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22"/>
  </p:notesMasterIdLst>
  <p:sldIdLst>
    <p:sldId id="256" r:id="rId2"/>
    <p:sldId id="257" r:id="rId3"/>
    <p:sldId id="275" r:id="rId4"/>
    <p:sldId id="276" r:id="rId5"/>
    <p:sldId id="281" r:id="rId6"/>
    <p:sldId id="280" r:id="rId7"/>
    <p:sldId id="279" r:id="rId8"/>
    <p:sldId id="282" r:id="rId9"/>
    <p:sldId id="259" r:id="rId10"/>
    <p:sldId id="260" r:id="rId11"/>
    <p:sldId id="274" r:id="rId12"/>
    <p:sldId id="273" r:id="rId13"/>
    <p:sldId id="263" r:id="rId14"/>
    <p:sldId id="261" r:id="rId15"/>
    <p:sldId id="262" r:id="rId16"/>
    <p:sldId id="272" r:id="rId17"/>
    <p:sldId id="265" r:id="rId18"/>
    <p:sldId id="258" r:id="rId19"/>
    <p:sldId id="268" r:id="rId20"/>
    <p:sldId id="267" r:id="rId2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123F"/>
    <a:srgbClr val="9511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22" autoAdjust="0"/>
    <p:restoredTop sz="96223" autoAdjust="0"/>
  </p:normalViewPr>
  <p:slideViewPr>
    <p:cSldViewPr snapToGrid="0" snapToObjects="1">
      <p:cViewPr>
        <p:scale>
          <a:sx n="80" d="100"/>
          <a:sy n="80" d="100"/>
        </p:scale>
        <p:origin x="-1812"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notesViewPr>
    <p:cSldViewPr snapToGrid="0" snapToObjects="1">
      <p:cViewPr varScale="1">
        <p:scale>
          <a:sx n="56" d="100"/>
          <a:sy n="56" d="100"/>
        </p:scale>
        <p:origin x="-180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5F4A8AC4-C8A2-4E30-B0CE-64DB272FAFC1}" type="datetime1">
              <a:rPr lang="en-US"/>
              <a:pPr>
                <a:defRPr/>
              </a:pPr>
              <a:t>3/27/2013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28235DA-07DD-4A39-B0CD-0AF82A458022}" type="slidenum">
              <a:rPr lang="en-US"/>
              <a:pPr>
                <a:defRPr/>
              </a:pPr>
              <a:t>‹#›</a:t>
            </a:fld>
            <a:endParaRPr lang="en-US"/>
          </a:p>
        </p:txBody>
      </p:sp>
    </p:spTree>
    <p:extLst>
      <p:ext uri="{BB962C8B-B14F-4D97-AF65-F5344CB8AC3E}">
        <p14:creationId xmlns:p14="http://schemas.microsoft.com/office/powerpoint/2010/main" val="162324406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Illustration courtesy of the Buena Vista Museum of Natural History.</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F0460234-1E28-4B3A-B2CB-3D734806B76B}" type="slidenum">
              <a:rPr lang="en-US" smtClean="0"/>
              <a:pPr eaLnBrk="1" hangingPunct="1"/>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These fossils and more are on display at the Buena Vista Museum of Natural History. Photo courtesy of the Buena Vista Museum of Natural History.</a:t>
            </a:r>
          </a:p>
          <a:p>
            <a:endParaRPr 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AFFEDBAD-A634-4F1A-A2CF-C1850A15E47F}" type="slidenum">
              <a:rPr lang="en-US" smtClean="0"/>
              <a:pPr eaLnBrk="1" hangingPunct="1"/>
              <a:t>15</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Blue color indicates the Pacific Ocean. The San Andreas fault (a transform boundary between the Pacific and North American plates) is shown. Notice where Santa Cruz is relative to Bakersfield; movement along the San Andreas has moved Santa Cruz to it’s present location.  Also note that at this time the Sierra Nevada mountain range was volcanic and was not uplifted granite (intrusive igneous) batholiths we see today. The climate was warmer and wetter than it is today. Diagram courtesy of Buena Vista Museum of Natural History.</a:t>
            </a: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03289BF4-2393-41AC-A490-FEB6030B15CA}" type="slidenum">
              <a:rPr lang="en-US" smtClean="0"/>
              <a:pPr eaLnBrk="1" hangingPunct="1"/>
              <a:t>17</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r>
              <a:rPr lang="en-US" smtClean="0">
                <a:solidFill>
                  <a:schemeClr val="tx2"/>
                </a:solidFill>
                <a:effectLst>
                  <a:outerShdw blurRad="38100" dist="38100" dir="2700000" algn="tl">
                    <a:srgbClr val="C0C0C0"/>
                  </a:outerShdw>
                </a:effectLst>
              </a:rPr>
              <a:t>Marine fossils are in Bakersfield because it was once under the Pacific Ocean as shown in these pictures.  As the Farallon Plate subducted the Coastal Ranges and Sierra Nevada Mountain range were built up.  The valley stayed at a low elevation under water for millions of years.  The valley floor was slowly exposed as the Sierras eroded and deposited sediment on the valley floor. Colors on the map show the ocean (blue), age of sediments (green, red, purple,yellow).  mya = million years ago. Diagrams are courtesy of the Buena Vista Museum of Natural History.</a:t>
            </a:r>
            <a:endParaRPr 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EC48EA00-D119-41EA-B1C8-A8CBEAB5A478}" type="slidenum">
              <a:rPr lang="en-US" smtClean="0"/>
              <a:pPr eaLnBrk="1" hangingPunct="1"/>
              <a:t>18</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defRPr/>
            </a:pPr>
            <a:r>
              <a:rPr lang="en-US" dirty="0" smtClean="0">
                <a:effectLst>
                  <a:outerShdw blurRad="38100" dist="38100" dir="2700000" algn="tl">
                    <a:srgbClr val="C0C0C0"/>
                  </a:outerShdw>
                </a:effectLst>
              </a:rPr>
              <a:t>The </a:t>
            </a:r>
            <a:r>
              <a:rPr lang="en-US" dirty="0" err="1" smtClean="0">
                <a:effectLst>
                  <a:outerShdw blurRad="38100" dist="38100" dir="2700000" algn="tl">
                    <a:srgbClr val="C0C0C0"/>
                  </a:outerShdw>
                </a:effectLst>
              </a:rPr>
              <a:t>subduction</a:t>
            </a:r>
            <a:r>
              <a:rPr lang="en-US" dirty="0" smtClean="0">
                <a:effectLst>
                  <a:outerShdw blurRad="38100" dist="38100" dir="2700000" algn="tl">
                    <a:srgbClr val="C0C0C0"/>
                  </a:outerShdw>
                </a:effectLst>
              </a:rPr>
              <a:t> of the </a:t>
            </a:r>
            <a:r>
              <a:rPr lang="en-US" dirty="0" err="1" smtClean="0">
                <a:effectLst>
                  <a:outerShdw blurRad="38100" dist="38100" dir="2700000" algn="tl">
                    <a:srgbClr val="C0C0C0"/>
                  </a:outerShdw>
                </a:effectLst>
              </a:rPr>
              <a:t>Farallon</a:t>
            </a:r>
            <a:r>
              <a:rPr lang="en-US" dirty="0" smtClean="0">
                <a:effectLst>
                  <a:outerShdw blurRad="38100" dist="38100" dir="2700000" algn="tl">
                    <a:srgbClr val="C0C0C0"/>
                  </a:outerShdw>
                </a:effectLst>
              </a:rPr>
              <a:t> Plate beneath the North American Plate caused the uplift of the Sierra Nevada Mountains. The </a:t>
            </a:r>
            <a:r>
              <a:rPr lang="en-US" dirty="0" err="1" smtClean="0">
                <a:effectLst>
                  <a:outerShdw blurRad="38100" dist="38100" dir="2700000" algn="tl">
                    <a:srgbClr val="C0C0C0"/>
                  </a:outerShdw>
                </a:effectLst>
              </a:rPr>
              <a:t>Farallon</a:t>
            </a:r>
            <a:r>
              <a:rPr lang="en-US" dirty="0" smtClean="0">
                <a:effectLst>
                  <a:outerShdw blurRad="38100" dist="38100" dir="2700000" algn="tl">
                    <a:srgbClr val="C0C0C0"/>
                  </a:outerShdw>
                </a:effectLst>
              </a:rPr>
              <a:t> Plate has since completely </a:t>
            </a:r>
            <a:r>
              <a:rPr lang="en-US" dirty="0" err="1" smtClean="0">
                <a:effectLst>
                  <a:outerShdw blurRad="38100" dist="38100" dir="2700000" algn="tl">
                    <a:srgbClr val="C0C0C0"/>
                  </a:outerShdw>
                </a:effectLst>
              </a:rPr>
              <a:t>subducted</a:t>
            </a:r>
            <a:r>
              <a:rPr lang="en-US" dirty="0" smtClean="0">
                <a:effectLst>
                  <a:outerShdw blurRad="38100" dist="38100" dir="2700000" algn="tl">
                    <a:srgbClr val="C0C0C0"/>
                  </a:outerShdw>
                </a:effectLst>
              </a:rPr>
              <a:t> beneath the North American Plate and no longer exists. Erosion of sediment from the Sierra Nevada Mountains filled in the San Joaquin Valley and continues to this day. Diagram courtesy of the Buena Vista Museum of Natural History.</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C5D06EB0-9A37-4A6B-A404-DED9206BBACE}" type="slidenum">
              <a:rPr lang="en-US" smtClean="0"/>
              <a:pPr eaLnBrk="1" hangingPunct="1"/>
              <a:t>19</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Slide shows a cross section of the southern San Joaquin Valley through time. The blue at the top of every diagram represents ocean water, except for the final diagram where it represents Lake Corcoran. Diagrams courtesy of the Buena Vista Museum of Natural History.</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93C26F63-2A43-40F4-A6D0-A98205FB4A31}" type="slidenum">
              <a:rPr lang="en-US" smtClean="0"/>
              <a:pPr eaLnBrk="1" hangingPunct="1"/>
              <a:t>20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might be a good place to stop and have students share ideas, think-pair-share, write their own hypotheses, etc. Photos shown are courtesy of the Buena Vista Museum of Natural History.</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FA94611B-C731-4F63-AD7E-7682EB80A51D}" type="slidenum">
              <a:rPr lang="en-US" smtClean="0"/>
              <a:pPr eaLnBrk="1" hangingPunct="1"/>
              <a:t>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8052BB06-3FE4-42A3-9156-8D0E3F477CE7}" type="slidenum">
              <a:rPr lang="en-US" smtClean="0"/>
              <a:pPr eaLnBrk="1" hangingPunct="1"/>
              <a:t>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Painting by Ben Nafus of the Buena Vista Museum of Natural History and used here with permission.</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C0003060-920E-4260-9A4E-DDB828034D63}" type="slidenum">
              <a:rPr lang="en-US" smtClean="0"/>
              <a:pPr eaLnBrk="1" hangingPunct="1"/>
              <a:t>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Pictures shown are of a Sharktooth Hill fossil quarry courtesy of the Buena Vista Museum of Natural History.</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A0F221AF-2DF5-41D6-933A-65D6308407F9}" type="slidenum">
              <a:rPr lang="en-US" smtClean="0"/>
              <a:pPr eaLnBrk="1" hangingPunct="1"/>
              <a:t>10</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Illustration shows the marine and terrestrial life that as been preserved has fossils in the Sharktooth Hill Bone Bed of the Round Mountain Silt. Illustration by Raisa Lora.</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E203CF00-931E-4CEC-81A4-E07B3D3D8DE4}" type="slidenum">
              <a:rPr lang="en-US" smtClean="0"/>
              <a:pPr eaLnBrk="1" hangingPunct="1"/>
              <a:t>11</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slide shows how shark teeth may be fossilized. Shark’s have cartilagenous skeletons, their only hard body parts are their teeth. Therefore, it is highly unlikely that anything other than their teeth would be preserved in the rock record. Also, sharks loose and replace their teeth multiple times throughout their lives, adding to the number of teeth that could possibly be preserved. Illustrations by Raisa Lora.</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7A571DD1-AE47-40A2-8946-6EC2345B5378}" type="slidenum">
              <a:rPr lang="en-US" smtClean="0"/>
              <a:pPr eaLnBrk="1" hangingPunct="1"/>
              <a:t>12</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Photos taken as part of the SJV Rocks! curriculum development grant and used with permission.</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314E58BB-9DCF-4A40-8E8C-5E7A66719B1D}" type="slidenum">
              <a:rPr lang="en-US" smtClean="0"/>
              <a:pPr eaLnBrk="1" hangingPunct="1"/>
              <a:t>13</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These fossils and more are on display at the Buena Vista Museum of Natural History. Photos are courtesy of the Buena Vista Museum of Natural History.</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EBBB781D-1C94-4FDE-B780-E8A1B5042100}" type="slidenum">
              <a:rPr lang="en-US" smtClean="0"/>
              <a:pPr eaLnBrk="1" hangingPunct="1"/>
              <a:t>14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9"/>
          <p:cNvSpPr>
            <a:spLocks noGrp="1"/>
          </p:cNvSpPr>
          <p:nvPr>
            <p:ph type="dt" sz="half" idx="10"/>
          </p:nvPr>
        </p:nvSpPr>
        <p:spPr/>
        <p:txBody>
          <a:bodyPr/>
          <a:lstStyle>
            <a:lvl1pPr>
              <a:defRPr/>
            </a:lvl1pPr>
          </a:lstStyle>
          <a:p>
            <a:pPr>
              <a:defRPr/>
            </a:pPr>
            <a:fld id="{A57A9C4E-E4A5-49FA-BAF0-80E9CBBECCE9}" type="datetime1">
              <a:rPr lang="en-US"/>
              <a:pPr>
                <a:defRPr/>
              </a:pPr>
              <a:t>3/27/2013</a:t>
            </a:fld>
            <a:endParaRPr lang="en-US"/>
          </a:p>
        </p:txBody>
      </p:sp>
      <p:sp>
        <p:nvSpPr>
          <p:cNvPr id="5" name="Footer Placeholder 21"/>
          <p:cNvSpPr>
            <a:spLocks noGrp="1"/>
          </p:cNvSpPr>
          <p:nvPr>
            <p:ph type="ftr" sz="quarter" idx="11"/>
          </p:nvPr>
        </p:nvSpPr>
        <p:spPr/>
        <p:txBody>
          <a:bodyPr/>
          <a:lstStyle>
            <a:lvl1pPr>
              <a:defRPr/>
            </a:lvl1pPr>
          </a:lstStyle>
          <a:p>
            <a:pPr>
              <a:defRPr/>
            </a:pPr>
            <a:r>
              <a:rPr lang="en-US"/>
              <a:t>SJVRocks!! CSUBakersfield   Department of Geological Sciences</a:t>
            </a:r>
          </a:p>
        </p:txBody>
      </p:sp>
      <p:sp>
        <p:nvSpPr>
          <p:cNvPr id="6" name="Slide Number Placeholder 17"/>
          <p:cNvSpPr>
            <a:spLocks noGrp="1"/>
          </p:cNvSpPr>
          <p:nvPr>
            <p:ph type="sldNum" sz="quarter" idx="12"/>
          </p:nvPr>
        </p:nvSpPr>
        <p:spPr/>
        <p:txBody>
          <a:bodyPr/>
          <a:lstStyle>
            <a:lvl1pPr>
              <a:defRPr/>
            </a:lvl1pPr>
          </a:lstStyle>
          <a:p>
            <a:pPr>
              <a:defRPr/>
            </a:pPr>
            <a:fld id="{9A56B41F-0971-4CDC-AFA5-997EFAD38872}" type="slidenum">
              <a:rPr lang="en-US"/>
              <a:pPr>
                <a:defRPr/>
              </a:pPr>
              <a:t>‹#›</a:t>
            </a:fld>
            <a:endParaRPr lang="en-US"/>
          </a:p>
        </p:txBody>
      </p:sp>
    </p:spTree>
    <p:extLst>
      <p:ext uri="{BB962C8B-B14F-4D97-AF65-F5344CB8AC3E}">
        <p14:creationId xmlns:p14="http://schemas.microsoft.com/office/powerpoint/2010/main" val="724094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6EDD368-564C-4CD1-956D-FCA290F9D6AD}" type="datetime1">
              <a:rPr lang="en-US"/>
              <a:pPr>
                <a:defRPr/>
              </a:pPr>
              <a:t>3/27/2013</a:t>
            </a:fld>
            <a:endParaRPr lang="en-US"/>
          </a:p>
        </p:txBody>
      </p:sp>
      <p:sp>
        <p:nvSpPr>
          <p:cNvPr id="5" name="Footer Placeholder 21"/>
          <p:cNvSpPr>
            <a:spLocks noGrp="1"/>
          </p:cNvSpPr>
          <p:nvPr>
            <p:ph type="ftr" sz="quarter" idx="11"/>
          </p:nvPr>
        </p:nvSpPr>
        <p:spPr/>
        <p:txBody>
          <a:bodyPr/>
          <a:lstStyle>
            <a:lvl1pPr>
              <a:defRPr/>
            </a:lvl1pPr>
          </a:lstStyle>
          <a:p>
            <a:pPr>
              <a:defRPr/>
            </a:pPr>
            <a:r>
              <a:rPr lang="en-US"/>
              <a:t>SJVRocks!! CSUBakersfield   Department of Geological Sciences</a:t>
            </a:r>
          </a:p>
        </p:txBody>
      </p:sp>
      <p:sp>
        <p:nvSpPr>
          <p:cNvPr id="6" name="Slide Number Placeholder 17"/>
          <p:cNvSpPr>
            <a:spLocks noGrp="1"/>
          </p:cNvSpPr>
          <p:nvPr>
            <p:ph type="sldNum" sz="quarter" idx="12"/>
          </p:nvPr>
        </p:nvSpPr>
        <p:spPr/>
        <p:txBody>
          <a:bodyPr/>
          <a:lstStyle>
            <a:lvl1pPr>
              <a:defRPr/>
            </a:lvl1pPr>
          </a:lstStyle>
          <a:p>
            <a:pPr>
              <a:defRPr/>
            </a:pPr>
            <a:fld id="{AB11931B-4B6D-4177-8F95-7D7D5A7F0DE8}" type="slidenum">
              <a:rPr lang="en-US"/>
              <a:pPr>
                <a:defRPr/>
              </a:pPr>
              <a:t>‹#›</a:t>
            </a:fld>
            <a:endParaRPr lang="en-US"/>
          </a:p>
        </p:txBody>
      </p:sp>
    </p:spTree>
    <p:extLst>
      <p:ext uri="{BB962C8B-B14F-4D97-AF65-F5344CB8AC3E}">
        <p14:creationId xmlns:p14="http://schemas.microsoft.com/office/powerpoint/2010/main" val="612162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A4B9E893-E9AC-4C45-99D8-9D54225A8B68}" type="datetime1">
              <a:rPr lang="en-US"/>
              <a:pPr>
                <a:defRPr/>
              </a:pPr>
              <a:t>3/27/2013</a:t>
            </a:fld>
            <a:endParaRPr lang="en-US"/>
          </a:p>
        </p:txBody>
      </p:sp>
      <p:sp>
        <p:nvSpPr>
          <p:cNvPr id="5" name="Footer Placeholder 21"/>
          <p:cNvSpPr>
            <a:spLocks noGrp="1"/>
          </p:cNvSpPr>
          <p:nvPr>
            <p:ph type="ftr" sz="quarter" idx="11"/>
          </p:nvPr>
        </p:nvSpPr>
        <p:spPr/>
        <p:txBody>
          <a:bodyPr/>
          <a:lstStyle>
            <a:lvl1pPr>
              <a:defRPr/>
            </a:lvl1pPr>
          </a:lstStyle>
          <a:p>
            <a:pPr>
              <a:defRPr/>
            </a:pPr>
            <a:r>
              <a:rPr lang="en-US"/>
              <a:t>SJVRocks!! CSUBakersfield   Department of Geological Sciences</a:t>
            </a:r>
          </a:p>
        </p:txBody>
      </p:sp>
      <p:sp>
        <p:nvSpPr>
          <p:cNvPr id="6" name="Slide Number Placeholder 17"/>
          <p:cNvSpPr>
            <a:spLocks noGrp="1"/>
          </p:cNvSpPr>
          <p:nvPr>
            <p:ph type="sldNum" sz="quarter" idx="12"/>
          </p:nvPr>
        </p:nvSpPr>
        <p:spPr/>
        <p:txBody>
          <a:bodyPr/>
          <a:lstStyle>
            <a:lvl1pPr>
              <a:defRPr/>
            </a:lvl1pPr>
          </a:lstStyle>
          <a:p>
            <a:pPr>
              <a:defRPr/>
            </a:pPr>
            <a:fld id="{525D02F1-0A59-4B47-8B84-43A2627704A4}" type="slidenum">
              <a:rPr lang="en-US"/>
              <a:pPr>
                <a:defRPr/>
              </a:pPr>
              <a:t>‹#›</a:t>
            </a:fld>
            <a:endParaRPr lang="en-US"/>
          </a:p>
        </p:txBody>
      </p:sp>
    </p:spTree>
    <p:extLst>
      <p:ext uri="{BB962C8B-B14F-4D97-AF65-F5344CB8AC3E}">
        <p14:creationId xmlns:p14="http://schemas.microsoft.com/office/powerpoint/2010/main" val="1252803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BDFDFD22-8CEF-4070-978C-DCC4B081E17E}" type="datetime1">
              <a:rPr lang="en-US"/>
              <a:pPr>
                <a:defRPr/>
              </a:pPr>
              <a:t>3/27/2013</a:t>
            </a:fld>
            <a:endParaRPr lang="en-US"/>
          </a:p>
        </p:txBody>
      </p:sp>
      <p:sp>
        <p:nvSpPr>
          <p:cNvPr id="5" name="Footer Placeholder 21"/>
          <p:cNvSpPr>
            <a:spLocks noGrp="1"/>
          </p:cNvSpPr>
          <p:nvPr>
            <p:ph type="ftr" sz="quarter" idx="11"/>
          </p:nvPr>
        </p:nvSpPr>
        <p:spPr/>
        <p:txBody>
          <a:bodyPr/>
          <a:lstStyle>
            <a:lvl1pPr>
              <a:defRPr/>
            </a:lvl1pPr>
          </a:lstStyle>
          <a:p>
            <a:pPr>
              <a:defRPr/>
            </a:pPr>
            <a:r>
              <a:rPr lang="en-US"/>
              <a:t>SJVRocks!! CSUBakersfield   Department of Geological Sciences</a:t>
            </a:r>
          </a:p>
        </p:txBody>
      </p:sp>
      <p:sp>
        <p:nvSpPr>
          <p:cNvPr id="6" name="Slide Number Placeholder 17"/>
          <p:cNvSpPr>
            <a:spLocks noGrp="1"/>
          </p:cNvSpPr>
          <p:nvPr>
            <p:ph type="sldNum" sz="quarter" idx="12"/>
          </p:nvPr>
        </p:nvSpPr>
        <p:spPr/>
        <p:txBody>
          <a:bodyPr/>
          <a:lstStyle>
            <a:lvl1pPr>
              <a:defRPr/>
            </a:lvl1pPr>
          </a:lstStyle>
          <a:p>
            <a:pPr>
              <a:defRPr/>
            </a:pPr>
            <a:fld id="{0ACFD631-30CB-498A-94A7-A99EE104A4CA}" type="slidenum">
              <a:rPr lang="en-US"/>
              <a:pPr>
                <a:defRPr/>
              </a:pPr>
              <a:t>‹#›</a:t>
            </a:fld>
            <a:endParaRPr lang="en-US"/>
          </a:p>
        </p:txBody>
      </p:sp>
    </p:spTree>
    <p:extLst>
      <p:ext uri="{BB962C8B-B14F-4D97-AF65-F5344CB8AC3E}">
        <p14:creationId xmlns:p14="http://schemas.microsoft.com/office/powerpoint/2010/main" val="401193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9"/>
          <p:cNvSpPr>
            <a:spLocks noGrp="1"/>
          </p:cNvSpPr>
          <p:nvPr>
            <p:ph type="dt" sz="half" idx="10"/>
          </p:nvPr>
        </p:nvSpPr>
        <p:spPr/>
        <p:txBody>
          <a:bodyPr/>
          <a:lstStyle>
            <a:lvl1pPr>
              <a:defRPr/>
            </a:lvl1pPr>
          </a:lstStyle>
          <a:p>
            <a:pPr>
              <a:defRPr/>
            </a:pPr>
            <a:fld id="{DD46154E-D618-4E39-BF8E-C29C079C5562}" type="datetime1">
              <a:rPr lang="en-US"/>
              <a:pPr>
                <a:defRPr/>
              </a:pPr>
              <a:t>3/27/2013</a:t>
            </a:fld>
            <a:endParaRPr lang="en-US"/>
          </a:p>
        </p:txBody>
      </p:sp>
      <p:sp>
        <p:nvSpPr>
          <p:cNvPr id="5" name="Footer Placeholder 21"/>
          <p:cNvSpPr>
            <a:spLocks noGrp="1"/>
          </p:cNvSpPr>
          <p:nvPr>
            <p:ph type="ftr" sz="quarter" idx="11"/>
          </p:nvPr>
        </p:nvSpPr>
        <p:spPr/>
        <p:txBody>
          <a:bodyPr/>
          <a:lstStyle>
            <a:lvl1pPr>
              <a:defRPr/>
            </a:lvl1pPr>
          </a:lstStyle>
          <a:p>
            <a:pPr>
              <a:defRPr/>
            </a:pPr>
            <a:r>
              <a:rPr lang="en-US"/>
              <a:t>SJVRocks!! CSUBakersfield   Department of Geological Sciences</a:t>
            </a:r>
          </a:p>
        </p:txBody>
      </p:sp>
      <p:sp>
        <p:nvSpPr>
          <p:cNvPr id="6" name="Slide Number Placeholder 17"/>
          <p:cNvSpPr>
            <a:spLocks noGrp="1"/>
          </p:cNvSpPr>
          <p:nvPr>
            <p:ph type="sldNum" sz="quarter" idx="12"/>
          </p:nvPr>
        </p:nvSpPr>
        <p:spPr/>
        <p:txBody>
          <a:bodyPr/>
          <a:lstStyle>
            <a:lvl1pPr>
              <a:defRPr/>
            </a:lvl1pPr>
          </a:lstStyle>
          <a:p>
            <a:pPr>
              <a:defRPr/>
            </a:pPr>
            <a:fld id="{BEC9667A-E954-48B8-AB8D-9DB8B98DDDDD}" type="slidenum">
              <a:rPr lang="en-US"/>
              <a:pPr>
                <a:defRPr/>
              </a:pPr>
              <a:t>‹#›</a:t>
            </a:fld>
            <a:endParaRPr lang="en-US"/>
          </a:p>
        </p:txBody>
      </p:sp>
    </p:spTree>
    <p:extLst>
      <p:ext uri="{BB962C8B-B14F-4D97-AF65-F5344CB8AC3E}">
        <p14:creationId xmlns:p14="http://schemas.microsoft.com/office/powerpoint/2010/main" val="159199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258DC5C8-B77A-4685-BC17-7ED7533A6438}" type="datetime1">
              <a:rPr lang="en-US"/>
              <a:pPr>
                <a:defRPr/>
              </a:pPr>
              <a:t>3/27/2013</a:t>
            </a:fld>
            <a:endParaRPr lang="en-US"/>
          </a:p>
        </p:txBody>
      </p:sp>
      <p:sp>
        <p:nvSpPr>
          <p:cNvPr id="6" name="Footer Placeholder 21"/>
          <p:cNvSpPr>
            <a:spLocks noGrp="1"/>
          </p:cNvSpPr>
          <p:nvPr>
            <p:ph type="ftr" sz="quarter" idx="11"/>
          </p:nvPr>
        </p:nvSpPr>
        <p:spPr/>
        <p:txBody>
          <a:bodyPr/>
          <a:lstStyle>
            <a:lvl1pPr>
              <a:defRPr/>
            </a:lvl1pPr>
          </a:lstStyle>
          <a:p>
            <a:pPr>
              <a:defRPr/>
            </a:pPr>
            <a:r>
              <a:rPr lang="en-US"/>
              <a:t>SJVRocks!! CSUBakersfield   Department of Geological Sciences</a:t>
            </a:r>
          </a:p>
        </p:txBody>
      </p:sp>
      <p:sp>
        <p:nvSpPr>
          <p:cNvPr id="7" name="Slide Number Placeholder 17"/>
          <p:cNvSpPr>
            <a:spLocks noGrp="1"/>
          </p:cNvSpPr>
          <p:nvPr>
            <p:ph type="sldNum" sz="quarter" idx="12"/>
          </p:nvPr>
        </p:nvSpPr>
        <p:spPr/>
        <p:txBody>
          <a:bodyPr/>
          <a:lstStyle>
            <a:lvl1pPr>
              <a:defRPr/>
            </a:lvl1pPr>
          </a:lstStyle>
          <a:p>
            <a:pPr>
              <a:defRPr/>
            </a:pPr>
            <a:fld id="{E477DD49-DBE0-4A78-B484-DE9EF0A55736}" type="slidenum">
              <a:rPr lang="en-US"/>
              <a:pPr>
                <a:defRPr/>
              </a:pPr>
              <a:t>‹#›</a:t>
            </a:fld>
            <a:endParaRPr lang="en-US"/>
          </a:p>
        </p:txBody>
      </p:sp>
    </p:spTree>
    <p:extLst>
      <p:ext uri="{BB962C8B-B14F-4D97-AF65-F5344CB8AC3E}">
        <p14:creationId xmlns:p14="http://schemas.microsoft.com/office/powerpoint/2010/main" val="3287302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C82EC6CF-B812-4DCF-834A-8744C22A06EC}" type="datetime1">
              <a:rPr lang="en-US"/>
              <a:pPr>
                <a:defRPr/>
              </a:pPr>
              <a:t>3/27/2013</a:t>
            </a:fld>
            <a:endParaRPr lang="en-US"/>
          </a:p>
        </p:txBody>
      </p:sp>
      <p:sp>
        <p:nvSpPr>
          <p:cNvPr id="8" name="Footer Placeholder 21"/>
          <p:cNvSpPr>
            <a:spLocks noGrp="1"/>
          </p:cNvSpPr>
          <p:nvPr>
            <p:ph type="ftr" sz="quarter" idx="11"/>
          </p:nvPr>
        </p:nvSpPr>
        <p:spPr/>
        <p:txBody>
          <a:bodyPr/>
          <a:lstStyle>
            <a:lvl1pPr>
              <a:defRPr/>
            </a:lvl1pPr>
          </a:lstStyle>
          <a:p>
            <a:pPr>
              <a:defRPr/>
            </a:pPr>
            <a:r>
              <a:rPr lang="en-US"/>
              <a:t>SJVRocks!! CSUBakersfield   Department of Geological Sciences</a:t>
            </a:r>
          </a:p>
        </p:txBody>
      </p:sp>
      <p:sp>
        <p:nvSpPr>
          <p:cNvPr id="9" name="Slide Number Placeholder 17"/>
          <p:cNvSpPr>
            <a:spLocks noGrp="1"/>
          </p:cNvSpPr>
          <p:nvPr>
            <p:ph type="sldNum" sz="quarter" idx="12"/>
          </p:nvPr>
        </p:nvSpPr>
        <p:spPr/>
        <p:txBody>
          <a:bodyPr/>
          <a:lstStyle>
            <a:lvl1pPr>
              <a:defRPr/>
            </a:lvl1pPr>
          </a:lstStyle>
          <a:p>
            <a:pPr>
              <a:defRPr/>
            </a:pPr>
            <a:fld id="{F0509414-C2CE-4F4D-ADB5-C47158AACBAC}" type="slidenum">
              <a:rPr lang="en-US"/>
              <a:pPr>
                <a:defRPr/>
              </a:pPr>
              <a:t>‹#›</a:t>
            </a:fld>
            <a:endParaRPr lang="en-US"/>
          </a:p>
        </p:txBody>
      </p:sp>
    </p:spTree>
    <p:extLst>
      <p:ext uri="{BB962C8B-B14F-4D97-AF65-F5344CB8AC3E}">
        <p14:creationId xmlns:p14="http://schemas.microsoft.com/office/powerpoint/2010/main" val="4262827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24C31E06-45F0-4CCB-9869-2177FF87B285}" type="datetime1">
              <a:rPr lang="en-US"/>
              <a:pPr>
                <a:defRPr/>
              </a:pPr>
              <a:t>3/27/2013</a:t>
            </a:fld>
            <a:endParaRPr lang="en-US"/>
          </a:p>
        </p:txBody>
      </p:sp>
      <p:sp>
        <p:nvSpPr>
          <p:cNvPr id="4" name="Footer Placeholder 21"/>
          <p:cNvSpPr>
            <a:spLocks noGrp="1"/>
          </p:cNvSpPr>
          <p:nvPr>
            <p:ph type="ftr" sz="quarter" idx="11"/>
          </p:nvPr>
        </p:nvSpPr>
        <p:spPr/>
        <p:txBody>
          <a:bodyPr/>
          <a:lstStyle>
            <a:lvl1pPr>
              <a:defRPr/>
            </a:lvl1pPr>
          </a:lstStyle>
          <a:p>
            <a:pPr>
              <a:defRPr/>
            </a:pPr>
            <a:r>
              <a:rPr lang="en-US"/>
              <a:t>SJVRocks!! CSUBakersfield   Department of Geological Sciences</a:t>
            </a:r>
          </a:p>
        </p:txBody>
      </p:sp>
      <p:sp>
        <p:nvSpPr>
          <p:cNvPr id="5" name="Slide Number Placeholder 17"/>
          <p:cNvSpPr>
            <a:spLocks noGrp="1"/>
          </p:cNvSpPr>
          <p:nvPr>
            <p:ph type="sldNum" sz="quarter" idx="12"/>
          </p:nvPr>
        </p:nvSpPr>
        <p:spPr/>
        <p:txBody>
          <a:bodyPr/>
          <a:lstStyle>
            <a:lvl1pPr>
              <a:defRPr/>
            </a:lvl1pPr>
          </a:lstStyle>
          <a:p>
            <a:pPr>
              <a:defRPr/>
            </a:pPr>
            <a:fld id="{51D6FAC2-09E1-47FC-83CD-5EB7DF748214}" type="slidenum">
              <a:rPr lang="en-US"/>
              <a:pPr>
                <a:defRPr/>
              </a:pPr>
              <a:t>‹#›</a:t>
            </a:fld>
            <a:endParaRPr lang="en-US"/>
          </a:p>
        </p:txBody>
      </p:sp>
    </p:spTree>
    <p:extLst>
      <p:ext uri="{BB962C8B-B14F-4D97-AF65-F5344CB8AC3E}">
        <p14:creationId xmlns:p14="http://schemas.microsoft.com/office/powerpoint/2010/main" val="235523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2EAC31C1-E694-4715-B5D3-7C4D501092CC}" type="datetime1">
              <a:rPr lang="en-US"/>
              <a:pPr>
                <a:defRPr/>
              </a:pPr>
              <a:t>3/27/2013</a:t>
            </a:fld>
            <a:endParaRPr lang="en-US"/>
          </a:p>
        </p:txBody>
      </p:sp>
      <p:sp>
        <p:nvSpPr>
          <p:cNvPr id="3" name="Footer Placeholder 21"/>
          <p:cNvSpPr>
            <a:spLocks noGrp="1"/>
          </p:cNvSpPr>
          <p:nvPr>
            <p:ph type="ftr" sz="quarter" idx="11"/>
          </p:nvPr>
        </p:nvSpPr>
        <p:spPr/>
        <p:txBody>
          <a:bodyPr/>
          <a:lstStyle>
            <a:lvl1pPr>
              <a:defRPr/>
            </a:lvl1pPr>
          </a:lstStyle>
          <a:p>
            <a:pPr>
              <a:defRPr/>
            </a:pPr>
            <a:r>
              <a:rPr lang="en-US"/>
              <a:t>SJVRocks!! CSUBakersfield   Department of Geological Sciences</a:t>
            </a:r>
          </a:p>
        </p:txBody>
      </p:sp>
      <p:sp>
        <p:nvSpPr>
          <p:cNvPr id="4" name="Slide Number Placeholder 17"/>
          <p:cNvSpPr>
            <a:spLocks noGrp="1"/>
          </p:cNvSpPr>
          <p:nvPr>
            <p:ph type="sldNum" sz="quarter" idx="12"/>
          </p:nvPr>
        </p:nvSpPr>
        <p:spPr/>
        <p:txBody>
          <a:bodyPr/>
          <a:lstStyle>
            <a:lvl1pPr>
              <a:defRPr/>
            </a:lvl1pPr>
          </a:lstStyle>
          <a:p>
            <a:pPr>
              <a:defRPr/>
            </a:pPr>
            <a:fld id="{8247ED88-4A1F-4723-9CE6-6A0BF670D060}" type="slidenum">
              <a:rPr lang="en-US"/>
              <a:pPr>
                <a:defRPr/>
              </a:pPr>
              <a:t>‹#›</a:t>
            </a:fld>
            <a:endParaRPr lang="en-US"/>
          </a:p>
        </p:txBody>
      </p:sp>
    </p:spTree>
    <p:extLst>
      <p:ext uri="{BB962C8B-B14F-4D97-AF65-F5344CB8AC3E}">
        <p14:creationId xmlns:p14="http://schemas.microsoft.com/office/powerpoint/2010/main" val="3297902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F31706FB-3C07-4C2C-A49D-9EEDBAF7EC8B}" type="datetime1">
              <a:rPr lang="en-US"/>
              <a:pPr>
                <a:defRPr/>
              </a:pPr>
              <a:t>3/27/2013</a:t>
            </a:fld>
            <a:endParaRPr lang="en-US"/>
          </a:p>
        </p:txBody>
      </p:sp>
      <p:sp>
        <p:nvSpPr>
          <p:cNvPr id="6" name="Footer Placeholder 21"/>
          <p:cNvSpPr>
            <a:spLocks noGrp="1"/>
          </p:cNvSpPr>
          <p:nvPr>
            <p:ph type="ftr" sz="quarter" idx="11"/>
          </p:nvPr>
        </p:nvSpPr>
        <p:spPr/>
        <p:txBody>
          <a:bodyPr/>
          <a:lstStyle>
            <a:lvl1pPr>
              <a:defRPr/>
            </a:lvl1pPr>
          </a:lstStyle>
          <a:p>
            <a:pPr>
              <a:defRPr/>
            </a:pPr>
            <a:r>
              <a:rPr lang="en-US"/>
              <a:t>SJVRocks!! CSUBakersfield   Department of Geological Sciences</a:t>
            </a:r>
          </a:p>
        </p:txBody>
      </p:sp>
      <p:sp>
        <p:nvSpPr>
          <p:cNvPr id="7" name="Slide Number Placeholder 17"/>
          <p:cNvSpPr>
            <a:spLocks noGrp="1"/>
          </p:cNvSpPr>
          <p:nvPr>
            <p:ph type="sldNum" sz="quarter" idx="12"/>
          </p:nvPr>
        </p:nvSpPr>
        <p:spPr/>
        <p:txBody>
          <a:bodyPr/>
          <a:lstStyle>
            <a:lvl1pPr>
              <a:defRPr/>
            </a:lvl1pPr>
          </a:lstStyle>
          <a:p>
            <a:pPr>
              <a:defRPr/>
            </a:pPr>
            <a:fld id="{1CA359C9-FD95-4A00-9873-89A5ACBE90A5}" type="slidenum">
              <a:rPr lang="en-US"/>
              <a:pPr>
                <a:defRPr/>
              </a:pPr>
              <a:t>‹#›</a:t>
            </a:fld>
            <a:endParaRPr lang="en-US"/>
          </a:p>
        </p:txBody>
      </p:sp>
    </p:spTree>
    <p:extLst>
      <p:ext uri="{BB962C8B-B14F-4D97-AF65-F5344CB8AC3E}">
        <p14:creationId xmlns:p14="http://schemas.microsoft.com/office/powerpoint/2010/main" val="1034105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13"/>
          <p:cNvSpPr>
            <a:spLocks/>
          </p:cNvSpPr>
          <p:nvPr/>
        </p:nvSpPr>
        <p:spPr bwMode="auto">
          <a:xfrm rot="420000" flipV="1">
            <a:off x="3165475" y="1108075"/>
            <a:ext cx="5257800" cy="4114800"/>
          </a:xfrm>
          <a:custGeom>
            <a:avLst/>
            <a:gdLst>
              <a:gd name="T0" fmla="*/ 5257800 w 5257800"/>
              <a:gd name="T1" fmla="*/ 2057400 h 4114800"/>
              <a:gd name="T2" fmla="*/ 2628900 w 5257800"/>
              <a:gd name="T3" fmla="*/ 4114800 h 4114800"/>
              <a:gd name="T4" fmla="*/ 0 w 5257800"/>
              <a:gd name="T5" fmla="*/ 2057400 h 4114800"/>
              <a:gd name="T6" fmla="*/ 2628900 w 5257800"/>
              <a:gd name="T7" fmla="*/ 0 h 4114800"/>
              <a:gd name="T8" fmla="*/ 0 60000 65536"/>
              <a:gd name="T9" fmla="*/ 5898240 60000 65536"/>
              <a:gd name="T10" fmla="*/ 11796480 60000 65536"/>
              <a:gd name="T11" fmla="*/ 17694720 60000 65536"/>
              <a:gd name="T12" fmla="*/ 0 w 5257800"/>
              <a:gd name="T13" fmla="*/ 0 h 4114800"/>
              <a:gd name="T14" fmla="*/ 5182785 w 5257800"/>
              <a:gd name="T15" fmla="*/ 4114800 h 4114800"/>
            </a:gdLst>
            <a:ahLst/>
            <a:cxnLst>
              <a:cxn ang="T8">
                <a:pos x="T0" y="T1"/>
              </a:cxn>
              <a:cxn ang="T9">
                <a:pos x="T2" y="T3"/>
              </a:cxn>
              <a:cxn ang="T10">
                <a:pos x="T4" y="T5"/>
              </a:cxn>
              <a:cxn ang="T11">
                <a:pos x="T6" y="T7"/>
              </a:cxn>
            </a:cxnLst>
            <a:rect l="T12" t="T13" r="T14" b="T15"/>
            <a:pathLst>
              <a:path w="5257800" h="4114800">
                <a:moveTo>
                  <a:pt x="0" y="0"/>
                </a:moveTo>
                <a:lnTo>
                  <a:pt x="5107774" y="0"/>
                </a:lnTo>
                <a:lnTo>
                  <a:pt x="5257800" y="150026"/>
                </a:lnTo>
                <a:lnTo>
                  <a:pt x="5257800" y="4114800"/>
                </a:lnTo>
                <a:lnTo>
                  <a:pt x="0" y="4114800"/>
                </a:lnTo>
                <a:lnTo>
                  <a:pt x="0" y="0"/>
                </a:lnTo>
                <a:close/>
              </a:path>
            </a:pathLst>
          </a:custGeom>
          <a:solidFill>
            <a:srgbClr val="FFFFFF"/>
          </a:solidFill>
          <a:ln w="3175" cap="rnd" cmpd="sng">
            <a:solidFill>
              <a:srgbClr val="C0C0C0"/>
            </a:solidFill>
            <a:prstDash val="solid"/>
            <a:round/>
            <a:headEnd/>
            <a:tailEnd/>
          </a:ln>
          <a:effectLst>
            <a:outerShdw blurRad="63500" dist="38500" dir="7500041" sx="98500" sy="100079" kx="99984" algn="tl" rotWithShape="0">
              <a:srgbClr val="000000">
                <a:alpha val="25000"/>
              </a:srgbClr>
            </a:outerShdw>
          </a:effectLst>
        </p:spPr>
        <p:txBody>
          <a:bodyPr anchor="ctr"/>
          <a:lstStyle/>
          <a:p>
            <a:pPr>
              <a:defRPr/>
            </a:pPr>
            <a:endParaRPr lang="en-US">
              <a:cs typeface="ＭＳ Ｐゴシック" charset="-128"/>
            </a:endParaRPr>
          </a:p>
        </p:txBody>
      </p:sp>
      <p:sp>
        <p:nvSpPr>
          <p:cNvPr id="6" name="Right Triangle 14"/>
          <p:cNvSpPr>
            <a:spLocks noChangeArrowheads="1"/>
          </p:cNvSpPr>
          <p:nvPr/>
        </p:nvSpPr>
        <p:spPr bwMode="auto">
          <a:xfrm rot="420000" flipV="1">
            <a:off x="8004175" y="5359400"/>
            <a:ext cx="155575" cy="155575"/>
          </a:xfrm>
          <a:prstGeom prst="rtTriangle">
            <a:avLst/>
          </a:prstGeom>
          <a:solidFill>
            <a:srgbClr val="FFFFFF"/>
          </a:solidFill>
          <a:ln w="12700">
            <a:solidFill>
              <a:srgbClr val="FFFFFF"/>
            </a:solidFill>
            <a:bevel/>
            <a:headEnd/>
            <a:tailEnd/>
          </a:ln>
          <a:effectLst>
            <a:outerShdw dist="6350" dir="12899787" algn="tl" rotWithShape="0">
              <a:srgbClr val="808080">
                <a:alpha val="46999"/>
              </a:srgbClr>
            </a:outerShdw>
          </a:effectLst>
        </p:spPr>
        <p:txBody>
          <a:bodyPr anchor="ctr"/>
          <a:lstStyle/>
          <a:p>
            <a:pPr algn="ctr"/>
            <a:endParaRPr lang="en-US">
              <a:solidFill>
                <a:srgbClr val="FFFFFF"/>
              </a:solidFill>
              <a:latin typeface="Constantia" charset="0"/>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a typeface="+mn-e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a typeface="+mn-e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smtClean="0"/>
            </a:lvl1pPr>
          </a:lstStyle>
          <a:p>
            <a:pPr>
              <a:defRPr/>
            </a:pPr>
            <a:fld id="{F554BA59-3AF7-4592-A4A6-05DDB7E3A5C6}" type="datetime1">
              <a:rPr lang="en-US"/>
              <a:pPr>
                <a:defRPr/>
              </a:pPr>
              <a:t>3/27/2013</a:t>
            </a:fld>
            <a:endParaRPr lang="en-US"/>
          </a:p>
        </p:txBody>
      </p:sp>
      <p:sp>
        <p:nvSpPr>
          <p:cNvPr id="10" name="Footer Placeholder 5"/>
          <p:cNvSpPr>
            <a:spLocks noGrp="1"/>
          </p:cNvSpPr>
          <p:nvPr>
            <p:ph type="ftr" sz="quarter" idx="11"/>
          </p:nvPr>
        </p:nvSpPr>
        <p:spPr/>
        <p:txBody>
          <a:bodyPr/>
          <a:lstStyle>
            <a:lvl1pPr>
              <a:defRPr smtClean="0"/>
            </a:lvl1pPr>
          </a:lstStyle>
          <a:p>
            <a:pPr>
              <a:defRPr/>
            </a:pPr>
            <a:r>
              <a:rPr lang="en-US"/>
              <a:t>SJVRocks!! CSUBakersfield   Department of Geological Sciences</a:t>
            </a: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D960A8C1-C792-4072-94B9-4EFCECA85146}" type="slidenum">
              <a:rPr lang="en-US"/>
              <a:pPr>
                <a:defRPr/>
              </a:pPr>
              <a:t>‹#›</a:t>
            </a:fld>
            <a:endParaRPr lang="en-US"/>
          </a:p>
        </p:txBody>
      </p:sp>
    </p:spTree>
    <p:extLst>
      <p:ext uri="{BB962C8B-B14F-4D97-AF65-F5344CB8AC3E}">
        <p14:creationId xmlns:p14="http://schemas.microsoft.com/office/powerpoint/2010/main" val="3809148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a typeface="+mn-e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a typeface="+mn-ea"/>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a:defRPr sz="1200" smtClean="0">
                <a:solidFill>
                  <a:srgbClr val="D1EAEE"/>
                </a:solidFill>
              </a:defRPr>
            </a:lvl1pPr>
          </a:lstStyle>
          <a:p>
            <a:pPr>
              <a:defRPr/>
            </a:pPr>
            <a:fld id="{097C063A-4210-44FF-BEE3-714D4CDB6E86}" type="datetime1">
              <a:rPr lang="en-US"/>
              <a:pPr>
                <a:defRPr/>
              </a:pPr>
              <a:t>3/27/2013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smtClean="0">
                <a:solidFill>
                  <a:schemeClr val="tx2">
                    <a:shade val="90000"/>
                  </a:schemeClr>
                </a:solidFill>
                <a:cs typeface="ＭＳ Ｐゴシック" charset="-128"/>
              </a:defRPr>
            </a:lvl1pPr>
          </a:lstStyle>
          <a:p>
            <a:pPr>
              <a:defRPr/>
            </a:pPr>
            <a:r>
              <a:rPr lang="en-US"/>
              <a:t>SJVRocks!! CSUBakersfield   Department of Geological Sciences</a:t>
            </a: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D1EAEE"/>
                </a:solidFill>
              </a:defRPr>
            </a:lvl1pPr>
          </a:lstStyle>
          <a:p>
            <a:pPr>
              <a:defRPr/>
            </a:pPr>
            <a:fld id="{D05927B2-5E76-4193-AB9B-E46360A578EF}"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cs typeface="ＭＳ Ｐゴシック" charset="-128"/>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cs typeface="ＭＳ Ｐゴシック" charset="-128"/>
              </a:endParaRPr>
            </a:p>
          </p:txBody>
        </p:sp>
      </p:grpSp>
    </p:spTree>
  </p:cSld>
  <p:clrMap bg1="dk1" tx1="lt1" bg2="dk2" tx2="lt2" accent1="accent1" accent2="accent2" accent3="accent3" accent4="accent4" accent5="accent5" accent6="accent6" hlink="hlink" folHlink="folHlink"/>
  <p:sldLayoutIdLst>
    <p:sldLayoutId id="2147483898" r:id="rId1"/>
    <p:sldLayoutId id="2147483897" r:id="rId2"/>
    <p:sldLayoutId id="2147483896" r:id="rId3"/>
    <p:sldLayoutId id="2147483895" r:id="rId4"/>
    <p:sldLayoutId id="2147483894" r:id="rId5"/>
    <p:sldLayoutId id="2147483893" r:id="rId6"/>
    <p:sldLayoutId id="2147483892" r:id="rId7"/>
    <p:sldLayoutId id="2147483891" r:id="rId8"/>
    <p:sldLayoutId id="2147483899" r:id="rId9"/>
    <p:sldLayoutId id="2147483890" r:id="rId10"/>
    <p:sldLayoutId id="2147483889" r:id="rId11"/>
  </p:sldLayoutIdLst>
  <p:hf sldNum="0" hdr="0" dt="0"/>
  <p:txStyles>
    <p:titleStyle>
      <a:lvl1pPr algn="l" rtl="0" eaLnBrk="0" fontAlgn="base" hangingPunct="0">
        <a:spcBef>
          <a:spcPct val="0"/>
        </a:spcBef>
        <a:spcAft>
          <a:spcPct val="0"/>
        </a:spcAft>
        <a:defRPr sz="5000" kern="1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5000">
          <a:solidFill>
            <a:schemeClr val="tx2"/>
          </a:solidFill>
          <a:latin typeface="Calibri" charset="0"/>
          <a:ea typeface="ＭＳ Ｐゴシック" charset="-128"/>
          <a:cs typeface="ＭＳ Ｐゴシック" charset="-128"/>
        </a:defRPr>
      </a:lvl2pPr>
      <a:lvl3pPr algn="l" rtl="0" eaLnBrk="0" fontAlgn="base" hangingPunct="0">
        <a:spcBef>
          <a:spcPct val="0"/>
        </a:spcBef>
        <a:spcAft>
          <a:spcPct val="0"/>
        </a:spcAft>
        <a:defRPr sz="5000">
          <a:solidFill>
            <a:schemeClr val="tx2"/>
          </a:solidFill>
          <a:latin typeface="Calibri" charset="0"/>
          <a:ea typeface="ＭＳ Ｐゴシック" charset="-128"/>
          <a:cs typeface="ＭＳ Ｐゴシック" charset="-128"/>
        </a:defRPr>
      </a:lvl3pPr>
      <a:lvl4pPr algn="l" rtl="0" eaLnBrk="0" fontAlgn="base" hangingPunct="0">
        <a:spcBef>
          <a:spcPct val="0"/>
        </a:spcBef>
        <a:spcAft>
          <a:spcPct val="0"/>
        </a:spcAft>
        <a:defRPr sz="5000">
          <a:solidFill>
            <a:schemeClr val="tx2"/>
          </a:solidFill>
          <a:latin typeface="Calibri" charset="0"/>
          <a:ea typeface="ＭＳ Ｐゴシック" charset="-128"/>
          <a:cs typeface="ＭＳ Ｐゴシック" charset="-128"/>
        </a:defRPr>
      </a:lvl4pPr>
      <a:lvl5pPr algn="l" rtl="0" eaLnBrk="0" fontAlgn="base" hangingPunct="0">
        <a:spcBef>
          <a:spcPct val="0"/>
        </a:spcBef>
        <a:spcAft>
          <a:spcPct val="0"/>
        </a:spcAft>
        <a:defRPr sz="5000">
          <a:solidFill>
            <a:schemeClr val="tx2"/>
          </a:solidFill>
          <a:latin typeface="Calibri" charset="0"/>
          <a:ea typeface="ＭＳ Ｐゴシック" charset="-128"/>
          <a:cs typeface="ＭＳ Ｐゴシック" charset="-128"/>
        </a:defRPr>
      </a:lvl5pPr>
      <a:lvl6pPr marL="457200" algn="l" rtl="0" fontAlgn="base">
        <a:spcBef>
          <a:spcPct val="0"/>
        </a:spcBef>
        <a:spcAft>
          <a:spcPct val="0"/>
        </a:spcAft>
        <a:defRPr sz="5000">
          <a:solidFill>
            <a:schemeClr val="tx2"/>
          </a:solidFill>
          <a:latin typeface="Calibri" charset="0"/>
          <a:ea typeface="ＭＳ Ｐゴシック" charset="-128"/>
          <a:cs typeface="ＭＳ Ｐゴシック" charset="-128"/>
        </a:defRPr>
      </a:lvl6pPr>
      <a:lvl7pPr marL="914400" algn="l" rtl="0" fontAlgn="base">
        <a:spcBef>
          <a:spcPct val="0"/>
        </a:spcBef>
        <a:spcAft>
          <a:spcPct val="0"/>
        </a:spcAft>
        <a:defRPr sz="5000">
          <a:solidFill>
            <a:schemeClr val="tx2"/>
          </a:solidFill>
          <a:latin typeface="Calibri" charset="0"/>
          <a:ea typeface="ＭＳ Ｐゴシック" charset="-128"/>
          <a:cs typeface="ＭＳ Ｐゴシック" charset="-128"/>
        </a:defRPr>
      </a:lvl7pPr>
      <a:lvl8pPr marL="1371600" algn="l" rtl="0" fontAlgn="base">
        <a:spcBef>
          <a:spcPct val="0"/>
        </a:spcBef>
        <a:spcAft>
          <a:spcPct val="0"/>
        </a:spcAft>
        <a:defRPr sz="5000">
          <a:solidFill>
            <a:schemeClr val="tx2"/>
          </a:solidFill>
          <a:latin typeface="Calibri" charset="0"/>
          <a:ea typeface="ＭＳ Ｐゴシック" charset="-128"/>
          <a:cs typeface="ＭＳ Ｐゴシック" charset="-128"/>
        </a:defRPr>
      </a:lvl8pPr>
      <a:lvl9pPr marL="1828800" algn="l" rtl="0" fontAlgn="base">
        <a:spcBef>
          <a:spcPct val="0"/>
        </a:spcBef>
        <a:spcAft>
          <a:spcPct val="0"/>
        </a:spcAft>
        <a:defRPr sz="5000">
          <a:solidFill>
            <a:schemeClr val="tx2"/>
          </a:solidFill>
          <a:latin typeface="Calibri" charset="0"/>
          <a:ea typeface="ＭＳ Ｐゴシック" charset="-128"/>
          <a:cs typeface="ＭＳ Ｐゴシック" charset="-128"/>
        </a:defRPr>
      </a:lvl9pPr>
    </p:titleStyle>
    <p:bodyStyle>
      <a:lvl1pPr marL="273050" indent="-273050" algn="l" rtl="0" eaLnBrk="0" fontAlgn="base" hangingPunct="0">
        <a:spcBef>
          <a:spcPct val="20000"/>
        </a:spcBef>
        <a:spcAft>
          <a:spcPct val="0"/>
        </a:spcAft>
        <a:buClr>
          <a:srgbClr val="0BD0D9"/>
        </a:buClr>
        <a:buSzPct val="95000"/>
        <a:buFont typeface="Wingdings 2"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charset="2"/>
        <a:buChar char=""/>
        <a:defRPr sz="2400" kern="1200">
          <a:solidFill>
            <a:schemeClr val="tx1"/>
          </a:solidFill>
          <a:latin typeface="+mn-lt"/>
          <a:ea typeface="ＭＳ Ｐゴシック" charset="-128"/>
          <a:cs typeface="+mn-cs"/>
        </a:defRPr>
      </a:lvl2pPr>
      <a:lvl3pPr marL="914400" indent="-246063" algn="l" rtl="0" eaLnBrk="0" fontAlgn="base" hangingPunct="0">
        <a:spcBef>
          <a:spcPct val="20000"/>
        </a:spcBef>
        <a:spcAft>
          <a:spcPct val="0"/>
        </a:spcAft>
        <a:buClr>
          <a:schemeClr val="accent2"/>
        </a:buClr>
        <a:buSzPct val="70000"/>
        <a:buFont typeface="Wingdings 2" charset="2"/>
        <a:buChar char=""/>
        <a:defRPr sz="2100" kern="1200">
          <a:solidFill>
            <a:schemeClr val="tx1"/>
          </a:solidFill>
          <a:latin typeface="+mn-lt"/>
          <a:ea typeface="ＭＳ Ｐゴシック" charset="-128"/>
          <a:cs typeface="+mn-cs"/>
        </a:defRPr>
      </a:lvl3pPr>
      <a:lvl4pPr marL="1187450" indent="-209550" algn="l" rtl="0" eaLnBrk="0" fontAlgn="base" hangingPunct="0">
        <a:spcBef>
          <a:spcPct val="20000"/>
        </a:spcBef>
        <a:spcAft>
          <a:spcPct val="0"/>
        </a:spcAft>
        <a:buClr>
          <a:srgbClr val="0BD0D9"/>
        </a:buClr>
        <a:buSzPct val="65000"/>
        <a:buFont typeface="Wingdings 2" charset="2"/>
        <a:buChar char=""/>
        <a:defRPr sz="2000" kern="1200">
          <a:solidFill>
            <a:schemeClr val="tx1"/>
          </a:solidFill>
          <a:latin typeface="+mn-lt"/>
          <a:ea typeface="ＭＳ Ｐゴシック" charset="-128"/>
          <a:cs typeface="+mn-cs"/>
        </a:defRPr>
      </a:lvl4pPr>
      <a:lvl5pPr marL="1462088" indent="-209550" algn="l" rtl="0" eaLnBrk="0" fontAlgn="base" hangingPunct="0">
        <a:spcBef>
          <a:spcPct val="20000"/>
        </a:spcBef>
        <a:spcAft>
          <a:spcPct val="0"/>
        </a:spcAft>
        <a:buClr>
          <a:srgbClr val="10CF9B"/>
        </a:buClr>
        <a:buSzPct val="65000"/>
        <a:buFont typeface="Wingdings 2" charset="2"/>
        <a:buChar char=""/>
        <a:defRPr sz="2000" kern="1200">
          <a:solidFill>
            <a:schemeClr val="tx1"/>
          </a:solidFill>
          <a:latin typeface="+mn-lt"/>
          <a:ea typeface="ＭＳ Ｐゴシック"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jpe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1.jpeg"/><Relationship Id="rId4" Type="http://schemas.openxmlformats.org/officeDocument/2006/relationships/image" Target="../media/image34.jpeg"/><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hamertech.wikispaces.com/Plate+Tectonic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galodon_swimming"/>
          <p:cNvPicPr>
            <a:picLocks noChangeAspect="1" noChangeArrowheads="1"/>
          </p:cNvPicPr>
          <p:nvPr/>
        </p:nvPicPr>
        <p:blipFill>
          <a:blip r:embed="rId3">
            <a:duotone>
              <a:schemeClr val="bg2">
                <a:shade val="45000"/>
                <a:satMod val="135000"/>
              </a:schemeClr>
              <a:prstClr val="white"/>
            </a:duotone>
            <a:lum bright="-19000" contrast="47000"/>
          </a:blip>
          <a:srcRect r="-428" b="13602"/>
          <a:stretch>
            <a:fillRect/>
          </a:stretch>
        </p:blipFill>
        <p:spPr bwMode="auto">
          <a:xfrm rot="21346141">
            <a:off x="98487" y="3244926"/>
            <a:ext cx="8119991" cy="2969775"/>
          </a:xfrm>
          <a:prstGeom prst="roundRect">
            <a:avLst>
              <a:gd name="adj" fmla="val 15978"/>
            </a:avLst>
          </a:prstGeom>
          <a:ln w="76200" cap="flat" cmpd="sng" algn="ctr">
            <a:solidFill>
              <a:schemeClr val="bg1">
                <a:alpha val="87000"/>
              </a:schemeClr>
            </a:solidFill>
            <a:prstDash val="solid"/>
            <a:round/>
            <a:headEnd type="none" w="med" len="med"/>
            <a:tailEnd type="none" w="med" len="med"/>
          </a:ln>
          <a:effectLst>
            <a:glow rad="228600">
              <a:schemeClr val="accent2">
                <a:lumMod val="75000"/>
                <a:alpha val="48000"/>
              </a:schemeClr>
            </a:glow>
            <a:outerShdw blurRad="50800" dist="228600" dir="6480000" algn="l">
              <a:srgbClr val="000000">
                <a:alpha val="82000"/>
              </a:srgbClr>
            </a:outerShdw>
            <a:softEdge rad="114300"/>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Title 1"/>
          <p:cNvSpPr>
            <a:spLocks noGrp="1"/>
          </p:cNvSpPr>
          <p:nvPr>
            <p:ph type="ctrTitle"/>
          </p:nvPr>
        </p:nvSpPr>
        <p:spPr>
          <a:xfrm>
            <a:off x="0" y="1284294"/>
            <a:ext cx="9045901" cy="1828800"/>
          </a:xfrm>
          <a:ln>
            <a:miter lim="800000"/>
            <a:headEnd/>
            <a:tailEnd/>
          </a:ln>
          <a:effectLst>
            <a:outerShdw blurRad="454025" dist="38100" dir="2700000" algn="tl" rotWithShape="0">
              <a:srgbClr val="000000">
                <a:alpha val="43000"/>
              </a:srgbClr>
            </a:outerShdw>
          </a:effectLst>
          <a:extLst/>
        </p:spPr>
        <p:txBody>
          <a:bodyPr>
            <a:noAutofit/>
          </a:bodyPr>
          <a:lstStyle/>
          <a:p>
            <a:pPr algn="ctr" eaLnBrk="1" fontAlgn="auto" hangingPunct="1">
              <a:spcAft>
                <a:spcPts val="0"/>
              </a:spcAft>
              <a:defRPr/>
            </a:pPr>
            <a:r>
              <a:rPr lang="en-US" sz="8000" dirty="0" smtClean="0">
                <a:solidFill>
                  <a:schemeClr val="accent2">
                    <a:lumMod val="50000"/>
                    <a:alpha val="76000"/>
                  </a:schemeClr>
                </a:solidFill>
                <a:effectLst>
                  <a:glow rad="88900">
                    <a:schemeClr val="tx1">
                      <a:alpha val="87000"/>
                    </a:schemeClr>
                  </a:glow>
                  <a:outerShdw blurRad="508000" dist="215900" dir="11400000" algn="tl" rotWithShape="0">
                    <a:schemeClr val="bg1"/>
                  </a:outerShdw>
                </a:effectLst>
                <a:latin typeface="+mn-lt"/>
              </a:rPr>
              <a:t>The Bone Bed of </a:t>
            </a:r>
            <a:r>
              <a:rPr lang="en-US" sz="8000" dirty="0" err="1" smtClean="0">
                <a:solidFill>
                  <a:schemeClr val="accent2">
                    <a:lumMod val="50000"/>
                    <a:alpha val="76000"/>
                  </a:schemeClr>
                </a:solidFill>
                <a:effectLst>
                  <a:glow rad="88900">
                    <a:schemeClr val="tx1">
                      <a:alpha val="87000"/>
                    </a:schemeClr>
                  </a:glow>
                  <a:outerShdw blurRad="508000" dist="215900" dir="11400000" algn="tl" rotWithShape="0">
                    <a:schemeClr val="bg1"/>
                  </a:outerShdw>
                </a:effectLst>
                <a:latin typeface="+mn-lt"/>
              </a:rPr>
              <a:t>Sharktooth</a:t>
            </a:r>
            <a:r>
              <a:rPr lang="en-US" sz="8000" dirty="0" smtClean="0">
                <a:solidFill>
                  <a:schemeClr val="accent2">
                    <a:lumMod val="50000"/>
                    <a:alpha val="76000"/>
                  </a:schemeClr>
                </a:solidFill>
                <a:effectLst>
                  <a:glow rad="88900">
                    <a:schemeClr val="tx1">
                      <a:alpha val="87000"/>
                    </a:schemeClr>
                  </a:glow>
                  <a:outerShdw blurRad="508000" dist="215900" dir="11400000" algn="tl" rotWithShape="0">
                    <a:schemeClr val="bg1"/>
                  </a:outerShdw>
                </a:effectLst>
                <a:latin typeface="+mn-lt"/>
              </a:rPr>
              <a:t> Hill!</a:t>
            </a:r>
            <a:endParaRPr lang="en-US" sz="8000" dirty="0">
              <a:solidFill>
                <a:schemeClr val="accent2">
                  <a:lumMod val="50000"/>
                  <a:alpha val="76000"/>
                </a:schemeClr>
              </a:solidFill>
              <a:effectLst>
                <a:glow rad="88900">
                  <a:schemeClr val="tx1">
                    <a:alpha val="87000"/>
                  </a:schemeClr>
                </a:glow>
                <a:outerShdw blurRad="508000" dist="215900" dir="11400000" algn="tl" rotWithShape="0">
                  <a:schemeClr val="bg1"/>
                </a:outerShdw>
              </a:effectLst>
              <a:latin typeface="+mn-lt"/>
            </a:endParaRPr>
          </a:p>
        </p:txBody>
      </p:sp>
      <p:sp>
        <p:nvSpPr>
          <p:cNvPr id="3" name="Footer Placeholder 2"/>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low_curve_outcrop"/>
          <p:cNvPicPr>
            <a:picLocks noChangeAspect="1" noChangeArrowheads="1"/>
          </p:cNvPicPr>
          <p:nvPr/>
        </p:nvPicPr>
        <p:blipFill>
          <a:blip r:embed="rId3">
            <a:lum bright="-3000" contrast="16000"/>
          </a:blip>
          <a:srcRect/>
          <a:stretch>
            <a:fillRect/>
          </a:stretch>
        </p:blipFill>
        <p:spPr bwMode="auto">
          <a:xfrm>
            <a:off x="5007961" y="925673"/>
            <a:ext cx="3723267" cy="279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4" descr="Slow_curve_workers"/>
          <p:cNvPicPr>
            <a:picLocks noChangeAspect="1" noChangeArrowheads="1"/>
          </p:cNvPicPr>
          <p:nvPr/>
        </p:nvPicPr>
        <p:blipFill>
          <a:blip r:embed="rId4">
            <a:lum bright="-3000" contrast="16000"/>
          </a:blip>
          <a:srcRect/>
          <a:stretch>
            <a:fillRect/>
          </a:stretch>
        </p:blipFill>
        <p:spPr bwMode="auto">
          <a:xfrm>
            <a:off x="882020" y="4037889"/>
            <a:ext cx="4090169" cy="264786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7" name="Rectangle 36"/>
          <p:cNvSpPr/>
          <p:nvPr/>
        </p:nvSpPr>
        <p:spPr>
          <a:xfrm>
            <a:off x="144656" y="657345"/>
            <a:ext cx="4773891" cy="3416320"/>
          </a:xfrm>
          <a:prstGeom prst="rect">
            <a:avLst/>
          </a:prstGeom>
          <a:noFill/>
        </p:spPr>
        <p:txBody>
          <a:bodyPr>
            <a:spAutoFit/>
          </a:bodyPr>
          <a:lstStyle/>
          <a:p>
            <a:pPr algn="ctr" fontAlgn="auto">
              <a:spcBef>
                <a:spcPts val="0"/>
              </a:spcBef>
              <a:spcAft>
                <a:spcPts val="0"/>
              </a:spcAft>
              <a:defRPr/>
            </a:pPr>
            <a:r>
              <a:rPr lang="en-US" sz="5400" b="1" spc="50" dirty="0">
                <a:ln w="13500">
                  <a:solidFill>
                    <a:schemeClr val="accent1">
                      <a:shade val="2500"/>
                      <a:alpha val="6500"/>
                    </a:schemeClr>
                  </a:solidFill>
                  <a:prstDash val="solid"/>
                </a:ln>
                <a:solidFill>
                  <a:schemeClr val="accent1">
                    <a:tint val="3000"/>
                    <a:alpha val="95000"/>
                  </a:schemeClr>
                </a:solidFill>
                <a:effectLst>
                  <a:outerShdw blurRad="50800" dist="114300" dir="11820000" algn="br">
                    <a:srgbClr val="000000"/>
                  </a:outerShdw>
                </a:effectLst>
                <a:latin typeface="+mn-lt"/>
                <a:ea typeface="+mn-ea"/>
              </a:rPr>
              <a:t>This place was under the Pacific Ocean?</a:t>
            </a:r>
          </a:p>
        </p:txBody>
      </p:sp>
      <p:sp>
        <p:nvSpPr>
          <p:cNvPr id="40" name="Rectangle 39"/>
          <p:cNvSpPr/>
          <p:nvPr/>
        </p:nvSpPr>
        <p:spPr>
          <a:xfrm>
            <a:off x="5007961" y="3718679"/>
            <a:ext cx="4136039" cy="2554545"/>
          </a:xfrm>
          <a:prstGeom prst="rect">
            <a:avLst/>
          </a:prstGeom>
          <a:noFill/>
          <a:effectLst>
            <a:outerShdw blurRad="50800" dist="38100" dir="2700000">
              <a:srgbClr val="000000"/>
            </a:outerShdw>
          </a:effectLst>
        </p:spPr>
        <p:txBody>
          <a:bodyPr>
            <a:spAutoFit/>
          </a:bodyPr>
          <a:lstStyle/>
          <a:p>
            <a:pPr algn="ctr" fontAlgn="auto">
              <a:spcBef>
                <a:spcPts val="0"/>
              </a:spcBef>
              <a:spcAft>
                <a:spcPts val="0"/>
              </a:spcAft>
              <a:defRPr/>
            </a:pPr>
            <a:r>
              <a:rPr lang="en-US" sz="4000" b="1" spc="50" dirty="0">
                <a:ln w="13500">
                  <a:solidFill>
                    <a:schemeClr val="accent1">
                      <a:shade val="2500"/>
                      <a:alpha val="6500"/>
                    </a:schemeClr>
                  </a:solidFill>
                  <a:prstDash val="solid"/>
                </a:ln>
                <a:solidFill>
                  <a:schemeClr val="accent1">
                    <a:tint val="3000"/>
                    <a:alpha val="95000"/>
                  </a:schemeClr>
                </a:solidFill>
                <a:effectLst>
                  <a:outerShdw blurRad="50800" dist="114300" dir="11820000" algn="br">
                    <a:srgbClr val="000000">
                      <a:alpha val="43000"/>
                    </a:srgbClr>
                  </a:outerShdw>
                </a:effectLst>
                <a:latin typeface="+mn-lt"/>
                <a:ea typeface="+mn-ea"/>
              </a:rPr>
              <a:t>What evidence proves we were once under the ocean?</a:t>
            </a:r>
          </a:p>
        </p:txBody>
      </p:sp>
      <p:sp>
        <p:nvSpPr>
          <p:cNvPr id="2" name="Footer Placeholder 1"/>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2" y="-489861"/>
            <a:ext cx="8763000" cy="1556802"/>
          </a:xfrm>
          <a:ln>
            <a:miter lim="800000"/>
            <a:headEnd/>
            <a:tailEnd/>
          </a:ln>
          <a:extLst/>
        </p:spPr>
        <p:txBody>
          <a:bodyPr/>
          <a:lstStyle/>
          <a:p>
            <a:pPr>
              <a:defRPr/>
            </a:pPr>
            <a:r>
              <a:rPr lang="en-US" sz="4800" b="1" dirty="0" smtClean="0">
                <a:ln>
                  <a:solidFill>
                    <a:schemeClr val="bg1">
                      <a:alpha val="52000"/>
                    </a:schemeClr>
                  </a:solidFill>
                </a:ln>
                <a:solidFill>
                  <a:schemeClr val="tx1"/>
                </a:solidFill>
                <a:effectLst>
                  <a:glow rad="50800">
                    <a:schemeClr val="tx2">
                      <a:lumMod val="10000"/>
                      <a:alpha val="95000"/>
                    </a:schemeClr>
                  </a:glow>
                  <a:outerShdw blurRad="193675" dist="88900" dir="2700000">
                    <a:schemeClr val="bg1">
                      <a:alpha val="73000"/>
                    </a:schemeClr>
                  </a:outerShdw>
                  <a:reflection stA="37000" endPos="55000" dist="12700" dir="5400000" sy="-100000" algn="bl" rotWithShape="0"/>
                </a:effectLst>
                <a:latin typeface="+mn-lt"/>
              </a:rPr>
              <a:t>Fossils of Marine Animals </a:t>
            </a:r>
            <a:endParaRPr lang="en-US" dirty="0">
              <a:latin typeface="+mn-lt"/>
            </a:endParaRPr>
          </a:p>
        </p:txBody>
      </p:sp>
      <p:pic>
        <p:nvPicPr>
          <p:cNvPr id="5" name="Picture 4"/>
          <p:cNvPicPr>
            <a:picLocks noChangeAspect="1"/>
          </p:cNvPicPr>
          <p:nvPr/>
        </p:nvPicPr>
        <p:blipFill>
          <a:blip r:embed="rId3"/>
          <a:srcRect/>
          <a:stretch>
            <a:fillRect/>
          </a:stretch>
        </p:blipFill>
        <p:spPr bwMode="auto">
          <a:xfrm>
            <a:off x="561975" y="1365250"/>
            <a:ext cx="7983538" cy="5329238"/>
          </a:xfrm>
          <a:prstGeom prst="rect">
            <a:avLst/>
          </a:prstGeom>
          <a:noFill/>
          <a:ln w="127000" cap="sq" cmpd="thickThin">
            <a:solidFill>
              <a:srgbClr val="000000"/>
            </a:solidFill>
            <a:miter lim="800000"/>
            <a:headEnd/>
            <a:tailEnd/>
          </a:ln>
          <a:effectLst>
            <a:outerShdw blurRad="647700" dist="457200" dir="11100003" algn="br" rotWithShape="0">
              <a:srgbClr val="808080"/>
            </a:outerShdw>
          </a:effectLst>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rotWithShape="1">
          <a:gsLst>
            <a:gs pos="23000">
              <a:schemeClr val="bg2">
                <a:tint val="80000"/>
                <a:satMod val="400000"/>
              </a:schemeClr>
            </a:gs>
            <a:gs pos="51000">
              <a:schemeClr val="bg2">
                <a:tint val="83000"/>
                <a:satMod val="320000"/>
              </a:schemeClr>
            </a:gs>
            <a:gs pos="80000">
              <a:schemeClr val="bg2">
                <a:shade val="15000"/>
                <a:satMod val="320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2" name="Title 1"/>
          <p:cNvSpPr txBox="1">
            <a:spLocks/>
          </p:cNvSpPr>
          <p:nvPr/>
        </p:nvSpPr>
        <p:spPr bwMode="auto">
          <a:xfrm>
            <a:off x="5332021" y="744472"/>
            <a:ext cx="3484954" cy="1369336"/>
          </a:xfrm>
          <a:prstGeom prst="rect">
            <a:avLst/>
          </a:prstGeom>
          <a:noFill/>
          <a:ln w="9525">
            <a:noFill/>
            <a:miter lim="800000"/>
            <a:headEnd/>
            <a:tailEnd/>
          </a:ln>
        </p:spPr>
        <p:txBody>
          <a:bodyPr lIns="0" rIns="0" bIns="0" anchor="b">
            <a:scene3d>
              <a:camera prst="orthographicFront"/>
              <a:lightRig rig="freezing" dir="t">
                <a:rot lat="0" lon="0" rev="5640000"/>
              </a:lightRig>
            </a:scene3d>
            <a:sp3d prstMaterial="flat">
              <a:contourClr>
                <a:schemeClr val="tx2"/>
              </a:contourClr>
            </a:sp3d>
          </a:bodyPr>
          <a:lstStyle/>
          <a:p>
            <a:pPr defTabSz="914400">
              <a:defRPr/>
            </a:pPr>
            <a:endParaRPr lang="en-US" sz="4000" dirty="0">
              <a:effectLst>
                <a:glow rad="76200">
                  <a:schemeClr val="bg1">
                    <a:alpha val="75000"/>
                  </a:schemeClr>
                </a:glow>
                <a:outerShdw blurRad="247650" dist="139700" dir="2700000" algn="tl" rotWithShape="0">
                  <a:srgbClr val="000000"/>
                </a:outerShdw>
              </a:effectLst>
              <a:latin typeface="+mn-lt"/>
              <a:ea typeface="+mj-ea"/>
              <a:cs typeface="+mj-cs"/>
            </a:endParaRPr>
          </a:p>
          <a:p>
            <a:pPr defTabSz="914400">
              <a:defRPr/>
            </a:pPr>
            <a:endParaRPr lang="en-US" sz="4000" dirty="0">
              <a:effectLst>
                <a:glow rad="76200">
                  <a:schemeClr val="bg1">
                    <a:alpha val="75000"/>
                  </a:schemeClr>
                </a:glow>
                <a:outerShdw blurRad="247650" dist="139700" dir="2700000" algn="tl" rotWithShape="0">
                  <a:srgbClr val="000000"/>
                </a:outerShdw>
              </a:effectLst>
              <a:latin typeface="+mn-lt"/>
              <a:ea typeface="+mj-ea"/>
              <a:cs typeface="+mj-cs"/>
            </a:endParaRPr>
          </a:p>
          <a:p>
            <a:pPr defTabSz="914400">
              <a:defRPr/>
            </a:pPr>
            <a:endParaRPr lang="en-US" sz="3800" dirty="0">
              <a:effectLst>
                <a:glow rad="76200">
                  <a:schemeClr val="bg1">
                    <a:alpha val="75000"/>
                  </a:schemeClr>
                </a:glow>
                <a:outerShdw blurRad="247650" dist="139700" dir="2700000" algn="tl" rotWithShape="0">
                  <a:srgbClr val="000000"/>
                </a:outerShdw>
              </a:effectLst>
              <a:latin typeface="+mn-lt"/>
              <a:ea typeface="+mj-ea"/>
              <a:cs typeface="+mj-cs"/>
            </a:endParaRPr>
          </a:p>
          <a:p>
            <a:pPr defTabSz="914400">
              <a:defRPr/>
            </a:pPr>
            <a:endParaRPr lang="en-US" sz="3800" dirty="0">
              <a:effectLst>
                <a:glow rad="76200">
                  <a:schemeClr val="bg1">
                    <a:alpha val="75000"/>
                  </a:schemeClr>
                </a:glow>
                <a:outerShdw blurRad="247650" dist="139700" dir="2700000" algn="tl" rotWithShape="0">
                  <a:srgbClr val="000000"/>
                </a:outerShdw>
              </a:effectLst>
              <a:latin typeface="+mn-lt"/>
              <a:ea typeface="+mj-ea"/>
              <a:cs typeface="+mj-cs"/>
            </a:endParaRPr>
          </a:p>
          <a:p>
            <a:pPr defTabSz="914400">
              <a:spcAft>
                <a:spcPts val="600"/>
              </a:spcAft>
              <a:defRPr/>
            </a:pPr>
            <a:r>
              <a:rPr lang="en-US" sz="3500" dirty="0">
                <a:effectLst>
                  <a:glow rad="76200">
                    <a:schemeClr val="bg1">
                      <a:alpha val="75000"/>
                    </a:schemeClr>
                  </a:glow>
                  <a:outerShdw blurRad="247650" dist="139700" dir="2700000" algn="tl" rotWithShape="0">
                    <a:srgbClr val="000000"/>
                  </a:outerShdw>
                </a:effectLst>
                <a:latin typeface="+mn-lt"/>
                <a:ea typeface="+mj-ea"/>
                <a:cs typeface="+mj-cs"/>
              </a:rPr>
              <a:t>Fossilization of shark teeth</a:t>
            </a:r>
          </a:p>
        </p:txBody>
      </p:sp>
      <p:pic>
        <p:nvPicPr>
          <p:cNvPr id="3" name="Picture 2"/>
          <p:cNvPicPr>
            <a:picLocks noChangeAspect="1"/>
          </p:cNvPicPr>
          <p:nvPr/>
        </p:nvPicPr>
        <p:blipFill>
          <a:blip r:embed="rId3"/>
          <a:srcRect/>
          <a:stretch>
            <a:fillRect/>
          </a:stretch>
        </p:blipFill>
        <p:spPr bwMode="auto">
          <a:xfrm>
            <a:off x="127000" y="106363"/>
            <a:ext cx="3919538" cy="2106612"/>
          </a:xfrm>
          <a:prstGeom prst="rect">
            <a:avLst/>
          </a:prstGeom>
          <a:solidFill>
            <a:srgbClr val="000000"/>
          </a:solidFill>
          <a:ln w="50800" cap="sq">
            <a:solidFill>
              <a:srgbClr val="000000"/>
            </a:solidFill>
            <a:miter lim="800000"/>
            <a:headEnd/>
            <a:tailEnd/>
          </a:ln>
          <a:effectLst>
            <a:outerShdw blurRad="254000" dist="190500" dir="7740010" sy="89999" algn="bl" rotWithShape="0">
              <a:srgbClr val="808080"/>
            </a:outerShdw>
          </a:effectLst>
        </p:spPr>
      </p:pic>
      <p:pic>
        <p:nvPicPr>
          <p:cNvPr id="4" name="Picture 3"/>
          <p:cNvPicPr>
            <a:picLocks noChangeAspect="1"/>
          </p:cNvPicPr>
          <p:nvPr/>
        </p:nvPicPr>
        <p:blipFill>
          <a:blip r:embed="rId4"/>
          <a:srcRect/>
          <a:stretch>
            <a:fillRect/>
          </a:stretch>
        </p:blipFill>
        <p:spPr bwMode="auto">
          <a:xfrm>
            <a:off x="1136650" y="1905000"/>
            <a:ext cx="3922713" cy="2401888"/>
          </a:xfrm>
          <a:prstGeom prst="rect">
            <a:avLst/>
          </a:prstGeom>
          <a:solidFill>
            <a:srgbClr val="000000"/>
          </a:solidFill>
          <a:ln w="50800" cap="sq">
            <a:solidFill>
              <a:srgbClr val="000000"/>
            </a:solidFill>
            <a:miter lim="800000"/>
            <a:headEnd/>
            <a:tailEnd/>
          </a:ln>
          <a:effectLst>
            <a:outerShdw blurRad="254000" dist="190500" dir="7740010" sy="89999" algn="bl" rotWithShape="0">
              <a:srgbClr val="808080"/>
            </a:outerShdw>
          </a:effectLst>
        </p:spPr>
      </p:pic>
      <p:pic>
        <p:nvPicPr>
          <p:cNvPr id="6" name="Picture 5"/>
          <p:cNvPicPr>
            <a:picLocks noChangeAspect="1"/>
          </p:cNvPicPr>
          <p:nvPr/>
        </p:nvPicPr>
        <p:blipFill>
          <a:blip r:embed="rId5"/>
          <a:srcRect l="7397" r="10497"/>
          <a:stretch>
            <a:fillRect/>
          </a:stretch>
        </p:blipFill>
        <p:spPr bwMode="auto">
          <a:xfrm>
            <a:off x="2867025" y="3873500"/>
            <a:ext cx="3627438" cy="1820863"/>
          </a:xfrm>
          <a:prstGeom prst="rect">
            <a:avLst/>
          </a:prstGeom>
          <a:solidFill>
            <a:srgbClr val="000000"/>
          </a:solidFill>
          <a:ln w="50800" cap="sq">
            <a:solidFill>
              <a:srgbClr val="000000"/>
            </a:solidFill>
            <a:miter lim="800000"/>
            <a:headEnd/>
            <a:tailEnd/>
          </a:ln>
          <a:effectLst>
            <a:outerShdw blurRad="254000" dist="190500" dir="7740010" sy="89999" algn="bl" rotWithShape="0">
              <a:srgbClr val="808080"/>
            </a:outerShdw>
          </a:effectLst>
        </p:spPr>
      </p:pic>
      <p:pic>
        <p:nvPicPr>
          <p:cNvPr id="5" name="Picture 4"/>
          <p:cNvPicPr>
            <a:picLocks noChangeAspect="1"/>
          </p:cNvPicPr>
          <p:nvPr/>
        </p:nvPicPr>
        <p:blipFill>
          <a:blip r:embed="rId6"/>
          <a:srcRect/>
          <a:stretch>
            <a:fillRect/>
          </a:stretch>
        </p:blipFill>
        <p:spPr bwMode="auto">
          <a:xfrm>
            <a:off x="4895850" y="5111750"/>
            <a:ext cx="3921125" cy="1782763"/>
          </a:xfrm>
          <a:prstGeom prst="rect">
            <a:avLst/>
          </a:prstGeom>
          <a:solidFill>
            <a:srgbClr val="000000"/>
          </a:solidFill>
          <a:ln w="50800" cap="sq">
            <a:solidFill>
              <a:srgbClr val="000000"/>
            </a:solidFill>
            <a:miter lim="800000"/>
            <a:headEnd/>
            <a:tailEnd/>
          </a:ln>
          <a:effectLst>
            <a:outerShdw blurRad="254000" dist="190500" dir="7740010" sy="89999" algn="bl" rotWithShape="0">
              <a:srgbClr val="808080"/>
            </a:outerShdw>
          </a:effectLst>
        </p:spPr>
      </p:pic>
      <p:sp>
        <p:nvSpPr>
          <p:cNvPr id="7" name="Footer Placeholder 6"/>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8"/>
          <p:cNvSpPr txBox="1">
            <a:spLocks noChangeArrowheads="1"/>
          </p:cNvSpPr>
          <p:nvPr/>
        </p:nvSpPr>
        <p:spPr bwMode="auto">
          <a:xfrm>
            <a:off x="3119438" y="2097088"/>
            <a:ext cx="779462" cy="369887"/>
          </a:xfrm>
          <a:prstGeom prst="rect">
            <a:avLst/>
          </a:prstGeom>
          <a:noFill/>
          <a:ln w="9525">
            <a:noFill/>
            <a:miter lim="800000"/>
            <a:headEnd/>
            <a:tailEnd/>
          </a:ln>
        </p:spPr>
        <p:txBody>
          <a:bodyPr>
            <a:spAutoFit/>
          </a:bodyPr>
          <a:lstStyle/>
          <a:p>
            <a:pPr>
              <a:defRPr/>
            </a:pPr>
            <a:endParaRPr lang="en-US">
              <a:latin typeface="+mn-lt"/>
              <a:cs typeface="ＭＳ Ｐゴシック" charset="-128"/>
            </a:endParaRPr>
          </a:p>
        </p:txBody>
      </p:sp>
      <p:sp>
        <p:nvSpPr>
          <p:cNvPr id="18436" name="TextBox 9"/>
          <p:cNvSpPr txBox="1">
            <a:spLocks noChangeArrowheads="1"/>
          </p:cNvSpPr>
          <p:nvPr/>
        </p:nvSpPr>
        <p:spPr bwMode="auto">
          <a:xfrm flipH="1">
            <a:off x="3852863" y="3030538"/>
            <a:ext cx="46037" cy="369887"/>
          </a:xfrm>
          <a:prstGeom prst="rect">
            <a:avLst/>
          </a:prstGeom>
          <a:noFill/>
          <a:ln w="9525">
            <a:noFill/>
            <a:miter lim="800000"/>
            <a:headEnd/>
            <a:tailEnd/>
          </a:ln>
        </p:spPr>
        <p:txBody>
          <a:bodyPr>
            <a:spAutoFit/>
          </a:bodyPr>
          <a:lstStyle/>
          <a:p>
            <a:pPr>
              <a:defRPr/>
            </a:pPr>
            <a:endParaRPr lang="en-US">
              <a:latin typeface="+mn-lt"/>
              <a:cs typeface="ＭＳ Ｐゴシック" charset="-128"/>
            </a:endParaRPr>
          </a:p>
        </p:txBody>
      </p:sp>
      <p:pic>
        <p:nvPicPr>
          <p:cNvPr id="14" name="Picture 13"/>
          <p:cNvPicPr>
            <a:picLocks noChangeAspect="1"/>
          </p:cNvPicPr>
          <p:nvPr/>
        </p:nvPicPr>
        <p:blipFill>
          <a:blip r:embed="rId3">
            <a:lum bright="-5000" contrast="5000"/>
          </a:blip>
          <a:srcRect t="10650" r="15439" b="7185"/>
          <a:stretch>
            <a:fillRect/>
          </a:stretch>
        </p:blipFill>
        <p:spPr>
          <a:xfrm>
            <a:off x="283648" y="4262109"/>
            <a:ext cx="3436554" cy="2504388"/>
          </a:xfrm>
          <a:prstGeom prst="rect">
            <a:avLst/>
          </a:prstGeom>
          <a:solidFill>
            <a:srgbClr val="FFFFFF">
              <a:shade val="85000"/>
            </a:srgbClr>
          </a:solidFill>
          <a:ln w="101600" cap="rnd" cmpd="sng" algn="ctr">
            <a:solidFill>
              <a:srgbClr val="FFFFFF"/>
            </a:solidFill>
            <a:prstDash val="solid"/>
            <a:round/>
            <a:headEnd type="none" w="med" len="med"/>
            <a:tailEnd type="none" w="med" len="med"/>
          </a:ln>
          <a:effectLst>
            <a:glow rad="63500">
              <a:schemeClr val="accent1">
                <a:alpha val="75000"/>
              </a:schemeClr>
            </a:glow>
            <a:outerShdw blurRad="1117600" dir="12180000" algn="tl" rotWithShape="0">
              <a:srgbClr val="000000"/>
            </a:outerShdw>
          </a:effectLst>
          <a:scene3d>
            <a:camera prst="orthographicFront"/>
            <a:lightRig rig="twoPt" dir="t">
              <a:rot lat="0" lon="0" rev="7800000"/>
            </a:lightRig>
          </a:scene3d>
          <a:sp3d contourW="6350">
            <a:bevelT w="50800" h="16510"/>
            <a:contourClr>
              <a:srgbClr val="C0C0C0"/>
            </a:contourClr>
          </a:sp3d>
        </p:spPr>
      </p:pic>
      <p:pic>
        <p:nvPicPr>
          <p:cNvPr id="15" name="Picture 14"/>
          <p:cNvPicPr>
            <a:picLocks noChangeAspect="1"/>
          </p:cNvPicPr>
          <p:nvPr/>
        </p:nvPicPr>
        <p:blipFill>
          <a:blip r:embed="rId4">
            <a:lum bright="-5000" contrast="5000"/>
          </a:blip>
          <a:srcRect l="23564" t="1480" r="17942"/>
          <a:stretch>
            <a:fillRect/>
          </a:stretch>
        </p:blipFill>
        <p:spPr>
          <a:xfrm>
            <a:off x="5526652" y="4124036"/>
            <a:ext cx="2104324" cy="2658201"/>
          </a:xfrm>
          <a:prstGeom prst="rect">
            <a:avLst/>
          </a:prstGeom>
          <a:solidFill>
            <a:srgbClr val="FFFFFF">
              <a:shade val="85000"/>
            </a:srgbClr>
          </a:solidFill>
          <a:ln w="101600" cap="rnd" cmpd="sng" algn="ctr">
            <a:solidFill>
              <a:srgbClr val="FFFFFF"/>
            </a:solidFill>
            <a:prstDash val="solid"/>
            <a:round/>
            <a:headEnd type="none" w="med" len="med"/>
            <a:tailEnd type="none" w="med" len="med"/>
          </a:ln>
          <a:effectLst>
            <a:glow rad="63500">
              <a:schemeClr val="accent1">
                <a:alpha val="75000"/>
              </a:schemeClr>
            </a:glow>
            <a:outerShdw blurRad="1117600" dir="12180000" algn="tl" rotWithShape="0">
              <a:srgbClr val="000000"/>
            </a:outerShdw>
          </a:effectLst>
          <a:scene3d>
            <a:camera prst="orthographicFront"/>
            <a:lightRig rig="twoPt" dir="t">
              <a:rot lat="0" lon="0" rev="7800000"/>
            </a:lightRig>
          </a:scene3d>
          <a:sp3d contourW="6350">
            <a:bevelT w="50800" h="16510"/>
            <a:contourClr>
              <a:srgbClr val="C0C0C0"/>
            </a:contourClr>
          </a:sp3d>
        </p:spPr>
      </p:pic>
      <p:pic>
        <p:nvPicPr>
          <p:cNvPr id="16" name="Picture 15"/>
          <p:cNvPicPr>
            <a:picLocks noChangeAspect="1"/>
          </p:cNvPicPr>
          <p:nvPr/>
        </p:nvPicPr>
        <p:blipFill>
          <a:blip r:embed="rId5">
            <a:lum bright="-5000" contrast="5000"/>
          </a:blip>
          <a:srcRect t="6116" r="23797" b="5719"/>
          <a:stretch>
            <a:fillRect/>
          </a:stretch>
        </p:blipFill>
        <p:spPr>
          <a:xfrm>
            <a:off x="355192" y="1696484"/>
            <a:ext cx="2588760" cy="2246338"/>
          </a:xfrm>
          <a:prstGeom prst="rect">
            <a:avLst/>
          </a:prstGeom>
          <a:solidFill>
            <a:srgbClr val="FFFFFF">
              <a:shade val="85000"/>
            </a:srgbClr>
          </a:solidFill>
          <a:ln w="101600" cap="rnd" cmpd="sng" algn="ctr">
            <a:solidFill>
              <a:srgbClr val="FFFFFF"/>
            </a:solidFill>
            <a:prstDash val="solid"/>
            <a:round/>
            <a:headEnd type="none" w="med" len="med"/>
            <a:tailEnd type="none" w="med" len="med"/>
          </a:ln>
          <a:effectLst>
            <a:glow rad="63500">
              <a:schemeClr val="accent1">
                <a:alpha val="75000"/>
              </a:schemeClr>
            </a:glow>
            <a:outerShdw blurRad="1117600" dir="12180000" algn="tl" rotWithShape="0">
              <a:srgbClr val="000000"/>
            </a:outerShdw>
          </a:effectLst>
          <a:scene3d>
            <a:camera prst="orthographicFront"/>
            <a:lightRig rig="twoPt" dir="t">
              <a:rot lat="0" lon="0" rev="7800000"/>
            </a:lightRig>
          </a:scene3d>
          <a:sp3d contourW="6350">
            <a:bevelT w="50800" h="16510"/>
            <a:contourClr>
              <a:srgbClr val="C0C0C0"/>
            </a:contourClr>
          </a:sp3d>
        </p:spPr>
      </p:pic>
      <p:pic>
        <p:nvPicPr>
          <p:cNvPr id="17" name="Picture 16"/>
          <p:cNvPicPr>
            <a:picLocks noChangeAspect="1"/>
          </p:cNvPicPr>
          <p:nvPr/>
        </p:nvPicPr>
        <p:blipFill>
          <a:blip r:embed="rId6">
            <a:lum bright="-5000" contrast="5000"/>
          </a:blip>
          <a:srcRect t="6258" r="16442" b="8951"/>
          <a:stretch>
            <a:fillRect/>
          </a:stretch>
        </p:blipFill>
        <p:spPr>
          <a:xfrm>
            <a:off x="4612428" y="1660798"/>
            <a:ext cx="2816006" cy="2143179"/>
          </a:xfrm>
          <a:prstGeom prst="rect">
            <a:avLst/>
          </a:prstGeom>
          <a:solidFill>
            <a:srgbClr val="FFFFFF">
              <a:shade val="85000"/>
            </a:srgbClr>
          </a:solidFill>
          <a:ln w="101600" cap="rnd" cmpd="sng" algn="ctr">
            <a:solidFill>
              <a:srgbClr val="FFFFFF"/>
            </a:solidFill>
            <a:prstDash val="solid"/>
            <a:round/>
            <a:headEnd type="none" w="med" len="med"/>
            <a:tailEnd type="none" w="med" len="med"/>
          </a:ln>
          <a:effectLst>
            <a:glow rad="63500">
              <a:schemeClr val="accent1">
                <a:alpha val="75000"/>
              </a:schemeClr>
            </a:glow>
            <a:outerShdw blurRad="1117600" dir="12180000" algn="tl" rotWithShape="0">
              <a:srgbClr val="000000"/>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133350"/>
            <a:ext cx="8229600" cy="1143000"/>
          </a:xfrm>
        </p:spPr>
        <p:txBody>
          <a:bodyPr>
            <a:normAutofit/>
          </a:bodyPr>
          <a:lstStyle/>
          <a:p>
            <a:pPr algn="ctr" eaLnBrk="1" hangingPunct="1">
              <a:defRPr/>
            </a:pPr>
            <a:r>
              <a:rPr lang="en-US" sz="4800" b="1" smtClean="0">
                <a:solidFill>
                  <a:schemeClr val="tx1"/>
                </a:solidFill>
                <a:effectLst>
                  <a:outerShdw blurRad="38100" dist="38100" dir="2700000" algn="tl">
                    <a:srgbClr val="04617B"/>
                  </a:outerShdw>
                </a:effectLst>
                <a:latin typeface="Constantia" charset="0"/>
              </a:rPr>
              <a:t>Fossils of Marine Animals </a:t>
            </a:r>
            <a:endParaRPr lang="en-US" smtClean="0">
              <a:solidFill>
                <a:schemeClr val="tx1"/>
              </a:solidFill>
              <a:latin typeface="Constantia" charset="0"/>
            </a:endParaRPr>
          </a:p>
        </p:txBody>
      </p:sp>
      <p:sp>
        <p:nvSpPr>
          <p:cNvPr id="10" name="TextBox 9"/>
          <p:cNvSpPr txBox="1"/>
          <p:nvPr/>
        </p:nvSpPr>
        <p:spPr>
          <a:xfrm>
            <a:off x="3059337" y="1821032"/>
            <a:ext cx="1821533" cy="646331"/>
          </a:xfrm>
          <a:prstGeom prst="rect">
            <a:avLst/>
          </a:prstGeom>
          <a:noFill/>
          <a:effectLst>
            <a:glow rad="139700">
              <a:schemeClr val="accent1">
                <a:alpha val="75000"/>
              </a:schemeClr>
            </a:glow>
            <a:outerShdw blurRad="50800" dist="63500" dir="2700000">
              <a:srgbClr val="000000">
                <a:alpha val="98000"/>
              </a:srgbClr>
            </a:outerShdw>
          </a:effec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sz="1800" smtClean="0">
                <a:latin typeface="Constantia" charset="0"/>
              </a:rPr>
              <a:t>If you look </a:t>
            </a:r>
          </a:p>
          <a:p>
            <a:pPr eaLnBrk="1" hangingPunct="1">
              <a:defRPr/>
            </a:pPr>
            <a:r>
              <a:rPr lang="en-US" sz="1800" smtClean="0">
                <a:latin typeface="Constantia" charset="0"/>
              </a:rPr>
              <a:t>really hard….</a:t>
            </a:r>
          </a:p>
        </p:txBody>
      </p:sp>
      <p:sp>
        <p:nvSpPr>
          <p:cNvPr id="11" name="TextBox 10"/>
          <p:cNvSpPr txBox="1"/>
          <p:nvPr/>
        </p:nvSpPr>
        <p:spPr>
          <a:xfrm>
            <a:off x="7561164" y="2296597"/>
            <a:ext cx="1821533" cy="923330"/>
          </a:xfrm>
          <a:prstGeom prst="rect">
            <a:avLst/>
          </a:prstGeom>
          <a:noFill/>
          <a:effectLst>
            <a:glow rad="139700">
              <a:schemeClr val="accent1">
                <a:alpha val="75000"/>
              </a:schemeClr>
            </a:glow>
            <a:outerShdw blurRad="50800" dist="63500" dir="2700000">
              <a:srgbClr val="000000">
                <a:alpha val="98000"/>
              </a:srgbClr>
            </a:outerShdw>
          </a:effec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sz="1800" smtClean="0">
                <a:latin typeface="Constantia" charset="0"/>
              </a:rPr>
              <a:t>In the hills  outside of Bakersfield……</a:t>
            </a:r>
          </a:p>
        </p:txBody>
      </p:sp>
      <p:sp>
        <p:nvSpPr>
          <p:cNvPr id="12" name="TextBox 11"/>
          <p:cNvSpPr txBox="1"/>
          <p:nvPr/>
        </p:nvSpPr>
        <p:spPr>
          <a:xfrm>
            <a:off x="3786627" y="4675410"/>
            <a:ext cx="1821533" cy="646331"/>
          </a:xfrm>
          <a:prstGeom prst="rect">
            <a:avLst/>
          </a:prstGeom>
          <a:noFill/>
          <a:effectLst>
            <a:glow rad="139700">
              <a:schemeClr val="accent1">
                <a:alpha val="75000"/>
              </a:schemeClr>
            </a:glow>
            <a:outerShdw blurRad="50800" dist="63500" dir="2700000">
              <a:srgbClr val="000000">
                <a:alpha val="98000"/>
              </a:srgbClr>
            </a:outerShdw>
          </a:effec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sz="1800" smtClean="0">
                <a:latin typeface="Constantia" charset="0"/>
              </a:rPr>
              <a:t>You can find Shark Teeth….</a:t>
            </a:r>
          </a:p>
        </p:txBody>
      </p:sp>
      <p:sp>
        <p:nvSpPr>
          <p:cNvPr id="13" name="TextBox 12"/>
          <p:cNvSpPr txBox="1"/>
          <p:nvPr/>
        </p:nvSpPr>
        <p:spPr>
          <a:xfrm>
            <a:off x="7901110" y="4675410"/>
            <a:ext cx="1242890" cy="1477328"/>
          </a:xfrm>
          <a:prstGeom prst="rect">
            <a:avLst/>
          </a:prstGeom>
          <a:noFill/>
          <a:effectLst>
            <a:glow rad="139700">
              <a:schemeClr val="accent1">
                <a:alpha val="75000"/>
              </a:schemeClr>
            </a:glow>
            <a:outerShdw blurRad="50800" dist="63500" dir="2700000">
              <a:srgbClr val="000000">
                <a:alpha val="98000"/>
              </a:srgbClr>
            </a:outerShdw>
          </a:effec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sz="1800" smtClean="0">
                <a:latin typeface="Constantia" charset="0"/>
              </a:rPr>
              <a:t>And Other Marine Animal Fossils….</a:t>
            </a:r>
          </a:p>
        </p:txBody>
      </p:sp>
      <p:sp>
        <p:nvSpPr>
          <p:cNvPr id="3" name="Footer Placeholder 2"/>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ow_shark_tooth"/>
          <p:cNvPicPr>
            <a:picLocks noChangeAspect="1" noChangeArrowheads="1"/>
          </p:cNvPicPr>
          <p:nvPr/>
        </p:nvPicPr>
        <p:blipFill>
          <a:blip r:embed="rId3"/>
          <a:srcRect/>
          <a:stretch>
            <a:fillRect/>
          </a:stretch>
        </p:blipFill>
        <p:spPr bwMode="auto">
          <a:xfrm>
            <a:off x="477075" y="2359411"/>
            <a:ext cx="2128838" cy="143033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5" descr="mackeral_shark_tooth"/>
          <p:cNvPicPr>
            <a:picLocks noChangeAspect="1" noChangeArrowheads="1"/>
          </p:cNvPicPr>
          <p:nvPr/>
        </p:nvPicPr>
        <p:blipFill>
          <a:blip r:embed="rId4"/>
          <a:srcRect/>
          <a:stretch>
            <a:fillRect/>
          </a:stretch>
        </p:blipFill>
        <p:spPr bwMode="auto">
          <a:xfrm>
            <a:off x="4861668" y="1683342"/>
            <a:ext cx="1727544" cy="22913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9" descr="Basking_shark_tooth"/>
          <p:cNvPicPr>
            <a:picLocks noChangeAspect="1" noChangeArrowheads="1"/>
          </p:cNvPicPr>
          <p:nvPr/>
        </p:nvPicPr>
        <p:blipFill>
          <a:blip r:embed="rId5"/>
          <a:srcRect/>
          <a:stretch>
            <a:fillRect/>
          </a:stretch>
        </p:blipFill>
        <p:spPr bwMode="auto">
          <a:xfrm>
            <a:off x="457200" y="4577597"/>
            <a:ext cx="1447800" cy="13065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Picture 11" descr="crushing_plate_ray"/>
          <p:cNvPicPr>
            <a:picLocks noChangeAspect="1" noChangeArrowheads="1"/>
          </p:cNvPicPr>
          <p:nvPr/>
        </p:nvPicPr>
        <p:blipFill>
          <a:blip r:embed="rId6"/>
          <a:srcRect/>
          <a:stretch>
            <a:fillRect/>
          </a:stretch>
        </p:blipFill>
        <p:spPr bwMode="auto">
          <a:xfrm>
            <a:off x="3975622" y="4776625"/>
            <a:ext cx="3112127" cy="12477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itle 1"/>
          <p:cNvSpPr>
            <a:spLocks noGrp="1"/>
          </p:cNvSpPr>
          <p:nvPr>
            <p:ph type="title"/>
          </p:nvPr>
        </p:nvSpPr>
        <p:spPr>
          <a:xfrm>
            <a:off x="182563" y="373063"/>
            <a:ext cx="9620250" cy="1143000"/>
          </a:xfrm>
        </p:spPr>
        <p:txBody>
          <a:bodyPr>
            <a:noAutofit/>
          </a:bodyPr>
          <a:lstStyle/>
          <a:p>
            <a:pPr eaLnBrk="1" hangingPunct="1">
              <a:defRPr/>
            </a:pPr>
            <a:r>
              <a:rPr lang="en-US" sz="5800" b="1" dirty="0" smtClean="0">
                <a:solidFill>
                  <a:schemeClr val="tx1"/>
                </a:solidFill>
                <a:effectLst>
                  <a:outerShdw blurRad="38100" dist="38100" dir="2700000" algn="tl">
                    <a:srgbClr val="04617B"/>
                  </a:outerShdw>
                </a:effectLst>
                <a:latin typeface="Constantia" charset="0"/>
              </a:rPr>
              <a:t>Fossils of Marine Animals </a:t>
            </a:r>
          </a:p>
        </p:txBody>
      </p:sp>
      <p:sp>
        <p:nvSpPr>
          <p:cNvPr id="7" name="Text Box 4"/>
          <p:cNvSpPr txBox="1">
            <a:spLocks noChangeArrowheads="1"/>
          </p:cNvSpPr>
          <p:nvPr/>
        </p:nvSpPr>
        <p:spPr bwMode="auto">
          <a:xfrm>
            <a:off x="2894013" y="2295525"/>
            <a:ext cx="2282825" cy="1570038"/>
          </a:xfrm>
          <a:prstGeom prst="rect">
            <a:avLst/>
          </a:prstGeom>
          <a:noFill/>
          <a:ln>
            <a:noFill/>
          </a:ln>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defRPr/>
            </a:pPr>
            <a:r>
              <a:rPr lang="en-US" sz="3200" b="1" dirty="0">
                <a:ln w="1270" cmpd="sng">
                  <a:noFill/>
                </a:ln>
                <a:effectLst>
                  <a:glow rad="101600">
                    <a:schemeClr val="bg1">
                      <a:alpha val="75000"/>
                    </a:schemeClr>
                  </a:glow>
                  <a:outerShdw blurRad="50800" dist="50800" dir="16200000" algn="tl" rotWithShape="0">
                    <a:schemeClr val="bg1"/>
                  </a:outerShdw>
                </a:effectLst>
                <a:latin typeface="Constantia" charset="0"/>
                <a:cs typeface="ＭＳ Ｐゴシック" charset="-128"/>
              </a:rPr>
              <a:t>Cow </a:t>
            </a:r>
          </a:p>
          <a:p>
            <a:pPr>
              <a:defRPr/>
            </a:pPr>
            <a:r>
              <a:rPr lang="en-US" sz="3200" b="1" dirty="0">
                <a:ln w="1270" cmpd="sng">
                  <a:noFill/>
                </a:ln>
                <a:effectLst>
                  <a:glow rad="101600">
                    <a:schemeClr val="bg1">
                      <a:alpha val="75000"/>
                    </a:schemeClr>
                  </a:glow>
                  <a:outerShdw blurRad="50800" dist="50800" dir="16200000" algn="tl" rotWithShape="0">
                    <a:schemeClr val="bg1"/>
                  </a:outerShdw>
                </a:effectLst>
                <a:latin typeface="Constantia" charset="0"/>
                <a:cs typeface="ＭＳ Ｐゴシック" charset="-128"/>
              </a:rPr>
              <a:t>shark </a:t>
            </a:r>
          </a:p>
          <a:p>
            <a:pPr>
              <a:defRPr/>
            </a:pPr>
            <a:r>
              <a:rPr lang="en-US" sz="3200" b="1" dirty="0">
                <a:ln w="1270" cmpd="sng">
                  <a:noFill/>
                </a:ln>
                <a:effectLst>
                  <a:glow rad="101600">
                    <a:schemeClr val="bg1">
                      <a:alpha val="75000"/>
                    </a:schemeClr>
                  </a:glow>
                  <a:outerShdw blurRad="50800" dist="50800" dir="16200000" algn="tl" rotWithShape="0">
                    <a:schemeClr val="bg1"/>
                  </a:outerShdw>
                </a:effectLst>
                <a:latin typeface="Constantia" charset="0"/>
                <a:cs typeface="ＭＳ Ｐゴシック" charset="-128"/>
              </a:rPr>
              <a:t>tooth</a:t>
            </a:r>
          </a:p>
        </p:txBody>
      </p:sp>
      <p:sp>
        <p:nvSpPr>
          <p:cNvPr id="9" name="Text Box 6"/>
          <p:cNvSpPr txBox="1">
            <a:spLocks noChangeArrowheads="1"/>
          </p:cNvSpPr>
          <p:nvPr/>
        </p:nvSpPr>
        <p:spPr bwMode="auto">
          <a:xfrm>
            <a:off x="6545263" y="1665288"/>
            <a:ext cx="2373312" cy="1570037"/>
          </a:xfrm>
          <a:prstGeom prst="rect">
            <a:avLst/>
          </a:prstGeom>
          <a:noFill/>
          <a:ln>
            <a:noFill/>
          </a:ln>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defRPr/>
            </a:pPr>
            <a:r>
              <a:rPr lang="en-US" sz="3200" b="1">
                <a:ln w="1270" cmpd="sng">
                  <a:noFill/>
                </a:ln>
                <a:effectLst>
                  <a:glow rad="101600">
                    <a:schemeClr val="bg1">
                      <a:alpha val="75000"/>
                    </a:schemeClr>
                  </a:glow>
                  <a:outerShdw blurRad="50800" dist="50800" dir="16200000" algn="tl" rotWithShape="0">
                    <a:schemeClr val="bg1"/>
                  </a:outerShdw>
                </a:effectLst>
                <a:latin typeface="Constantia" charset="0"/>
                <a:cs typeface="ＭＳ Ｐゴシック" charset="-128"/>
              </a:rPr>
              <a:t>   Mako</a:t>
            </a:r>
          </a:p>
          <a:p>
            <a:pPr>
              <a:defRPr/>
            </a:pPr>
            <a:r>
              <a:rPr lang="en-US" sz="3200" b="1">
                <a:ln w="1270" cmpd="sng">
                  <a:noFill/>
                </a:ln>
                <a:effectLst>
                  <a:glow rad="101600">
                    <a:schemeClr val="bg1">
                      <a:alpha val="75000"/>
                    </a:schemeClr>
                  </a:glow>
                  <a:outerShdw blurRad="50800" dist="50800" dir="16200000" algn="tl" rotWithShape="0">
                    <a:schemeClr val="bg1"/>
                  </a:outerShdw>
                </a:effectLst>
                <a:latin typeface="Constantia" charset="0"/>
                <a:cs typeface="ＭＳ Ｐゴシック" charset="-128"/>
              </a:rPr>
              <a:t>   shark </a:t>
            </a:r>
          </a:p>
          <a:p>
            <a:pPr>
              <a:defRPr/>
            </a:pPr>
            <a:r>
              <a:rPr lang="en-US" sz="3200" b="1">
                <a:ln w="1270" cmpd="sng">
                  <a:noFill/>
                </a:ln>
                <a:effectLst>
                  <a:glow rad="101600">
                    <a:schemeClr val="bg1">
                      <a:alpha val="75000"/>
                    </a:schemeClr>
                  </a:glow>
                  <a:outerShdw blurRad="50800" dist="50800" dir="16200000" algn="tl" rotWithShape="0">
                    <a:schemeClr val="bg1"/>
                  </a:outerShdw>
                </a:effectLst>
                <a:latin typeface="Constantia" charset="0"/>
                <a:cs typeface="ＭＳ Ｐゴシック" charset="-128"/>
              </a:rPr>
              <a:t>   tooth</a:t>
            </a:r>
          </a:p>
        </p:txBody>
      </p:sp>
      <p:sp>
        <p:nvSpPr>
          <p:cNvPr id="11" name="Text Box 10"/>
          <p:cNvSpPr txBox="1">
            <a:spLocks noChangeArrowheads="1"/>
          </p:cNvSpPr>
          <p:nvPr/>
        </p:nvSpPr>
        <p:spPr bwMode="auto">
          <a:xfrm>
            <a:off x="1905000" y="4859338"/>
            <a:ext cx="2070100" cy="1570037"/>
          </a:xfrm>
          <a:prstGeom prst="rect">
            <a:avLst/>
          </a:prstGeom>
          <a:noFill/>
          <a:ln>
            <a:noFill/>
          </a:ln>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fontAlgn="auto">
              <a:spcBef>
                <a:spcPct val="50000"/>
              </a:spcBef>
              <a:spcAft>
                <a:spcPts val="0"/>
              </a:spcAft>
              <a:defRPr/>
            </a:pPr>
            <a:r>
              <a:rPr lang="en-US" sz="3200" b="1" dirty="0">
                <a:ln w="1270" cmpd="sng">
                  <a:noFill/>
                </a:ln>
                <a:effectLst>
                  <a:glow rad="101600">
                    <a:schemeClr val="bg1">
                      <a:alpha val="75000"/>
                    </a:schemeClr>
                  </a:glow>
                  <a:outerShdw blurRad="50800" dist="50800" dir="16200000" sx="99000" sy="99000" algn="tl" rotWithShape="0">
                    <a:schemeClr val="bg1"/>
                  </a:outerShdw>
                </a:effectLst>
                <a:latin typeface="+mn-lt"/>
                <a:ea typeface="+mn-ea"/>
              </a:rPr>
              <a:t>Basking shark tooth</a:t>
            </a:r>
          </a:p>
        </p:txBody>
      </p:sp>
      <p:sp>
        <p:nvSpPr>
          <p:cNvPr id="13" name="Text Box 12"/>
          <p:cNvSpPr txBox="1">
            <a:spLocks noChangeArrowheads="1"/>
          </p:cNvSpPr>
          <p:nvPr/>
        </p:nvSpPr>
        <p:spPr bwMode="auto">
          <a:xfrm>
            <a:off x="7246938" y="4759325"/>
            <a:ext cx="2830512" cy="1568450"/>
          </a:xfrm>
          <a:prstGeom prst="rect">
            <a:avLst/>
          </a:prstGeom>
          <a:noFill/>
          <a:ln>
            <a:noFill/>
          </a:ln>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defRPr/>
            </a:pPr>
            <a:r>
              <a:rPr lang="en-US" sz="3200" b="1" dirty="0">
                <a:ln w="1270" cmpd="sng">
                  <a:noFill/>
                </a:ln>
                <a:effectLst>
                  <a:glow rad="101600">
                    <a:schemeClr val="bg1">
                      <a:alpha val="75000"/>
                    </a:schemeClr>
                  </a:glow>
                  <a:outerShdw blurRad="50800" dist="50800" dir="16200000" sx="99000" sy="99000" algn="tl" rotWithShape="0">
                    <a:schemeClr val="bg1"/>
                  </a:outerShdw>
                </a:effectLst>
                <a:latin typeface="+mn-lt"/>
                <a:cs typeface="ＭＳ Ｐゴシック" charset="-128"/>
              </a:rPr>
              <a:t>Ray </a:t>
            </a:r>
          </a:p>
          <a:p>
            <a:pPr>
              <a:defRPr/>
            </a:pPr>
            <a:r>
              <a:rPr lang="en-US" sz="3200" b="1" dirty="0">
                <a:ln w="1270" cmpd="sng">
                  <a:noFill/>
                </a:ln>
                <a:effectLst>
                  <a:glow rad="101600">
                    <a:schemeClr val="bg1">
                      <a:alpha val="75000"/>
                    </a:schemeClr>
                  </a:glow>
                  <a:outerShdw blurRad="50800" dist="50800" dir="16200000" sx="99000" sy="99000" algn="tl" rotWithShape="0">
                    <a:schemeClr val="bg1"/>
                  </a:outerShdw>
                </a:effectLst>
                <a:latin typeface="+mn-lt"/>
                <a:cs typeface="ＭＳ Ｐゴシック" charset="-128"/>
              </a:rPr>
              <a:t>crushing </a:t>
            </a:r>
          </a:p>
          <a:p>
            <a:pPr>
              <a:defRPr/>
            </a:pPr>
            <a:r>
              <a:rPr lang="en-US" sz="3200" b="1" dirty="0">
                <a:ln w="1270" cmpd="sng">
                  <a:noFill/>
                </a:ln>
                <a:effectLst>
                  <a:glow rad="101600">
                    <a:schemeClr val="bg1">
                      <a:alpha val="75000"/>
                    </a:schemeClr>
                  </a:glow>
                  <a:outerShdw blurRad="50800" dist="50800" dir="16200000" sx="99000" sy="99000" algn="tl" rotWithShape="0">
                    <a:schemeClr val="bg1"/>
                  </a:outerShdw>
                </a:effectLst>
                <a:latin typeface="+mn-lt"/>
                <a:cs typeface="ＭＳ Ｐゴシック" charset="-128"/>
              </a:rPr>
              <a:t>plate</a:t>
            </a:r>
          </a:p>
        </p:txBody>
      </p:sp>
      <p:sp>
        <p:nvSpPr>
          <p:cNvPr id="3" name="Footer Placeholder 2"/>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Juvenile_baleen_whale_skeleton"/>
          <p:cNvPicPr>
            <a:picLocks noChangeAspect="1" noChangeArrowheads="1"/>
          </p:cNvPicPr>
          <p:nvPr/>
        </p:nvPicPr>
        <p:blipFill>
          <a:blip r:embed="rId3">
            <a:lum bright="2000" contrast="20000"/>
          </a:blip>
          <a:srcRect t="28697" r="6433" b="22641"/>
          <a:stretch>
            <a:fillRect/>
          </a:stretch>
        </p:blipFill>
        <p:spPr bwMode="auto">
          <a:xfrm>
            <a:off x="195095" y="1914076"/>
            <a:ext cx="8716387" cy="33988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itle 1"/>
          <p:cNvSpPr>
            <a:spLocks noGrp="1"/>
          </p:cNvSpPr>
          <p:nvPr>
            <p:ph type="title" idx="4294967295"/>
          </p:nvPr>
        </p:nvSpPr>
        <p:spPr>
          <a:xfrm>
            <a:off x="0" y="346075"/>
            <a:ext cx="9144000" cy="1143000"/>
          </a:xfrm>
          <a:ln>
            <a:miter lim="800000"/>
            <a:headEnd/>
            <a:tailEnd/>
          </a:ln>
          <a:extLst/>
        </p:spPr>
        <p:txBody>
          <a:bodyPr>
            <a:noAutofit/>
          </a:bodyPr>
          <a:lstStyle/>
          <a:p>
            <a:pPr algn="ctr" eaLnBrk="1" fontAlgn="auto" hangingPunct="1">
              <a:spcAft>
                <a:spcPts val="0"/>
              </a:spcAft>
              <a:defRPr/>
            </a:pPr>
            <a:r>
              <a:rPr lang="en-US" sz="5400" b="1" dirty="0" smtClean="0">
                <a:ln>
                  <a:solidFill>
                    <a:schemeClr val="bg1">
                      <a:alpha val="52000"/>
                    </a:schemeClr>
                  </a:solidFill>
                </a:ln>
                <a:solidFill>
                  <a:schemeClr val="tx1"/>
                </a:solidFill>
                <a:effectLst>
                  <a:glow rad="50800">
                    <a:schemeClr val="tx2">
                      <a:lumMod val="10000"/>
                      <a:alpha val="95000"/>
                    </a:schemeClr>
                  </a:glow>
                  <a:outerShdw blurRad="193675" dist="88900" dir="2700000">
                    <a:schemeClr val="bg1">
                      <a:alpha val="73000"/>
                    </a:schemeClr>
                  </a:outerShdw>
                  <a:reflection stA="37000" endPos="55000" dist="12700" dir="5400000" sy="-100000" algn="bl" rotWithShape="0"/>
                </a:effectLst>
                <a:latin typeface="+mn-lt"/>
                <a:ea typeface="+mj-ea"/>
                <a:cs typeface="+mj-cs"/>
              </a:rPr>
              <a:t>Fossils of Marine Animals </a:t>
            </a:r>
            <a:endParaRPr lang="en-US" sz="5400" dirty="0">
              <a:ln>
                <a:solidFill>
                  <a:schemeClr val="bg1">
                    <a:alpha val="52000"/>
                  </a:schemeClr>
                </a:solidFill>
              </a:ln>
              <a:solidFill>
                <a:schemeClr val="tx1"/>
              </a:solidFill>
              <a:effectLst>
                <a:glow rad="50800">
                  <a:schemeClr val="tx2">
                    <a:lumMod val="10000"/>
                    <a:alpha val="95000"/>
                  </a:schemeClr>
                </a:glow>
                <a:outerShdw blurRad="193675" dist="88900" dir="2700000">
                  <a:schemeClr val="bg1">
                    <a:alpha val="73000"/>
                  </a:schemeClr>
                </a:outerShdw>
                <a:reflection stA="37000" endPos="55000" dist="12700" dir="5400000" sy="-100000" algn="bl" rotWithShape="0"/>
              </a:effectLst>
              <a:latin typeface="+mn-lt"/>
              <a:ea typeface="+mj-ea"/>
              <a:cs typeface="+mj-cs"/>
            </a:endParaRPr>
          </a:p>
        </p:txBody>
      </p:sp>
      <p:sp>
        <p:nvSpPr>
          <p:cNvPr id="7" name="Title 1"/>
          <p:cNvSpPr txBox="1">
            <a:spLocks/>
          </p:cNvSpPr>
          <p:nvPr/>
        </p:nvSpPr>
        <p:spPr>
          <a:xfrm>
            <a:off x="338138" y="5500688"/>
            <a:ext cx="8229600" cy="911987"/>
          </a:xfrm>
          <a:prstGeom prst="rect">
            <a:avLst/>
          </a:prstGeom>
        </p:spPr>
        <p:txBody>
          <a:bodyPr lIns="0" rIns="0" bIns="0" anchor="b">
            <a:normAutofit fontScale="85000" lnSpcReduction="10000"/>
          </a:bodyPr>
          <a:lstStyle/>
          <a:p>
            <a:pPr algn="ctr" defTabSz="914400" fontAlgn="auto">
              <a:spcAft>
                <a:spcPts val="0"/>
              </a:spcAft>
              <a:defRPr/>
            </a:pPr>
            <a:r>
              <a:rPr lang="en-US" sz="5400" b="1" dirty="0">
                <a:ln>
                  <a:solidFill>
                    <a:schemeClr val="bg1">
                      <a:alpha val="52000"/>
                    </a:schemeClr>
                  </a:solidFill>
                </a:ln>
                <a:effectLst>
                  <a:glow rad="50800">
                    <a:schemeClr val="tx2">
                      <a:lumMod val="10000"/>
                      <a:alpha val="95000"/>
                    </a:schemeClr>
                  </a:glow>
                  <a:outerShdw blurRad="193675" dist="88900" dir="2700000">
                    <a:schemeClr val="bg1">
                      <a:alpha val="73000"/>
                    </a:schemeClr>
                  </a:outerShdw>
                  <a:reflection stA="37000" endPos="55000" dist="12700" dir="5400000" sy="-100000" algn="bl" rotWithShape="0"/>
                </a:effectLst>
                <a:latin typeface="+mn-lt"/>
                <a:ea typeface="+mj-ea"/>
                <a:cs typeface="+mj-cs"/>
              </a:rPr>
              <a:t>Juvenile Baleen Whale Fossil</a:t>
            </a:r>
          </a:p>
        </p:txBody>
      </p:sp>
      <p:sp>
        <p:nvSpPr>
          <p:cNvPr id="3" name="Footer Placeholder 2"/>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7"/>
            <a:ext cx="8305800" cy="5572021"/>
          </a:xfrm>
          <a:ln>
            <a:miter lim="800000"/>
            <a:headEnd/>
            <a:tailEnd/>
          </a:ln>
          <a:extLst/>
        </p:spPr>
        <p:txBody>
          <a:bodyPr/>
          <a:lstStyle/>
          <a:p>
            <a:pPr>
              <a:defRPr/>
            </a:pPr>
            <a:r>
              <a:rPr lang="en-US" dirty="0" smtClean="0">
                <a:latin typeface="AdLib BT" pitchFamily="82" charset="0"/>
              </a:rPr>
              <a:t>Let’s travel back in time millions of years…</a:t>
            </a:r>
            <a:endParaRPr lang="en-US" dirty="0"/>
          </a:p>
        </p:txBody>
      </p:sp>
      <p:sp>
        <p:nvSpPr>
          <p:cNvPr id="3" name="Footer Placeholder 2"/>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23"/>
          <p:cNvGrpSpPr>
            <a:grpSpLocks/>
          </p:cNvGrpSpPr>
          <p:nvPr/>
        </p:nvGrpSpPr>
        <p:grpSpPr bwMode="auto">
          <a:xfrm>
            <a:off x="1733550" y="1358900"/>
            <a:ext cx="6934200" cy="5522913"/>
            <a:chOff x="1733550" y="1358900"/>
            <a:chExt cx="6934200" cy="5522913"/>
          </a:xfrm>
        </p:grpSpPr>
        <p:pic>
          <p:nvPicPr>
            <p:cNvPr id="3" name="Picture 2" descr="Mid_miocene_paleogeog"/>
            <p:cNvPicPr>
              <a:picLocks noChangeAspect="1" noChangeArrowheads="1"/>
            </p:cNvPicPr>
            <p:nvPr/>
          </p:nvPicPr>
          <p:blipFill>
            <a:blip r:embed="rId3"/>
            <a:srcRect/>
            <a:stretch>
              <a:fillRect/>
            </a:stretch>
          </p:blipFill>
          <p:spPr bwMode="auto">
            <a:xfrm>
              <a:off x="1733550" y="1358900"/>
              <a:ext cx="6934200" cy="5522913"/>
            </a:xfrm>
            <a:prstGeom prst="rect">
              <a:avLst/>
            </a:prstGeom>
            <a:ln>
              <a:noFill/>
            </a:ln>
            <a:effectLst>
              <a:glow rad="228600">
                <a:schemeClr val="bg2">
                  <a:lumMod val="75000"/>
                  <a:alpha val="17000"/>
                </a:schemeClr>
              </a:glow>
              <a:outerShdw blurRad="247650" dist="127000" dir="12300000" sx="103000" sy="103000" algn="tl" rotWithShape="0">
                <a:schemeClr val="tx1">
                  <a:alpha val="68000"/>
                </a:schemeClr>
              </a:outerShdw>
              <a:softEdge rad="165100"/>
            </a:effectLst>
          </p:spPr>
        </p:pic>
        <p:sp>
          <p:nvSpPr>
            <p:cNvPr id="5" name="Rectangle 7"/>
            <p:cNvSpPr>
              <a:spLocks noChangeArrowheads="1"/>
            </p:cNvSpPr>
            <p:nvPr/>
          </p:nvSpPr>
          <p:spPr bwMode="auto">
            <a:xfrm>
              <a:off x="6153150" y="4635500"/>
              <a:ext cx="1809750" cy="366713"/>
            </a:xfrm>
            <a:prstGeom prst="rect">
              <a:avLst/>
            </a:prstGeom>
            <a:solidFill>
              <a:srgbClr val="FF0000"/>
            </a:solidFill>
            <a:ln w="9525">
              <a:solidFill>
                <a:schemeClr val="bg1"/>
              </a:solidFill>
              <a:miter lim="800000"/>
              <a:headEnd/>
              <a:tailEnd/>
            </a:ln>
            <a:effectLst>
              <a:glow rad="50800">
                <a:schemeClr val="tx1">
                  <a:alpha val="75000"/>
                </a:schemeClr>
              </a:glow>
              <a:outerShdw blurRad="279400" dist="88900" dir="2700000">
                <a:srgbClr val="000000"/>
              </a:outerShdw>
            </a:effectLst>
          </p:spPr>
          <p:txBody>
            <a:bodyPr wrap="none">
              <a:spAutoFit/>
            </a:bodyPr>
            <a:lstStyle/>
            <a:p>
              <a:pPr>
                <a:defRPr/>
              </a:pPr>
              <a:r>
                <a:rPr lang="en-US" b="1" dirty="0" err="1">
                  <a:ln>
                    <a:solidFill>
                      <a:schemeClr val="bg1">
                        <a:alpha val="59000"/>
                      </a:schemeClr>
                    </a:solidFill>
                  </a:ln>
                  <a:effectLst>
                    <a:outerShdw blurRad="228600" dist="38100" dir="2700000">
                      <a:srgbClr val="000000">
                        <a:alpha val="97000"/>
                      </a:srgbClr>
                    </a:outerShdw>
                  </a:effectLst>
                  <a:cs typeface="ＭＳ Ｐゴシック" charset="-128"/>
                </a:rPr>
                <a:t>Sharktooth</a:t>
              </a:r>
              <a:r>
                <a:rPr lang="en-US" b="1" dirty="0">
                  <a:ln>
                    <a:solidFill>
                      <a:schemeClr val="bg1">
                        <a:alpha val="59000"/>
                      </a:schemeClr>
                    </a:solidFill>
                  </a:ln>
                  <a:effectLst>
                    <a:outerShdw blurRad="228600" dist="38100" dir="2700000">
                      <a:srgbClr val="000000">
                        <a:alpha val="97000"/>
                      </a:srgbClr>
                    </a:outerShdw>
                  </a:effectLst>
                  <a:cs typeface="ＭＳ Ｐゴシック" charset="-128"/>
                </a:rPr>
                <a:t> Hill</a:t>
              </a:r>
            </a:p>
          </p:txBody>
        </p:sp>
        <p:sp>
          <p:nvSpPr>
            <p:cNvPr id="19469" name="AutoShape 8"/>
            <p:cNvSpPr>
              <a:spLocks noChangeArrowheads="1"/>
            </p:cNvSpPr>
            <p:nvPr/>
          </p:nvSpPr>
          <p:spPr bwMode="auto">
            <a:xfrm>
              <a:off x="5238750" y="5092700"/>
              <a:ext cx="304800" cy="228600"/>
            </a:xfrm>
            <a:custGeom>
              <a:avLst/>
              <a:gdLst>
                <a:gd name="T0" fmla="*/ 2147483647 w 192"/>
                <a:gd name="T1" fmla="*/ 0 h 144"/>
                <a:gd name="T2" fmla="*/ 0 w 192"/>
                <a:gd name="T3" fmla="*/ 2147483647 h 144"/>
                <a:gd name="T4" fmla="*/ 2147483647 w 192"/>
                <a:gd name="T5" fmla="*/ 2147483647 h 144"/>
                <a:gd name="T6" fmla="*/ 2147483647 w 192"/>
                <a:gd name="T7" fmla="*/ 2147483647 h 144"/>
                <a:gd name="T8" fmla="*/ 2147483647 w 192"/>
                <a:gd name="T9" fmla="*/ 2147483647 h 144"/>
                <a:gd name="T10" fmla="*/ 0 60000 65536"/>
                <a:gd name="T11" fmla="*/ 0 60000 65536"/>
                <a:gd name="T12" fmla="*/ 0 60000 65536"/>
                <a:gd name="T13" fmla="*/ 0 60000 65536"/>
                <a:gd name="T14" fmla="*/ 0 60000 65536"/>
                <a:gd name="T15" fmla="*/ 59 w 192"/>
                <a:gd name="T16" fmla="*/ 55 h 144"/>
                <a:gd name="T17" fmla="*/ 133 w 192"/>
                <a:gd name="T18" fmla="*/ 110 h 144"/>
              </a:gdLst>
              <a:ahLst/>
              <a:cxnLst>
                <a:cxn ang="T10">
                  <a:pos x="T0" y="T1"/>
                </a:cxn>
                <a:cxn ang="T11">
                  <a:pos x="T2" y="T3"/>
                </a:cxn>
                <a:cxn ang="T12">
                  <a:pos x="T4" y="T5"/>
                </a:cxn>
                <a:cxn ang="T13">
                  <a:pos x="T6" y="T7"/>
                </a:cxn>
                <a:cxn ang="T14">
                  <a:pos x="T8" y="T9"/>
                </a:cxn>
              </a:cxnLst>
              <a:rect l="T15" t="T16" r="T17" b="T18"/>
              <a:pathLst>
                <a:path w="192" h="144">
                  <a:moveTo>
                    <a:pt x="0" y="55"/>
                  </a:moveTo>
                  <a:lnTo>
                    <a:pt x="73" y="55"/>
                  </a:lnTo>
                  <a:lnTo>
                    <a:pt x="96" y="0"/>
                  </a:lnTo>
                  <a:lnTo>
                    <a:pt x="119" y="55"/>
                  </a:lnTo>
                  <a:lnTo>
                    <a:pt x="192" y="55"/>
                  </a:lnTo>
                  <a:lnTo>
                    <a:pt x="133" y="89"/>
                  </a:lnTo>
                  <a:lnTo>
                    <a:pt x="155" y="144"/>
                  </a:lnTo>
                  <a:lnTo>
                    <a:pt x="96" y="110"/>
                  </a:lnTo>
                  <a:lnTo>
                    <a:pt x="37" y="144"/>
                  </a:lnTo>
                  <a:lnTo>
                    <a:pt x="59" y="89"/>
                  </a:lnTo>
                  <a:lnTo>
                    <a:pt x="0" y="55"/>
                  </a:lnTo>
                  <a:close/>
                </a:path>
              </a:pathLst>
            </a:custGeom>
            <a:solidFill>
              <a:srgbClr val="FF0000"/>
            </a:solidFill>
            <a:ln w="9525">
              <a:solidFill>
                <a:schemeClr val="tx1"/>
              </a:solidFill>
              <a:miter lim="800000"/>
              <a:headEnd/>
              <a:tailEnd/>
            </a:ln>
            <a:effectLst>
              <a:outerShdw dist="50800" dir="2700000" rotWithShape="0">
                <a:srgbClr val="808080"/>
              </a:outerShdw>
            </a:effectLst>
          </p:spPr>
          <p:txBody>
            <a:bodyPr wrap="none" anchor="ctr"/>
            <a:lstStyle/>
            <a:p>
              <a:endParaRPr lang="en-US"/>
            </a:p>
          </p:txBody>
        </p:sp>
        <p:sp>
          <p:nvSpPr>
            <p:cNvPr id="7" name="Line 9"/>
            <p:cNvSpPr>
              <a:spLocks noChangeShapeType="1"/>
            </p:cNvSpPr>
            <p:nvPr/>
          </p:nvSpPr>
          <p:spPr bwMode="auto">
            <a:xfrm flipH="1">
              <a:off x="5543550" y="4881563"/>
              <a:ext cx="609600" cy="228600"/>
            </a:xfrm>
            <a:prstGeom prst="line">
              <a:avLst/>
            </a:prstGeom>
            <a:noFill/>
            <a:ln w="57150">
              <a:solidFill>
                <a:srgbClr val="FF0000"/>
              </a:solidFill>
              <a:round/>
              <a:headEnd/>
              <a:tailEnd type="triangle" w="med" len="med"/>
            </a:ln>
            <a:effectLst>
              <a:glow rad="25400">
                <a:schemeClr val="tx1">
                  <a:alpha val="75000"/>
                </a:schemeClr>
              </a:glow>
              <a:outerShdw blurRad="50800" dist="76200" dir="1920000">
                <a:srgbClr val="000000"/>
              </a:outerShdw>
            </a:effectLst>
          </p:spPr>
          <p:txBody>
            <a:bodyPr/>
            <a:lstStyle/>
            <a:p>
              <a:pPr>
                <a:defRPr/>
              </a:pPr>
              <a:endParaRPr lang="en-US">
                <a:cs typeface="ＭＳ Ｐゴシック" charset="-128"/>
              </a:endParaRPr>
            </a:p>
          </p:txBody>
        </p:sp>
        <p:sp>
          <p:nvSpPr>
            <p:cNvPr id="8" name="Tree"/>
            <p:cNvSpPr>
              <a:spLocks noEditPoints="1" noChangeArrowheads="1"/>
            </p:cNvSpPr>
            <p:nvPr/>
          </p:nvSpPr>
          <p:spPr bwMode="auto">
            <a:xfrm>
              <a:off x="7067550" y="3568700"/>
              <a:ext cx="819150" cy="742950"/>
            </a:xfrm>
            <a:custGeom>
              <a:avLst/>
              <a:gdLst>
                <a:gd name="T0" fmla="*/ 409575 w 21600"/>
                <a:gd name="T1" fmla="*/ 0 h 21600"/>
                <a:gd name="T2" fmla="*/ 234027 w 21600"/>
                <a:gd name="T3" fmla="*/ 216694 h 21600"/>
                <a:gd name="T4" fmla="*/ 117032 w 21600"/>
                <a:gd name="T5" fmla="*/ 433387 h 21600"/>
                <a:gd name="T6" fmla="*/ 0 w 21600"/>
                <a:gd name="T7" fmla="*/ 650081 h 21600"/>
                <a:gd name="T8" fmla="*/ 585123 w 21600"/>
                <a:gd name="T9" fmla="*/ 216694 h 21600"/>
                <a:gd name="T10" fmla="*/ 702118 w 21600"/>
                <a:gd name="T11" fmla="*/ 433387 h 21600"/>
                <a:gd name="T12" fmla="*/ 819150 w 21600"/>
                <a:gd name="T13" fmla="*/ 650081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en-US">
                <a:cs typeface="ＭＳ Ｐゴシック" charset="-128"/>
              </a:endParaRPr>
            </a:p>
          </p:txBody>
        </p:sp>
        <p:sp>
          <p:nvSpPr>
            <p:cNvPr id="9" name="Tree"/>
            <p:cNvSpPr>
              <a:spLocks noEditPoints="1" noChangeArrowheads="1"/>
            </p:cNvSpPr>
            <p:nvPr/>
          </p:nvSpPr>
          <p:spPr bwMode="auto">
            <a:xfrm>
              <a:off x="6657975" y="5035550"/>
              <a:ext cx="819150" cy="742950"/>
            </a:xfrm>
            <a:custGeom>
              <a:avLst/>
              <a:gdLst>
                <a:gd name="T0" fmla="*/ 409575 w 21600"/>
                <a:gd name="T1" fmla="*/ 0 h 21600"/>
                <a:gd name="T2" fmla="*/ 234027 w 21600"/>
                <a:gd name="T3" fmla="*/ 216694 h 21600"/>
                <a:gd name="T4" fmla="*/ 117032 w 21600"/>
                <a:gd name="T5" fmla="*/ 433387 h 21600"/>
                <a:gd name="T6" fmla="*/ 0 w 21600"/>
                <a:gd name="T7" fmla="*/ 650081 h 21600"/>
                <a:gd name="T8" fmla="*/ 585123 w 21600"/>
                <a:gd name="T9" fmla="*/ 216694 h 21600"/>
                <a:gd name="T10" fmla="*/ 702118 w 21600"/>
                <a:gd name="T11" fmla="*/ 433387 h 21600"/>
                <a:gd name="T12" fmla="*/ 819150 w 21600"/>
                <a:gd name="T13" fmla="*/ 650081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en-US">
                <a:cs typeface="ＭＳ Ｐゴシック" charset="-128"/>
              </a:endParaRPr>
            </a:p>
          </p:txBody>
        </p:sp>
        <p:sp>
          <p:nvSpPr>
            <p:cNvPr id="10" name="Tree"/>
            <p:cNvSpPr>
              <a:spLocks noEditPoints="1" noChangeArrowheads="1"/>
            </p:cNvSpPr>
            <p:nvPr/>
          </p:nvSpPr>
          <p:spPr bwMode="auto">
            <a:xfrm>
              <a:off x="7067550" y="1511300"/>
              <a:ext cx="819150" cy="742950"/>
            </a:xfrm>
            <a:custGeom>
              <a:avLst/>
              <a:gdLst>
                <a:gd name="T0" fmla="*/ 409575 w 21600"/>
                <a:gd name="T1" fmla="*/ 0 h 21600"/>
                <a:gd name="T2" fmla="*/ 234027 w 21600"/>
                <a:gd name="T3" fmla="*/ 216694 h 21600"/>
                <a:gd name="T4" fmla="*/ 117032 w 21600"/>
                <a:gd name="T5" fmla="*/ 433387 h 21600"/>
                <a:gd name="T6" fmla="*/ 0 w 21600"/>
                <a:gd name="T7" fmla="*/ 650081 h 21600"/>
                <a:gd name="T8" fmla="*/ 585123 w 21600"/>
                <a:gd name="T9" fmla="*/ 216694 h 21600"/>
                <a:gd name="T10" fmla="*/ 702118 w 21600"/>
                <a:gd name="T11" fmla="*/ 433387 h 21600"/>
                <a:gd name="T12" fmla="*/ 819150 w 21600"/>
                <a:gd name="T13" fmla="*/ 650081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en-US">
                <a:cs typeface="ＭＳ Ｐゴシック" charset="-128"/>
              </a:endParaRPr>
            </a:p>
          </p:txBody>
        </p:sp>
      </p:grpSp>
      <p:sp>
        <p:nvSpPr>
          <p:cNvPr id="18" name="Tree"/>
          <p:cNvSpPr>
            <a:spLocks noEditPoints="1" noChangeArrowheads="1"/>
          </p:cNvSpPr>
          <p:nvPr/>
        </p:nvSpPr>
        <p:spPr bwMode="auto">
          <a:xfrm>
            <a:off x="7848600" y="3832225"/>
            <a:ext cx="819150" cy="742950"/>
          </a:xfrm>
          <a:custGeom>
            <a:avLst/>
            <a:gdLst>
              <a:gd name="T0" fmla="*/ 409575 w 21600"/>
              <a:gd name="T1" fmla="*/ 0 h 21600"/>
              <a:gd name="T2" fmla="*/ 234027 w 21600"/>
              <a:gd name="T3" fmla="*/ 216694 h 21600"/>
              <a:gd name="T4" fmla="*/ 117032 w 21600"/>
              <a:gd name="T5" fmla="*/ 433387 h 21600"/>
              <a:gd name="T6" fmla="*/ 0 w 21600"/>
              <a:gd name="T7" fmla="*/ 650081 h 21600"/>
              <a:gd name="T8" fmla="*/ 585123 w 21600"/>
              <a:gd name="T9" fmla="*/ 216694 h 21600"/>
              <a:gd name="T10" fmla="*/ 702118 w 21600"/>
              <a:gd name="T11" fmla="*/ 433387 h 21600"/>
              <a:gd name="T12" fmla="*/ 819150 w 21600"/>
              <a:gd name="T13" fmla="*/ 650081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en-US">
              <a:cs typeface="ＭＳ Ｐゴシック" charset="-128"/>
            </a:endParaRPr>
          </a:p>
        </p:txBody>
      </p:sp>
      <p:sp>
        <p:nvSpPr>
          <p:cNvPr id="19" name="Tree"/>
          <p:cNvSpPr>
            <a:spLocks noEditPoints="1" noChangeArrowheads="1"/>
          </p:cNvSpPr>
          <p:nvPr/>
        </p:nvSpPr>
        <p:spPr bwMode="auto">
          <a:xfrm>
            <a:off x="7848600" y="1774825"/>
            <a:ext cx="819150" cy="742950"/>
          </a:xfrm>
          <a:custGeom>
            <a:avLst/>
            <a:gdLst>
              <a:gd name="T0" fmla="*/ 409575 w 21600"/>
              <a:gd name="T1" fmla="*/ 0 h 21600"/>
              <a:gd name="T2" fmla="*/ 234027 w 21600"/>
              <a:gd name="T3" fmla="*/ 216694 h 21600"/>
              <a:gd name="T4" fmla="*/ 117032 w 21600"/>
              <a:gd name="T5" fmla="*/ 433387 h 21600"/>
              <a:gd name="T6" fmla="*/ 0 w 21600"/>
              <a:gd name="T7" fmla="*/ 650081 h 21600"/>
              <a:gd name="T8" fmla="*/ 585123 w 21600"/>
              <a:gd name="T9" fmla="*/ 216694 h 21600"/>
              <a:gd name="T10" fmla="*/ 702118 w 21600"/>
              <a:gd name="T11" fmla="*/ 433387 h 21600"/>
              <a:gd name="T12" fmla="*/ 819150 w 21600"/>
              <a:gd name="T13" fmla="*/ 650081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en-US">
              <a:cs typeface="ＭＳ Ｐゴシック" charset="-128"/>
            </a:endParaRPr>
          </a:p>
        </p:txBody>
      </p:sp>
      <p:sp>
        <p:nvSpPr>
          <p:cNvPr id="20" name="Tree"/>
          <p:cNvSpPr>
            <a:spLocks noEditPoints="1" noChangeArrowheads="1"/>
          </p:cNvSpPr>
          <p:nvPr/>
        </p:nvSpPr>
        <p:spPr bwMode="auto">
          <a:xfrm>
            <a:off x="7143750" y="2298700"/>
            <a:ext cx="819150" cy="742950"/>
          </a:xfrm>
          <a:custGeom>
            <a:avLst/>
            <a:gdLst>
              <a:gd name="T0" fmla="*/ 409575 w 21600"/>
              <a:gd name="T1" fmla="*/ 0 h 21600"/>
              <a:gd name="T2" fmla="*/ 234027 w 21600"/>
              <a:gd name="T3" fmla="*/ 216694 h 21600"/>
              <a:gd name="T4" fmla="*/ 117032 w 21600"/>
              <a:gd name="T5" fmla="*/ 433387 h 21600"/>
              <a:gd name="T6" fmla="*/ 0 w 21600"/>
              <a:gd name="T7" fmla="*/ 650081 h 21600"/>
              <a:gd name="T8" fmla="*/ 585123 w 21600"/>
              <a:gd name="T9" fmla="*/ 216694 h 21600"/>
              <a:gd name="T10" fmla="*/ 702118 w 21600"/>
              <a:gd name="T11" fmla="*/ 433387 h 21600"/>
              <a:gd name="T12" fmla="*/ 819150 w 21600"/>
              <a:gd name="T13" fmla="*/ 650081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en-US">
              <a:cs typeface="ＭＳ Ｐゴシック" charset="-128"/>
            </a:endParaRPr>
          </a:p>
        </p:txBody>
      </p:sp>
      <p:sp>
        <p:nvSpPr>
          <p:cNvPr id="21" name="Tree"/>
          <p:cNvSpPr>
            <a:spLocks noEditPoints="1" noChangeArrowheads="1"/>
          </p:cNvSpPr>
          <p:nvPr/>
        </p:nvSpPr>
        <p:spPr bwMode="auto">
          <a:xfrm>
            <a:off x="6657975" y="2670175"/>
            <a:ext cx="819150" cy="742950"/>
          </a:xfrm>
          <a:custGeom>
            <a:avLst/>
            <a:gdLst>
              <a:gd name="T0" fmla="*/ 409575 w 21600"/>
              <a:gd name="T1" fmla="*/ 0 h 21600"/>
              <a:gd name="T2" fmla="*/ 234027 w 21600"/>
              <a:gd name="T3" fmla="*/ 216694 h 21600"/>
              <a:gd name="T4" fmla="*/ 117032 w 21600"/>
              <a:gd name="T5" fmla="*/ 433387 h 21600"/>
              <a:gd name="T6" fmla="*/ 0 w 21600"/>
              <a:gd name="T7" fmla="*/ 650081 h 21600"/>
              <a:gd name="T8" fmla="*/ 585123 w 21600"/>
              <a:gd name="T9" fmla="*/ 216694 h 21600"/>
              <a:gd name="T10" fmla="*/ 702118 w 21600"/>
              <a:gd name="T11" fmla="*/ 433387 h 21600"/>
              <a:gd name="T12" fmla="*/ 819150 w 21600"/>
              <a:gd name="T13" fmla="*/ 650081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en-US">
              <a:cs typeface="ＭＳ Ｐゴシック" charset="-128"/>
            </a:endParaRPr>
          </a:p>
        </p:txBody>
      </p:sp>
      <p:sp>
        <p:nvSpPr>
          <p:cNvPr id="22" name="Tree"/>
          <p:cNvSpPr>
            <a:spLocks noEditPoints="1" noChangeArrowheads="1"/>
          </p:cNvSpPr>
          <p:nvPr/>
        </p:nvSpPr>
        <p:spPr bwMode="auto">
          <a:xfrm>
            <a:off x="7553325" y="3041650"/>
            <a:ext cx="819150" cy="742950"/>
          </a:xfrm>
          <a:custGeom>
            <a:avLst/>
            <a:gdLst>
              <a:gd name="T0" fmla="*/ 409575 w 21600"/>
              <a:gd name="T1" fmla="*/ 0 h 21600"/>
              <a:gd name="T2" fmla="*/ 234027 w 21600"/>
              <a:gd name="T3" fmla="*/ 216694 h 21600"/>
              <a:gd name="T4" fmla="*/ 117032 w 21600"/>
              <a:gd name="T5" fmla="*/ 433387 h 21600"/>
              <a:gd name="T6" fmla="*/ 0 w 21600"/>
              <a:gd name="T7" fmla="*/ 650081 h 21600"/>
              <a:gd name="T8" fmla="*/ 585123 w 21600"/>
              <a:gd name="T9" fmla="*/ 216694 h 21600"/>
              <a:gd name="T10" fmla="*/ 702118 w 21600"/>
              <a:gd name="T11" fmla="*/ 433387 h 21600"/>
              <a:gd name="T12" fmla="*/ 819150 w 21600"/>
              <a:gd name="T13" fmla="*/ 650081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en-US">
              <a:cs typeface="ＭＳ Ｐゴシック" charset="-128"/>
            </a:endParaRPr>
          </a:p>
        </p:txBody>
      </p:sp>
      <p:sp>
        <p:nvSpPr>
          <p:cNvPr id="23" name="Tree"/>
          <p:cNvSpPr>
            <a:spLocks noEditPoints="1" noChangeArrowheads="1"/>
          </p:cNvSpPr>
          <p:nvPr/>
        </p:nvSpPr>
        <p:spPr bwMode="auto">
          <a:xfrm>
            <a:off x="7886700" y="2670175"/>
            <a:ext cx="819150" cy="742950"/>
          </a:xfrm>
          <a:custGeom>
            <a:avLst/>
            <a:gdLst>
              <a:gd name="T0" fmla="*/ 409575 w 21600"/>
              <a:gd name="T1" fmla="*/ 0 h 21600"/>
              <a:gd name="T2" fmla="*/ 234027 w 21600"/>
              <a:gd name="T3" fmla="*/ 216694 h 21600"/>
              <a:gd name="T4" fmla="*/ 117032 w 21600"/>
              <a:gd name="T5" fmla="*/ 433387 h 21600"/>
              <a:gd name="T6" fmla="*/ 0 w 21600"/>
              <a:gd name="T7" fmla="*/ 650081 h 21600"/>
              <a:gd name="T8" fmla="*/ 585123 w 21600"/>
              <a:gd name="T9" fmla="*/ 216694 h 21600"/>
              <a:gd name="T10" fmla="*/ 702118 w 21600"/>
              <a:gd name="T11" fmla="*/ 433387 h 21600"/>
              <a:gd name="T12" fmla="*/ 819150 w 21600"/>
              <a:gd name="T13" fmla="*/ 650081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en-US">
              <a:cs typeface="ＭＳ Ｐゴシック" charset="-128"/>
            </a:endParaRPr>
          </a:p>
        </p:txBody>
      </p:sp>
      <p:sp>
        <p:nvSpPr>
          <p:cNvPr id="16" name="Title 15"/>
          <p:cNvSpPr>
            <a:spLocks noGrp="1"/>
          </p:cNvSpPr>
          <p:nvPr>
            <p:ph type="title"/>
          </p:nvPr>
        </p:nvSpPr>
        <p:spPr>
          <a:xfrm rot="20529486">
            <a:off x="-113515" y="313486"/>
            <a:ext cx="6866348" cy="2015937"/>
          </a:xfrm>
          <a:ln w="19050" cap="flat" algn="ctr">
            <a:miter lim="800000"/>
            <a:headEnd type="none" w="med" len="med"/>
            <a:tailEnd type="none" w="med" len="med"/>
          </a:ln>
          <a:extLst/>
        </p:spPr>
        <p:txBody>
          <a:bodyPr>
            <a:spAutoFit/>
          </a:bodyPr>
          <a:lstStyle/>
          <a:p>
            <a:pPr eaLnBrk="1" fontAlgn="auto" hangingPunct="1">
              <a:spcAft>
                <a:spcPts val="0"/>
              </a:spcAft>
              <a:defRPr/>
            </a:pPr>
            <a:r>
              <a:rPr lang="en-US" sz="4800" b="1" dirty="0" smtClean="0">
                <a:ln>
                  <a:solidFill>
                    <a:schemeClr val="bg1">
                      <a:alpha val="79000"/>
                    </a:schemeClr>
                  </a:solidFill>
                </a:ln>
                <a:solidFill>
                  <a:schemeClr val="tx1"/>
                </a:solidFill>
                <a:effectLst>
                  <a:outerShdw blurRad="241300" dist="190500" dir="13020000" sx="105000" sy="105000" algn="tl" rotWithShape="0">
                    <a:srgbClr val="000000"/>
                  </a:outerShdw>
                </a:effectLst>
                <a:latin typeface="+mn-lt"/>
              </a:rPr>
              <a:t>  Central California </a:t>
            </a:r>
            <a:br>
              <a:rPr lang="en-US" sz="4800" b="1" dirty="0" smtClean="0">
                <a:ln>
                  <a:solidFill>
                    <a:schemeClr val="bg1">
                      <a:alpha val="79000"/>
                    </a:schemeClr>
                  </a:solidFill>
                </a:ln>
                <a:solidFill>
                  <a:schemeClr val="tx1"/>
                </a:solidFill>
                <a:effectLst>
                  <a:outerShdw blurRad="241300" dist="190500" dir="13020000" sx="105000" sy="105000" algn="tl" rotWithShape="0">
                    <a:srgbClr val="000000"/>
                  </a:outerShdw>
                </a:effectLst>
                <a:latin typeface="+mn-lt"/>
              </a:rPr>
            </a:br>
            <a:r>
              <a:rPr lang="en-US" sz="4800" b="1" dirty="0" smtClean="0">
                <a:ln>
                  <a:solidFill>
                    <a:schemeClr val="bg1">
                      <a:alpha val="79000"/>
                    </a:schemeClr>
                  </a:solidFill>
                </a:ln>
                <a:solidFill>
                  <a:schemeClr val="tx1"/>
                </a:solidFill>
                <a:effectLst>
                  <a:outerShdw blurRad="241300" dist="190500" dir="13020000" sx="105000" sy="105000" algn="tl" rotWithShape="0">
                    <a:srgbClr val="000000"/>
                  </a:outerShdw>
                </a:effectLst>
                <a:latin typeface="+mn-lt"/>
              </a:rPr>
              <a:t>14-16 Million Years Ago</a:t>
            </a:r>
            <a:r>
              <a:rPr lang="en-US" sz="5400" b="1" dirty="0" smtClean="0">
                <a:ln>
                  <a:solidFill>
                    <a:schemeClr val="bg1">
                      <a:alpha val="75000"/>
                    </a:schemeClr>
                  </a:solidFill>
                </a:ln>
                <a:solidFill>
                  <a:schemeClr val="tx1"/>
                </a:solidFill>
                <a:effectLst>
                  <a:outerShdw blurRad="82550" dist="203200" dir="12840000" sx="105000" sy="105000" algn="tl" rotWithShape="0">
                    <a:srgbClr val="000000"/>
                  </a:outerShdw>
                </a:effectLst>
                <a:latin typeface="+mn-lt"/>
              </a:rPr>
              <a:t/>
            </a:r>
            <a:br>
              <a:rPr lang="en-US" sz="5400" b="1" dirty="0" smtClean="0">
                <a:ln>
                  <a:solidFill>
                    <a:schemeClr val="bg1">
                      <a:alpha val="75000"/>
                    </a:schemeClr>
                  </a:solidFill>
                </a:ln>
                <a:solidFill>
                  <a:schemeClr val="tx1"/>
                </a:solidFill>
                <a:effectLst>
                  <a:outerShdw blurRad="82550" dist="203200" dir="12840000" sx="105000" sy="105000" algn="tl" rotWithShape="0">
                    <a:srgbClr val="000000"/>
                  </a:outerShdw>
                </a:effectLst>
                <a:latin typeface="+mn-lt"/>
              </a:rPr>
            </a:br>
            <a:endParaRPr lang="en-US" sz="3200" dirty="0">
              <a:ln>
                <a:solidFill>
                  <a:schemeClr val="bg1">
                    <a:alpha val="75000"/>
                  </a:schemeClr>
                </a:solidFill>
              </a:ln>
              <a:solidFill>
                <a:schemeClr val="tx1"/>
              </a:solidFill>
              <a:effectLst>
                <a:outerShdw blurRad="82550" dist="203200" dir="12840000" sx="105000" sy="105000" algn="tl" rotWithShape="0">
                  <a:srgbClr val="000000"/>
                </a:outerShdw>
              </a:effectLst>
              <a:latin typeface="+mn-lt"/>
            </a:endParaRPr>
          </a:p>
        </p:txBody>
      </p:sp>
      <p:sp>
        <p:nvSpPr>
          <p:cNvPr id="2" name="Footer Placeholder 1"/>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Paleogeog_Plioce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497263"/>
            <a:ext cx="2093913" cy="2787650"/>
          </a:xfrm>
          <a:prstGeom prst="rect">
            <a:avLst/>
          </a:prstGeom>
          <a:noFill/>
          <a:ln w="38100" cap="sq">
            <a:solidFill>
              <a:srgbClr val="000000"/>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pic>
        <p:nvPicPr>
          <p:cNvPr id="20483" name="Picture 3" descr="paleogeog_Ple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3481388"/>
            <a:ext cx="2195513" cy="2803525"/>
          </a:xfrm>
          <a:prstGeom prst="rect">
            <a:avLst/>
          </a:prstGeom>
          <a:noFill/>
          <a:ln w="38100" cap="sq">
            <a:solidFill>
              <a:srgbClr val="000000"/>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3657600" y="6364288"/>
            <a:ext cx="1727200" cy="366712"/>
          </a:xfrm>
          <a:prstGeom prst="rect">
            <a:avLst/>
          </a:prstGeom>
          <a:solidFill>
            <a:schemeClr val="tx1"/>
          </a:solidFill>
          <a:ln w="9525">
            <a:solidFill>
              <a:schemeClr val="bg1"/>
            </a:solidFill>
            <a:miter lim="800000"/>
            <a:headEnd/>
            <a:tailEnd/>
          </a:ln>
          <a:effectLst>
            <a:outerShdw blurRad="63500" dist="114300" dir="2700000" algn="tl" rotWithShape="0">
              <a:srgbClr val="000000">
                <a:alpha val="42999"/>
              </a:srgbClr>
            </a:outerShdw>
          </a:effectLst>
        </p:spPr>
        <p:txBody>
          <a:bodyPr>
            <a:spAutoFit/>
          </a:bodyPr>
          <a:lstStyle/>
          <a:p>
            <a:pPr algn="ctr" eaLnBrk="0" fontAlgn="auto" hangingPunct="0">
              <a:spcBef>
                <a:spcPct val="50000"/>
              </a:spcBef>
              <a:spcAft>
                <a:spcPts val="0"/>
              </a:spcAft>
              <a:defRPr/>
            </a:pPr>
            <a:r>
              <a:rPr lang="en-US" b="1" dirty="0">
                <a:solidFill>
                  <a:schemeClr val="bg1"/>
                </a:solidFill>
                <a:latin typeface="Times New Roman" charset="0"/>
                <a:ea typeface="+mn-ea"/>
              </a:rPr>
              <a:t>Pliocene 4 </a:t>
            </a:r>
            <a:r>
              <a:rPr lang="en-US" b="1" dirty="0" err="1">
                <a:solidFill>
                  <a:schemeClr val="bg1"/>
                </a:solidFill>
                <a:latin typeface="Times New Roman" charset="0"/>
                <a:ea typeface="+mn-ea"/>
              </a:rPr>
              <a:t>mya</a:t>
            </a:r>
            <a:endParaRPr lang="en-US" b="1" dirty="0">
              <a:solidFill>
                <a:schemeClr val="bg1"/>
              </a:solidFill>
              <a:latin typeface="Times New Roman" charset="0"/>
              <a:ea typeface="+mn-ea"/>
            </a:endParaRPr>
          </a:p>
        </p:txBody>
      </p:sp>
      <p:sp>
        <p:nvSpPr>
          <p:cNvPr id="7" name="Text Box 5"/>
          <p:cNvSpPr txBox="1">
            <a:spLocks noChangeArrowheads="1"/>
          </p:cNvSpPr>
          <p:nvPr/>
        </p:nvSpPr>
        <p:spPr bwMode="auto">
          <a:xfrm>
            <a:off x="6527800" y="6364288"/>
            <a:ext cx="2206625" cy="366712"/>
          </a:xfrm>
          <a:prstGeom prst="rect">
            <a:avLst/>
          </a:prstGeom>
          <a:solidFill>
            <a:schemeClr val="tx1"/>
          </a:solidFill>
          <a:ln w="9525">
            <a:solidFill>
              <a:schemeClr val="bg1"/>
            </a:solidFill>
            <a:miter lim="800000"/>
            <a:headEnd/>
            <a:tailEnd/>
          </a:ln>
          <a:effectLst>
            <a:outerShdw blurRad="63500" dist="114300" dir="2700000" algn="tl" rotWithShape="0">
              <a:srgbClr val="000000">
                <a:alpha val="42999"/>
              </a:srgbClr>
            </a:outerShdw>
          </a:effectLst>
        </p:spPr>
        <p:txBody>
          <a:bodyPr>
            <a:spAutoFit/>
          </a:bodyPr>
          <a:lstStyle/>
          <a:p>
            <a:pPr algn="ctr" eaLnBrk="0" fontAlgn="auto" hangingPunct="0">
              <a:spcBef>
                <a:spcPct val="50000"/>
              </a:spcBef>
              <a:spcAft>
                <a:spcPts val="0"/>
              </a:spcAft>
              <a:defRPr/>
            </a:pPr>
            <a:r>
              <a:rPr lang="en-US" b="1" dirty="0">
                <a:solidFill>
                  <a:schemeClr val="bg1"/>
                </a:solidFill>
                <a:latin typeface="Times New Roman" charset="0"/>
                <a:ea typeface="+mn-ea"/>
              </a:rPr>
              <a:t>Pleistocene 0.6 </a:t>
            </a:r>
            <a:r>
              <a:rPr lang="en-US" b="1" dirty="0" err="1">
                <a:solidFill>
                  <a:schemeClr val="bg1"/>
                </a:solidFill>
                <a:latin typeface="Times New Roman" charset="0"/>
                <a:ea typeface="+mn-ea"/>
              </a:rPr>
              <a:t>mya</a:t>
            </a:r>
            <a:endParaRPr lang="en-US" b="1" dirty="0">
              <a:solidFill>
                <a:schemeClr val="bg1"/>
              </a:solidFill>
              <a:latin typeface="Times New Roman" charset="0"/>
              <a:ea typeface="+mn-ea"/>
            </a:endParaRPr>
          </a:p>
        </p:txBody>
      </p:sp>
      <p:pic>
        <p:nvPicPr>
          <p:cNvPr id="20486" name="Picture 6" descr="Paleogeog_Late_Mioce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481388"/>
            <a:ext cx="2179638" cy="2803525"/>
          </a:xfrm>
          <a:prstGeom prst="rect">
            <a:avLst/>
          </a:prstGeom>
          <a:noFill/>
          <a:ln w="38100" cap="sq">
            <a:solidFill>
              <a:srgbClr val="000000"/>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425450" y="6356350"/>
            <a:ext cx="2562225" cy="368300"/>
          </a:xfrm>
          <a:prstGeom prst="rect">
            <a:avLst/>
          </a:prstGeom>
          <a:solidFill>
            <a:schemeClr val="tx1"/>
          </a:solidFill>
          <a:ln w="9525">
            <a:solidFill>
              <a:schemeClr val="bg1"/>
            </a:solidFill>
            <a:miter lim="800000"/>
            <a:headEnd/>
            <a:tailEnd/>
          </a:ln>
          <a:effectLst>
            <a:outerShdw blurRad="63500" dist="114300" dir="2700000" algn="tl" rotWithShape="0">
              <a:srgbClr val="000000">
                <a:alpha val="42999"/>
              </a:srgbClr>
            </a:outerShdw>
          </a:effectLst>
        </p:spPr>
        <p:txBody>
          <a:bodyPr>
            <a:spAutoFit/>
          </a:bodyPr>
          <a:lstStyle/>
          <a:p>
            <a:pPr algn="ctr" eaLnBrk="0" fontAlgn="auto" hangingPunct="0">
              <a:spcBef>
                <a:spcPct val="50000"/>
              </a:spcBef>
              <a:spcAft>
                <a:spcPts val="0"/>
              </a:spcAft>
              <a:defRPr/>
            </a:pPr>
            <a:r>
              <a:rPr lang="en-US" b="1" dirty="0">
                <a:solidFill>
                  <a:schemeClr val="bg1"/>
                </a:solidFill>
                <a:latin typeface="Times New Roman" charset="0"/>
                <a:ea typeface="+mn-ea"/>
              </a:rPr>
              <a:t>Late Miocene 10 </a:t>
            </a:r>
            <a:r>
              <a:rPr lang="en-US" b="1" dirty="0" err="1">
                <a:solidFill>
                  <a:schemeClr val="bg1"/>
                </a:solidFill>
                <a:latin typeface="Times New Roman" charset="0"/>
                <a:ea typeface="+mn-ea"/>
              </a:rPr>
              <a:t>mya</a:t>
            </a:r>
            <a:endParaRPr lang="en-US" b="1" dirty="0">
              <a:solidFill>
                <a:schemeClr val="bg1"/>
              </a:solidFill>
              <a:latin typeface="Times New Roman" charset="0"/>
              <a:ea typeface="+mn-ea"/>
            </a:endParaRPr>
          </a:p>
        </p:txBody>
      </p:sp>
      <p:pic>
        <p:nvPicPr>
          <p:cNvPr id="20488" name="Picture 8" descr="Paleogeog_Early_Mi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79375"/>
            <a:ext cx="2206625" cy="2935288"/>
          </a:xfrm>
          <a:prstGeom prst="rect">
            <a:avLst/>
          </a:prstGeom>
          <a:noFill/>
          <a:ln w="38100" cap="sq">
            <a:solidFill>
              <a:srgbClr val="000000"/>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11" name="Text Box 9"/>
          <p:cNvSpPr txBox="1">
            <a:spLocks noChangeArrowheads="1"/>
          </p:cNvSpPr>
          <p:nvPr/>
        </p:nvSpPr>
        <p:spPr bwMode="auto">
          <a:xfrm>
            <a:off x="6400800" y="3033713"/>
            <a:ext cx="2403475" cy="376237"/>
          </a:xfrm>
          <a:prstGeom prst="rect">
            <a:avLst/>
          </a:prstGeom>
          <a:solidFill>
            <a:schemeClr val="tx1"/>
          </a:solidFill>
          <a:ln w="9525">
            <a:solidFill>
              <a:schemeClr val="bg1"/>
            </a:solidFill>
            <a:miter lim="800000"/>
            <a:headEnd/>
            <a:tailEnd/>
          </a:ln>
          <a:effectLst>
            <a:outerShdw blurRad="63500" dist="114300" dir="2700000" algn="tl" rotWithShape="0">
              <a:srgbClr val="000000">
                <a:alpha val="42999"/>
              </a:srgbClr>
            </a:outerShdw>
          </a:effectLst>
        </p:spPr>
        <p:txBody>
          <a:bodyPr>
            <a:spAutoFit/>
          </a:bodyPr>
          <a:lstStyle/>
          <a:p>
            <a:pPr algn="ctr" eaLnBrk="0" hangingPunct="0">
              <a:spcBef>
                <a:spcPct val="50000"/>
              </a:spcBef>
              <a:defRPr/>
            </a:pPr>
            <a:r>
              <a:rPr lang="en-US" b="1">
                <a:solidFill>
                  <a:schemeClr val="bg1"/>
                </a:solidFill>
                <a:latin typeface="Times New Roman" charset="0"/>
              </a:rPr>
              <a:t>Early Miocene 21 mya</a:t>
            </a:r>
          </a:p>
        </p:txBody>
      </p:sp>
      <p:pic>
        <p:nvPicPr>
          <p:cNvPr id="20490" name="Picture 10" descr="paleogeog_SJV_EEocene"/>
          <p:cNvPicPr>
            <a:picLocks noChangeAspect="1" noChangeArrowheads="1"/>
          </p:cNvPicPr>
          <p:nvPr/>
        </p:nvPicPr>
        <p:blipFill>
          <a:blip r:embed="rId7">
            <a:extLst>
              <a:ext uri="{28A0092B-C50C-407E-A947-70E740481C1C}">
                <a14:useLocalDpi xmlns:a14="http://schemas.microsoft.com/office/drawing/2010/main" val="0"/>
              </a:ext>
            </a:extLst>
          </a:blip>
          <a:srcRect l="47491" t="12833" r="12061"/>
          <a:stretch>
            <a:fillRect/>
          </a:stretch>
        </p:blipFill>
        <p:spPr bwMode="auto">
          <a:xfrm>
            <a:off x="3581400" y="79375"/>
            <a:ext cx="2170113" cy="2935288"/>
          </a:xfrm>
          <a:prstGeom prst="rect">
            <a:avLst/>
          </a:prstGeom>
          <a:noFill/>
          <a:ln w="38100" cap="sq">
            <a:solidFill>
              <a:srgbClr val="000000"/>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13" name="Text Box 11"/>
          <p:cNvSpPr txBox="1">
            <a:spLocks noChangeArrowheads="1"/>
          </p:cNvSpPr>
          <p:nvPr/>
        </p:nvSpPr>
        <p:spPr bwMode="auto">
          <a:xfrm>
            <a:off x="3579813" y="3048000"/>
            <a:ext cx="2322512" cy="366713"/>
          </a:xfrm>
          <a:prstGeom prst="rect">
            <a:avLst/>
          </a:prstGeom>
          <a:solidFill>
            <a:schemeClr val="tx1"/>
          </a:solidFill>
          <a:ln w="9525">
            <a:solidFill>
              <a:schemeClr val="bg1"/>
            </a:solidFill>
            <a:miter lim="800000"/>
            <a:headEnd/>
            <a:tailEnd/>
          </a:ln>
          <a:effectLst>
            <a:outerShdw blurRad="63500" dist="114300" dir="2700000" algn="tl" rotWithShape="0">
              <a:srgbClr val="000000">
                <a:alpha val="42999"/>
              </a:srgbClr>
            </a:outerShdw>
          </a:effectLst>
        </p:spPr>
        <p:txBody>
          <a:bodyPr>
            <a:spAutoFit/>
          </a:bodyPr>
          <a:lstStyle/>
          <a:p>
            <a:pPr algn="ctr" eaLnBrk="0" fontAlgn="auto" hangingPunct="0">
              <a:spcBef>
                <a:spcPct val="50000"/>
              </a:spcBef>
              <a:spcAft>
                <a:spcPts val="0"/>
              </a:spcAft>
              <a:defRPr/>
            </a:pPr>
            <a:r>
              <a:rPr lang="en-US" b="1" dirty="0">
                <a:solidFill>
                  <a:schemeClr val="bg1"/>
                </a:solidFill>
                <a:latin typeface="Times New Roman" charset="0"/>
                <a:ea typeface="+mn-ea"/>
              </a:rPr>
              <a:t>Early Eocene 52 </a:t>
            </a:r>
            <a:r>
              <a:rPr lang="en-US" b="1" dirty="0" err="1">
                <a:solidFill>
                  <a:schemeClr val="bg1"/>
                </a:solidFill>
                <a:latin typeface="Times New Roman" charset="0"/>
                <a:ea typeface="+mn-ea"/>
              </a:rPr>
              <a:t>mya</a:t>
            </a:r>
            <a:endParaRPr lang="en-US" b="1" dirty="0">
              <a:solidFill>
                <a:schemeClr val="bg1"/>
              </a:solidFill>
              <a:latin typeface="Times New Roman" charset="0"/>
              <a:ea typeface="+mn-ea"/>
            </a:endParaRPr>
          </a:p>
        </p:txBody>
      </p:sp>
      <p:pic>
        <p:nvPicPr>
          <p:cNvPr id="20492" name="Picture 12" descr="Paleogeog_SJV_Paleocene"/>
          <p:cNvPicPr>
            <a:picLocks noChangeAspect="1" noChangeArrowheads="1"/>
          </p:cNvPicPr>
          <p:nvPr/>
        </p:nvPicPr>
        <p:blipFill>
          <a:blip r:embed="rId8">
            <a:extLst>
              <a:ext uri="{28A0092B-C50C-407E-A947-70E740481C1C}">
                <a14:useLocalDpi xmlns:a14="http://schemas.microsoft.com/office/drawing/2010/main" val="0"/>
              </a:ext>
            </a:extLst>
          </a:blip>
          <a:srcRect l="47491" t="12851" r="12897" b="9335"/>
          <a:stretch>
            <a:fillRect/>
          </a:stretch>
        </p:blipFill>
        <p:spPr bwMode="auto">
          <a:xfrm>
            <a:off x="609600" y="79375"/>
            <a:ext cx="2128838" cy="2879725"/>
          </a:xfrm>
          <a:prstGeom prst="rect">
            <a:avLst/>
          </a:prstGeom>
          <a:noFill/>
          <a:ln w="38100" cap="sq">
            <a:solidFill>
              <a:srgbClr val="000000"/>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15" name="Text Box 13"/>
          <p:cNvSpPr txBox="1">
            <a:spLocks noChangeArrowheads="1"/>
          </p:cNvSpPr>
          <p:nvPr/>
        </p:nvSpPr>
        <p:spPr bwMode="auto">
          <a:xfrm>
            <a:off x="425450" y="3043238"/>
            <a:ext cx="2439988" cy="366712"/>
          </a:xfrm>
          <a:prstGeom prst="rect">
            <a:avLst/>
          </a:prstGeom>
          <a:solidFill>
            <a:schemeClr val="tx1"/>
          </a:solidFill>
          <a:ln w="9525">
            <a:solidFill>
              <a:schemeClr val="bg1"/>
            </a:solidFill>
            <a:miter lim="800000"/>
            <a:headEnd/>
            <a:tailEnd/>
          </a:ln>
          <a:effectLst>
            <a:outerShdw blurRad="63500" dist="114300" dir="2700000" algn="tl" rotWithShape="0">
              <a:srgbClr val="000000">
                <a:alpha val="42999"/>
              </a:srgbClr>
            </a:outerShdw>
          </a:effectLst>
        </p:spPr>
        <p:txBody>
          <a:bodyPr>
            <a:spAutoFit/>
          </a:bodyPr>
          <a:lstStyle/>
          <a:p>
            <a:pPr algn="ctr" eaLnBrk="0" fontAlgn="auto" hangingPunct="0">
              <a:spcBef>
                <a:spcPct val="50000"/>
              </a:spcBef>
              <a:spcAft>
                <a:spcPts val="0"/>
              </a:spcAft>
              <a:defRPr/>
            </a:pPr>
            <a:r>
              <a:rPr lang="en-US" b="1" dirty="0">
                <a:solidFill>
                  <a:schemeClr val="bg1"/>
                </a:solidFill>
                <a:latin typeface="Times New Roman" charset="0"/>
                <a:ea typeface="+mn-ea"/>
              </a:rPr>
              <a:t>Late Paleocene 59 </a:t>
            </a:r>
            <a:r>
              <a:rPr lang="en-US" b="1" dirty="0" err="1">
                <a:solidFill>
                  <a:schemeClr val="bg1"/>
                </a:solidFill>
                <a:latin typeface="Times New Roman" charset="0"/>
                <a:ea typeface="+mn-ea"/>
              </a:rPr>
              <a:t>mya</a:t>
            </a:r>
            <a:endParaRPr lang="en-US" b="1" dirty="0">
              <a:solidFill>
                <a:schemeClr val="bg1"/>
              </a:solidFill>
              <a:latin typeface="Times New Roman" charset="0"/>
              <a:ea typeface="+mn-ea"/>
            </a:endParaRPr>
          </a:p>
        </p:txBody>
      </p:sp>
      <p:sp>
        <p:nvSpPr>
          <p:cNvPr id="2" name="Footer Placeholder 1"/>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Early_Miocene_Paleogeog"/>
          <p:cNvPicPr>
            <a:picLocks noChangeAspect="1" noChangeArrowheads="1"/>
          </p:cNvPicPr>
          <p:nvPr/>
        </p:nvPicPr>
        <p:blipFill>
          <a:blip r:embed="rId3">
            <a:lum contrast="32000"/>
          </a:blip>
          <a:srcRect l="6161" t="49199" r="62393" b="25471"/>
          <a:stretch>
            <a:fillRect/>
          </a:stretch>
        </p:blipFill>
        <p:spPr bwMode="auto">
          <a:xfrm>
            <a:off x="2189823" y="1582184"/>
            <a:ext cx="5334000" cy="2882240"/>
          </a:xfrm>
          <a:prstGeom prst="rect">
            <a:avLst/>
          </a:prstGeom>
          <a:ln w="101600" cap="sq" cmpd="sng" algn="ctr">
            <a:solidFill>
              <a:srgbClr val="C8C6BD"/>
            </a:solidFill>
            <a:prstDash val="solid"/>
            <a:miter lim="800000"/>
            <a:headEnd type="none" w="med" len="med"/>
            <a:tailEnd type="none" w="med" len="med"/>
          </a:ln>
          <a:effectLst>
            <a:glow rad="76200">
              <a:schemeClr val="tx1">
                <a:alpha val="35000"/>
              </a:schemeClr>
            </a:glow>
            <a:outerShdw blurRad="482600" dist="38100" dir="9300000" algn="tl" rotWithShape="0">
              <a:srgbClr val="000000">
                <a:alpha val="97000"/>
              </a:srgbClr>
            </a:outerShdw>
            <a:reflection stA="38000" endPos="30000" dist="12700" dir="5400000" sy="-100000" algn="bl" rotWithShape="0"/>
            <a:softEdge rad="88900"/>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p:cNvSpPr>
            <a:spLocks noGrp="1"/>
          </p:cNvSpPr>
          <p:nvPr>
            <p:ph type="title"/>
          </p:nvPr>
        </p:nvSpPr>
        <p:spPr>
          <a:xfrm>
            <a:off x="672760" y="296080"/>
            <a:ext cx="8305800" cy="1143000"/>
          </a:xfrm>
          <a:ln>
            <a:miter lim="800000"/>
            <a:headEnd/>
            <a:tailEnd/>
          </a:ln>
          <a:extLst/>
        </p:spPr>
        <p:txBody>
          <a:bodyPr>
            <a:noAutofit/>
          </a:bodyPr>
          <a:lstStyle/>
          <a:p>
            <a:pPr eaLnBrk="1" hangingPunct="1">
              <a:defRPr/>
            </a:pPr>
            <a:r>
              <a:rPr lang="en-US" sz="4000" dirty="0" smtClean="0">
                <a:solidFill>
                  <a:schemeClr val="tx1"/>
                </a:solidFill>
                <a:effectLst>
                  <a:glow rad="76200">
                    <a:schemeClr val="bg1">
                      <a:alpha val="75000"/>
                    </a:schemeClr>
                  </a:glow>
                  <a:outerShdw blurRad="247650" dist="139700" dir="2700000" algn="tl" rotWithShape="0">
                    <a:srgbClr val="000000"/>
                  </a:outerShdw>
                </a:effectLst>
                <a:latin typeface="+mn-lt"/>
              </a:rPr>
              <a:t>Why is Bakersfield in a Valley and</a:t>
            </a:r>
            <a:br>
              <a:rPr lang="en-US" sz="4000" dirty="0" smtClean="0">
                <a:solidFill>
                  <a:schemeClr val="tx1"/>
                </a:solidFill>
                <a:effectLst>
                  <a:glow rad="76200">
                    <a:schemeClr val="bg1">
                      <a:alpha val="75000"/>
                    </a:schemeClr>
                  </a:glow>
                  <a:outerShdw blurRad="247650" dist="139700" dir="2700000" algn="tl" rotWithShape="0">
                    <a:srgbClr val="000000"/>
                  </a:outerShdw>
                </a:effectLst>
                <a:latin typeface="+mn-lt"/>
              </a:rPr>
            </a:br>
            <a:r>
              <a:rPr lang="en-US" sz="4000" dirty="0" smtClean="0">
                <a:solidFill>
                  <a:schemeClr val="tx1"/>
                </a:solidFill>
                <a:effectLst>
                  <a:glow rad="76200">
                    <a:schemeClr val="bg1">
                      <a:alpha val="75000"/>
                    </a:schemeClr>
                  </a:glow>
                  <a:outerShdw blurRad="247650" dist="139700" dir="2700000" algn="tl" rotWithShape="0">
                    <a:srgbClr val="000000"/>
                  </a:outerShdw>
                </a:effectLst>
                <a:latin typeface="+mn-lt"/>
              </a:rPr>
              <a:t> no longer under the Pacific Ocean?</a:t>
            </a:r>
            <a:endParaRPr lang="en-US" sz="4000" dirty="0">
              <a:solidFill>
                <a:schemeClr val="tx1"/>
              </a:solidFill>
              <a:effectLst>
                <a:glow rad="76200">
                  <a:schemeClr val="bg1">
                    <a:alpha val="75000"/>
                  </a:schemeClr>
                </a:glow>
                <a:outerShdw blurRad="247650" dist="139700" dir="2700000" algn="tl" rotWithShape="0">
                  <a:srgbClr val="000000"/>
                </a:outerShdw>
              </a:effectLst>
              <a:latin typeface="+mn-lt"/>
            </a:endParaRPr>
          </a:p>
        </p:txBody>
      </p:sp>
      <p:sp>
        <p:nvSpPr>
          <p:cNvPr id="4" name="TextBox 3"/>
          <p:cNvSpPr txBox="1"/>
          <p:nvPr/>
        </p:nvSpPr>
        <p:spPr>
          <a:xfrm>
            <a:off x="-161925" y="4579938"/>
            <a:ext cx="9486900" cy="2501900"/>
          </a:xfrm>
          <a:prstGeom prst="rect">
            <a:avLst/>
          </a:prstGeom>
          <a:noFill/>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sz="2800" b="1">
                <a:effectLst>
                  <a:outerShdw blurRad="38100" dist="38100" dir="2700000" algn="tl">
                    <a:srgbClr val="04617B"/>
                  </a:outerShdw>
                </a:effectLst>
                <a:latin typeface="Constantia" charset="0"/>
              </a:rPr>
              <a:t>The subduction of the oceanic plate beneath the </a:t>
            </a:r>
          </a:p>
          <a:p>
            <a:pPr algn="ctr" eaLnBrk="1" hangingPunct="1"/>
            <a:r>
              <a:rPr lang="en-US" sz="2800" b="1">
                <a:effectLst>
                  <a:outerShdw blurRad="38100" dist="38100" dir="2700000" algn="tl">
                    <a:srgbClr val="04617B"/>
                  </a:outerShdw>
                </a:effectLst>
                <a:latin typeface="Constantia" charset="0"/>
              </a:rPr>
              <a:t>North American Plate caused the uplift of the Sierra Nevada Mountains. Erosion of sediment  from the Sierra Nevada filled in the San Joaquin Valley and continues to this day. </a:t>
            </a:r>
          </a:p>
          <a:p>
            <a:pPr eaLnBrk="1" hangingPunct="1"/>
            <a:endParaRPr lang="en-US" b="1">
              <a:effectLst>
                <a:outerShdw blurRad="38100" dist="38100" dir="2700000" algn="tl">
                  <a:srgbClr val="04617B"/>
                </a:outerShdw>
              </a:effectLst>
              <a:latin typeface="Constantia" charset="0"/>
            </a:endParaRPr>
          </a:p>
        </p:txBody>
      </p:sp>
      <p:sp>
        <p:nvSpPr>
          <p:cNvPr id="5" name="Footer Placeholder 4"/>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531813"/>
            <a:ext cx="8229600" cy="1143000"/>
          </a:xfrm>
        </p:spPr>
        <p:txBody>
          <a:bodyPr>
            <a:noAutofit/>
          </a:bodyPr>
          <a:lstStyle/>
          <a:p>
            <a:pPr eaLnBrk="1" hangingPunct="1">
              <a:defRPr/>
            </a:pPr>
            <a:r>
              <a:rPr lang="en-US" sz="8800" dirty="0" smtClean="0">
                <a:solidFill>
                  <a:schemeClr val="tx1"/>
                </a:solidFill>
              </a:rPr>
              <a:t>                           			</a:t>
            </a:r>
            <a:r>
              <a:rPr lang="en-US" sz="8800" dirty="0" smtClean="0">
                <a:solidFill>
                  <a:schemeClr val="tx1"/>
                </a:solidFill>
                <a:effectLst>
                  <a:outerShdw blurRad="38100" dist="38100" dir="2700000" algn="tl">
                    <a:srgbClr val="04617B"/>
                  </a:outerShdw>
                </a:effectLst>
                <a:latin typeface="Constantia" charset="0"/>
              </a:rPr>
              <a:t>Why?</a:t>
            </a:r>
          </a:p>
        </p:txBody>
      </p:sp>
      <p:sp>
        <p:nvSpPr>
          <p:cNvPr id="3" name="Content Placeholder 2"/>
          <p:cNvSpPr>
            <a:spLocks noGrp="1"/>
          </p:cNvSpPr>
          <p:nvPr>
            <p:ph idx="1"/>
          </p:nvPr>
        </p:nvSpPr>
        <p:spPr>
          <a:xfrm>
            <a:off x="2798763" y="1949450"/>
            <a:ext cx="5788025" cy="2722563"/>
          </a:xfrm>
        </p:spPr>
        <p:txBody>
          <a:bodyPr>
            <a:normAutofit/>
          </a:bodyPr>
          <a:lstStyle/>
          <a:p>
            <a:pPr marL="274320" indent="-274320" eaLnBrk="1" fontAlgn="auto" hangingPunct="1">
              <a:spcAft>
                <a:spcPts val="0"/>
              </a:spcAft>
              <a:buClr>
                <a:schemeClr val="accent3"/>
              </a:buClr>
              <a:buFont typeface="Wingdings 2"/>
              <a:buNone/>
              <a:defRPr/>
            </a:pPr>
            <a:r>
              <a:rPr lang="en-US" dirty="0" smtClean="0">
                <a:ea typeface="+mn-ea"/>
                <a:cs typeface="+mn-cs"/>
              </a:rPr>
              <a:t>     </a:t>
            </a:r>
            <a:r>
              <a:rPr lang="en-US" sz="3600" dirty="0" smtClean="0">
                <a:effectLst>
                  <a:outerShdw blurRad="50800" dist="38100" dir="2700000">
                    <a:srgbClr val="000000">
                      <a:alpha val="43000"/>
                    </a:srgbClr>
                  </a:outerShdw>
                </a:effectLst>
                <a:ea typeface="+mn-ea"/>
                <a:cs typeface="+mn-cs"/>
              </a:rPr>
              <a:t>These two shark teeth were found near Hart Park.  </a:t>
            </a:r>
          </a:p>
        </p:txBody>
      </p:sp>
      <p:pic>
        <p:nvPicPr>
          <p:cNvPr id="4" name="Picture 7" descr="sand_shark_tooth"/>
          <p:cNvPicPr>
            <a:picLocks noChangeAspect="1" noChangeArrowheads="1"/>
          </p:cNvPicPr>
          <p:nvPr/>
        </p:nvPicPr>
        <p:blipFill>
          <a:blip r:embed="rId3"/>
          <a:srcRect/>
          <a:stretch>
            <a:fillRect/>
          </a:stretch>
        </p:blipFill>
        <p:spPr bwMode="auto">
          <a:xfrm rot="587438">
            <a:off x="6370771" y="3396986"/>
            <a:ext cx="2069600" cy="32183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2" descr="Mako_shark_tooth"/>
          <p:cNvPicPr>
            <a:picLocks noChangeAspect="1" noChangeArrowheads="1"/>
          </p:cNvPicPr>
          <p:nvPr/>
        </p:nvPicPr>
        <p:blipFill>
          <a:blip r:embed="rId4"/>
          <a:srcRect/>
          <a:stretch>
            <a:fillRect/>
          </a:stretch>
        </p:blipFill>
        <p:spPr bwMode="auto">
          <a:xfrm rot="21441375">
            <a:off x="398235" y="1685553"/>
            <a:ext cx="1871775" cy="25007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p:cNvSpPr txBox="1"/>
          <p:nvPr/>
        </p:nvSpPr>
        <p:spPr>
          <a:xfrm>
            <a:off x="501650" y="4383088"/>
            <a:ext cx="5610225" cy="1754187"/>
          </a:xfrm>
          <a:prstGeom prst="rect">
            <a:avLst/>
          </a:prstGeom>
          <a:noFill/>
        </p:spPr>
        <p:txBody>
          <a:bodyPr>
            <a:spAutoFit/>
          </a:bodyPr>
          <a:lstStyle/>
          <a:p>
            <a:pPr>
              <a:defRPr/>
            </a:pPr>
            <a:r>
              <a:rPr lang="en-US" sz="3600" dirty="0">
                <a:effectLst>
                  <a:outerShdw blurRad="50800" dist="38100" dir="2700000">
                    <a:srgbClr val="000000">
                      <a:alpha val="43000"/>
                    </a:srgbClr>
                  </a:outerShdw>
                </a:effectLst>
                <a:latin typeface="+mn-lt"/>
                <a:cs typeface="ＭＳ Ｐゴシック" charset="-128"/>
              </a:rPr>
              <a:t>Why do you think there are shark teeth buried in the San Joaquin Valley?</a:t>
            </a:r>
          </a:p>
        </p:txBody>
      </p:sp>
      <p:sp>
        <p:nvSpPr>
          <p:cNvPr id="7" name="Footer Placeholder 6"/>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632" y="-335451"/>
            <a:ext cx="8656616" cy="1981197"/>
          </a:xfrm>
          <a:ln>
            <a:miter lim="800000"/>
            <a:headEnd/>
            <a:tailEnd/>
          </a:ln>
          <a:effectLst>
            <a:glow rad="139700">
              <a:schemeClr val="bg1">
                <a:alpha val="96000"/>
              </a:schemeClr>
            </a:glow>
            <a:outerShdw blurRad="381000" dist="38100" dir="2700000">
              <a:schemeClr val="tx1"/>
            </a:outerShdw>
            <a:reflection stA="31000" endPos="50000" dist="25400" dir="5400000" sy="-100000" algn="bl" rotWithShape="0"/>
          </a:effectLst>
          <a:extLst/>
        </p:spPr>
        <p:txBody>
          <a:bodyPr>
            <a:prstTxWarp prst="textWave1">
              <a:avLst/>
            </a:prstTxWarp>
          </a:bodyPr>
          <a:lstStyle/>
          <a:p>
            <a:pPr eaLnBrk="1" fontAlgn="auto" hangingPunct="1">
              <a:spcAft>
                <a:spcPts val="0"/>
              </a:spcAft>
              <a:defRPr/>
            </a:pPr>
            <a:r>
              <a:rPr lang="en-US" sz="3500" b="1" dirty="0" smtClean="0">
                <a:solidFill>
                  <a:schemeClr val="tx1"/>
                </a:solidFill>
                <a:effectLst>
                  <a:glow rad="101600">
                    <a:schemeClr val="bg1">
                      <a:alpha val="75000"/>
                    </a:schemeClr>
                  </a:glow>
                </a:effectLst>
                <a:latin typeface="+mn-lt"/>
              </a:rPr>
              <a:t>The Creation of the San Joaquin Valley </a:t>
            </a:r>
            <a:endParaRPr lang="en-US" sz="3500" b="1" dirty="0">
              <a:solidFill>
                <a:schemeClr val="tx1"/>
              </a:solidFill>
              <a:effectLst>
                <a:glow rad="101600">
                  <a:schemeClr val="bg1">
                    <a:alpha val="75000"/>
                  </a:schemeClr>
                </a:glow>
              </a:effectLst>
              <a:latin typeface="+mn-lt"/>
            </a:endParaRPr>
          </a:p>
        </p:txBody>
      </p:sp>
      <p:pic>
        <p:nvPicPr>
          <p:cNvPr id="5" name="Picture 6" descr="Paleogeog_SJV_Paleocene"/>
          <p:cNvPicPr>
            <a:picLocks noChangeAspect="1" noChangeArrowheads="1"/>
          </p:cNvPicPr>
          <p:nvPr/>
        </p:nvPicPr>
        <p:blipFill>
          <a:blip r:embed="rId3">
            <a:extLst>
              <a:ext uri="{28A0092B-C50C-407E-A947-70E740481C1C}">
                <a14:useLocalDpi xmlns:a14="http://schemas.microsoft.com/office/drawing/2010/main" val="0"/>
              </a:ext>
            </a:extLst>
          </a:blip>
          <a:srcRect l="10564" t="36829" r="54959" b="32898"/>
          <a:stretch>
            <a:fillRect/>
          </a:stretch>
        </p:blipFill>
        <p:spPr bwMode="auto">
          <a:xfrm>
            <a:off x="1727200" y="1660525"/>
            <a:ext cx="5865813"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859710" y="5647890"/>
            <a:ext cx="6286405" cy="1008464"/>
          </a:xfrm>
          <a:prstGeom prst="rect">
            <a:avLst/>
          </a:prstGeom>
          <a:gradFill>
            <a:gsLst>
              <a:gs pos="23000">
                <a:schemeClr val="accent1">
                  <a:lumMod val="75000"/>
                </a:schemeClr>
              </a:gs>
              <a:gs pos="66000">
                <a:schemeClr val="accent2">
                  <a:lumMod val="50000"/>
                </a:schemeClr>
              </a:gs>
              <a:gs pos="47000">
                <a:schemeClr val="accent1">
                  <a:tint val="50000"/>
                  <a:satMod val="150000"/>
                </a:schemeClr>
              </a:gs>
              <a:gs pos="11000">
                <a:schemeClr val="accent1">
                  <a:lumMod val="75000"/>
                </a:schemeClr>
              </a:gs>
              <a:gs pos="89000">
                <a:schemeClr val="accent1">
                  <a:lumMod val="75000"/>
                </a:schemeClr>
              </a:gs>
            </a:gsLst>
          </a:gradFill>
          <a:effectLst>
            <a:glow rad="139700">
              <a:schemeClr val="accent1">
                <a:lumMod val="50000"/>
                <a:alpha val="75000"/>
              </a:schemeClr>
            </a:glow>
            <a:outerShdw blurRad="304800" dist="304800" dir="9660000" algn="ctr" rotWithShape="0">
              <a:schemeClr val="accent1">
                <a:shade val="9000"/>
                <a:satMod val="105000"/>
              </a:schemeClr>
            </a:outerShdw>
          </a:effectLst>
        </p:spPr>
        <p:style>
          <a:lnRef idx="0">
            <a:schemeClr val="accent1"/>
          </a:lnRef>
          <a:fillRef idx="3">
            <a:schemeClr val="accent1"/>
          </a:fillRef>
          <a:effectRef idx="3">
            <a:schemeClr val="accent1"/>
          </a:effectRef>
          <a:fontRef idx="minor">
            <a:schemeClr val="lt1"/>
          </a:fontRef>
        </p:style>
        <p:txBody>
          <a:bodyPr lIns="0" rIns="0" bIns="0" anchor="b">
            <a:normAutofit fontScale="97500"/>
            <a:scene3d>
              <a:camera prst="orthographicFront"/>
              <a:lightRig rig="freezing" dir="t">
                <a:rot lat="0" lon="0" rev="5640000"/>
              </a:lightRig>
            </a:scene3d>
            <a:sp3d prstMaterial="flat">
              <a:contourClr>
                <a:schemeClr val="tx2"/>
              </a:contourClr>
            </a:sp3d>
          </a:bodyPr>
          <a:lstStyle/>
          <a:p>
            <a:pPr defTabSz="914400" fontAlgn="auto">
              <a:spcAft>
                <a:spcPts val="0"/>
              </a:spcAft>
              <a:defRPr/>
            </a:pPr>
            <a:r>
              <a:rPr lang="en-US" sz="5000" b="1" dirty="0">
                <a:solidFill>
                  <a:schemeClr val="tx2"/>
                </a:solidFill>
                <a:effectLst>
                  <a:glow rad="101600">
                    <a:schemeClr val="bg1">
                      <a:alpha val="75000"/>
                    </a:schemeClr>
                  </a:glow>
                </a:effectLst>
                <a:ea typeface="+mj-ea"/>
                <a:cs typeface="+mj-cs"/>
              </a:rPr>
              <a:t>59 Million Years Ago</a:t>
            </a:r>
          </a:p>
        </p:txBody>
      </p:sp>
      <p:pic>
        <p:nvPicPr>
          <p:cNvPr id="8" name="Picture 4" descr="paleogeog_SJV_EEocene"/>
          <p:cNvPicPr>
            <a:picLocks noChangeAspect="1" noChangeArrowheads="1"/>
          </p:cNvPicPr>
          <p:nvPr/>
        </p:nvPicPr>
        <p:blipFill>
          <a:blip r:embed="rId4">
            <a:extLst>
              <a:ext uri="{28A0092B-C50C-407E-A947-70E740481C1C}">
                <a14:useLocalDpi xmlns:a14="http://schemas.microsoft.com/office/drawing/2010/main" val="0"/>
              </a:ext>
            </a:extLst>
          </a:blip>
          <a:srcRect l="11972" t="39902" r="53763" b="27081"/>
          <a:stretch>
            <a:fillRect/>
          </a:stretch>
        </p:blipFill>
        <p:spPr bwMode="auto">
          <a:xfrm>
            <a:off x="1727200" y="1660525"/>
            <a:ext cx="5865813"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1924802" y="5647890"/>
            <a:ext cx="6286405" cy="1008464"/>
          </a:xfrm>
          <a:prstGeom prst="rect">
            <a:avLst/>
          </a:prstGeom>
          <a:gradFill>
            <a:gsLst>
              <a:gs pos="23000">
                <a:schemeClr val="accent1">
                  <a:lumMod val="75000"/>
                </a:schemeClr>
              </a:gs>
              <a:gs pos="66000">
                <a:schemeClr val="accent2">
                  <a:lumMod val="50000"/>
                </a:schemeClr>
              </a:gs>
              <a:gs pos="47000">
                <a:schemeClr val="accent1">
                  <a:tint val="50000"/>
                  <a:satMod val="150000"/>
                </a:schemeClr>
              </a:gs>
              <a:gs pos="11000">
                <a:schemeClr val="accent1">
                  <a:lumMod val="75000"/>
                </a:schemeClr>
              </a:gs>
              <a:gs pos="89000">
                <a:schemeClr val="accent1">
                  <a:lumMod val="75000"/>
                </a:schemeClr>
              </a:gs>
            </a:gsLst>
          </a:gradFill>
          <a:effectLst>
            <a:glow rad="139700">
              <a:schemeClr val="accent1">
                <a:lumMod val="50000"/>
                <a:alpha val="75000"/>
              </a:schemeClr>
            </a:glow>
            <a:outerShdw blurRad="304800" dist="304800" dir="9660000" algn="ctr" rotWithShape="0">
              <a:schemeClr val="accent1">
                <a:shade val="9000"/>
                <a:satMod val="105000"/>
              </a:schemeClr>
            </a:outerShdw>
          </a:effectLst>
        </p:spPr>
        <p:style>
          <a:lnRef idx="0">
            <a:schemeClr val="accent1"/>
          </a:lnRef>
          <a:fillRef idx="3">
            <a:schemeClr val="accent1"/>
          </a:fillRef>
          <a:effectRef idx="3">
            <a:schemeClr val="accent1"/>
          </a:effectRef>
          <a:fontRef idx="minor">
            <a:schemeClr val="lt1"/>
          </a:fontRef>
        </p:style>
        <p:txBody>
          <a:bodyPr lIns="0" rIns="0" bIns="0" anchor="b">
            <a:normAutofit fontScale="97500"/>
            <a:scene3d>
              <a:camera prst="orthographicFront"/>
              <a:lightRig rig="freezing" dir="t">
                <a:rot lat="0" lon="0" rev="5640000"/>
              </a:lightRig>
            </a:scene3d>
            <a:sp3d prstMaterial="flat">
              <a:contourClr>
                <a:schemeClr val="tx2"/>
              </a:contourClr>
            </a:sp3d>
          </a:bodyPr>
          <a:lstStyle/>
          <a:p>
            <a:pPr defTabSz="914400" fontAlgn="auto">
              <a:spcAft>
                <a:spcPts val="0"/>
              </a:spcAft>
              <a:defRPr/>
            </a:pPr>
            <a:r>
              <a:rPr lang="en-US" sz="5000" b="1" dirty="0">
                <a:solidFill>
                  <a:schemeClr val="tx2"/>
                </a:solidFill>
                <a:effectLst>
                  <a:glow rad="101600">
                    <a:schemeClr val="bg1">
                      <a:alpha val="75000"/>
                    </a:schemeClr>
                  </a:glow>
                </a:effectLst>
                <a:ea typeface="+mj-ea"/>
                <a:cs typeface="+mj-cs"/>
              </a:rPr>
              <a:t>52 Million Years Ago</a:t>
            </a:r>
          </a:p>
        </p:txBody>
      </p:sp>
      <p:pic>
        <p:nvPicPr>
          <p:cNvPr id="10" name="Picture 7" descr="Paleogeog_SJV_MEocene"/>
          <p:cNvPicPr>
            <a:picLocks noChangeAspect="1" noChangeArrowheads="1"/>
          </p:cNvPicPr>
          <p:nvPr/>
        </p:nvPicPr>
        <p:blipFill>
          <a:blip r:embed="rId5">
            <a:extLst>
              <a:ext uri="{28A0092B-C50C-407E-A947-70E740481C1C}">
                <a14:useLocalDpi xmlns:a14="http://schemas.microsoft.com/office/drawing/2010/main" val="0"/>
              </a:ext>
            </a:extLst>
          </a:blip>
          <a:srcRect l="12794" t="40251" r="53357" b="26524"/>
          <a:stretch>
            <a:fillRect/>
          </a:stretch>
        </p:blipFill>
        <p:spPr bwMode="auto">
          <a:xfrm>
            <a:off x="1727200" y="1660525"/>
            <a:ext cx="5865813"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1906126" y="5647890"/>
            <a:ext cx="6286405" cy="1008464"/>
          </a:xfrm>
          <a:prstGeom prst="rect">
            <a:avLst/>
          </a:prstGeom>
          <a:gradFill>
            <a:gsLst>
              <a:gs pos="23000">
                <a:schemeClr val="accent1">
                  <a:lumMod val="75000"/>
                </a:schemeClr>
              </a:gs>
              <a:gs pos="66000">
                <a:schemeClr val="accent2">
                  <a:lumMod val="50000"/>
                </a:schemeClr>
              </a:gs>
              <a:gs pos="47000">
                <a:schemeClr val="accent1">
                  <a:tint val="50000"/>
                  <a:satMod val="150000"/>
                </a:schemeClr>
              </a:gs>
              <a:gs pos="11000">
                <a:schemeClr val="accent1">
                  <a:lumMod val="75000"/>
                </a:schemeClr>
              </a:gs>
              <a:gs pos="89000">
                <a:schemeClr val="accent1">
                  <a:lumMod val="75000"/>
                </a:schemeClr>
              </a:gs>
            </a:gsLst>
          </a:gradFill>
          <a:effectLst>
            <a:glow rad="139700">
              <a:schemeClr val="accent1">
                <a:lumMod val="50000"/>
                <a:alpha val="75000"/>
              </a:schemeClr>
            </a:glow>
            <a:outerShdw blurRad="304800" dist="304800" dir="9660000" algn="ctr" rotWithShape="0">
              <a:schemeClr val="accent1">
                <a:shade val="9000"/>
                <a:satMod val="105000"/>
              </a:schemeClr>
            </a:outerShdw>
          </a:effectLst>
        </p:spPr>
        <p:style>
          <a:lnRef idx="0">
            <a:schemeClr val="accent1"/>
          </a:lnRef>
          <a:fillRef idx="3">
            <a:schemeClr val="accent1"/>
          </a:fillRef>
          <a:effectRef idx="3">
            <a:schemeClr val="accent1"/>
          </a:effectRef>
          <a:fontRef idx="minor">
            <a:schemeClr val="lt1"/>
          </a:fontRef>
        </p:style>
        <p:txBody>
          <a:bodyPr lIns="0" rIns="0" bIns="0" anchor="b">
            <a:normAutofit fontScale="97500"/>
            <a:scene3d>
              <a:camera prst="orthographicFront"/>
              <a:lightRig rig="freezing" dir="t">
                <a:rot lat="0" lon="0" rev="5640000"/>
              </a:lightRig>
            </a:scene3d>
            <a:sp3d prstMaterial="flat">
              <a:contourClr>
                <a:schemeClr val="tx2"/>
              </a:contourClr>
            </a:sp3d>
          </a:bodyPr>
          <a:lstStyle/>
          <a:p>
            <a:pPr defTabSz="914400" fontAlgn="auto">
              <a:spcAft>
                <a:spcPts val="0"/>
              </a:spcAft>
              <a:defRPr/>
            </a:pPr>
            <a:r>
              <a:rPr lang="en-US" sz="5000" b="1" dirty="0">
                <a:solidFill>
                  <a:schemeClr val="tx2"/>
                </a:solidFill>
                <a:effectLst>
                  <a:glow rad="101600">
                    <a:schemeClr val="bg1">
                      <a:alpha val="75000"/>
                    </a:schemeClr>
                  </a:glow>
                </a:effectLst>
                <a:ea typeface="+mj-ea"/>
                <a:cs typeface="+mj-cs"/>
              </a:rPr>
              <a:t>45 Million Years Ago</a:t>
            </a:r>
          </a:p>
        </p:txBody>
      </p:sp>
      <p:sp>
        <p:nvSpPr>
          <p:cNvPr id="13" name="Title 1"/>
          <p:cNvSpPr txBox="1">
            <a:spLocks/>
          </p:cNvSpPr>
          <p:nvPr/>
        </p:nvSpPr>
        <p:spPr>
          <a:xfrm>
            <a:off x="1894033" y="5647890"/>
            <a:ext cx="6286405" cy="1008464"/>
          </a:xfrm>
          <a:prstGeom prst="rect">
            <a:avLst/>
          </a:prstGeom>
          <a:gradFill>
            <a:gsLst>
              <a:gs pos="23000">
                <a:schemeClr val="accent1">
                  <a:lumMod val="75000"/>
                </a:schemeClr>
              </a:gs>
              <a:gs pos="66000">
                <a:schemeClr val="accent2">
                  <a:lumMod val="50000"/>
                </a:schemeClr>
              </a:gs>
              <a:gs pos="47000">
                <a:schemeClr val="accent1">
                  <a:tint val="50000"/>
                  <a:satMod val="150000"/>
                </a:schemeClr>
              </a:gs>
              <a:gs pos="11000">
                <a:schemeClr val="accent1">
                  <a:lumMod val="75000"/>
                </a:schemeClr>
              </a:gs>
              <a:gs pos="89000">
                <a:schemeClr val="accent1">
                  <a:lumMod val="75000"/>
                </a:schemeClr>
              </a:gs>
            </a:gsLst>
          </a:gradFill>
          <a:effectLst>
            <a:glow rad="139700">
              <a:schemeClr val="accent1">
                <a:lumMod val="50000"/>
                <a:alpha val="75000"/>
              </a:schemeClr>
            </a:glow>
            <a:outerShdw blurRad="304800" dist="304800" dir="9660000" algn="ctr" rotWithShape="0">
              <a:schemeClr val="accent1">
                <a:shade val="9000"/>
                <a:satMod val="105000"/>
              </a:schemeClr>
            </a:outerShdw>
          </a:effectLst>
        </p:spPr>
        <p:style>
          <a:lnRef idx="0">
            <a:schemeClr val="accent1"/>
          </a:lnRef>
          <a:fillRef idx="3">
            <a:schemeClr val="accent1"/>
          </a:fillRef>
          <a:effectRef idx="3">
            <a:schemeClr val="accent1"/>
          </a:effectRef>
          <a:fontRef idx="minor">
            <a:schemeClr val="lt1"/>
          </a:fontRef>
        </p:style>
        <p:txBody>
          <a:bodyPr lIns="0" rIns="0" bIns="0" anchor="b">
            <a:normAutofit fontScale="97500"/>
            <a:scene3d>
              <a:camera prst="orthographicFront"/>
              <a:lightRig rig="freezing" dir="t">
                <a:rot lat="0" lon="0" rev="5640000"/>
              </a:lightRig>
            </a:scene3d>
            <a:sp3d prstMaterial="flat">
              <a:contourClr>
                <a:schemeClr val="tx2"/>
              </a:contourClr>
            </a:sp3d>
          </a:bodyPr>
          <a:lstStyle/>
          <a:p>
            <a:pPr defTabSz="914400" fontAlgn="auto">
              <a:spcAft>
                <a:spcPts val="0"/>
              </a:spcAft>
              <a:defRPr/>
            </a:pPr>
            <a:r>
              <a:rPr lang="en-US" sz="5000" b="1" dirty="0">
                <a:solidFill>
                  <a:schemeClr val="tx2"/>
                </a:solidFill>
                <a:effectLst>
                  <a:glow rad="101600">
                    <a:schemeClr val="bg1">
                      <a:alpha val="75000"/>
                    </a:schemeClr>
                  </a:glow>
                </a:effectLst>
                <a:ea typeface="+mj-ea"/>
                <a:cs typeface="+mj-cs"/>
              </a:rPr>
              <a:t>30 Million Years Ago</a:t>
            </a:r>
          </a:p>
        </p:txBody>
      </p:sp>
      <p:pic>
        <p:nvPicPr>
          <p:cNvPr id="12" name="Picture 5" descr="Paleogeog_SJV_OLIGOcene"/>
          <p:cNvPicPr>
            <a:picLocks noChangeAspect="1" noChangeArrowheads="1"/>
          </p:cNvPicPr>
          <p:nvPr/>
        </p:nvPicPr>
        <p:blipFill>
          <a:blip r:embed="rId6">
            <a:extLst>
              <a:ext uri="{28A0092B-C50C-407E-A947-70E740481C1C}">
                <a14:useLocalDpi xmlns:a14="http://schemas.microsoft.com/office/drawing/2010/main" val="0"/>
              </a:ext>
            </a:extLst>
          </a:blip>
          <a:srcRect l="10724" t="40909" r="54103" b="24384"/>
          <a:stretch>
            <a:fillRect/>
          </a:stretch>
        </p:blipFill>
        <p:spPr bwMode="auto">
          <a:xfrm>
            <a:off x="1727200" y="1660525"/>
            <a:ext cx="5865813"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Early_Miocene_Paleogeog"/>
          <p:cNvPicPr>
            <a:picLocks noChangeAspect="1" noChangeArrowheads="1"/>
          </p:cNvPicPr>
          <p:nvPr/>
        </p:nvPicPr>
        <p:blipFill>
          <a:blip r:embed="rId7">
            <a:extLst>
              <a:ext uri="{28A0092B-C50C-407E-A947-70E740481C1C}">
                <a14:useLocalDpi xmlns:a14="http://schemas.microsoft.com/office/drawing/2010/main" val="0"/>
              </a:ext>
            </a:extLst>
          </a:blip>
          <a:srcRect l="4126" t="48874" r="60808" b="18681"/>
          <a:stretch>
            <a:fillRect/>
          </a:stretch>
        </p:blipFill>
        <p:spPr bwMode="auto">
          <a:xfrm>
            <a:off x="1727200" y="1690688"/>
            <a:ext cx="5884863"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txBox="1">
            <a:spLocks/>
          </p:cNvSpPr>
          <p:nvPr/>
        </p:nvSpPr>
        <p:spPr>
          <a:xfrm>
            <a:off x="1859710" y="5647890"/>
            <a:ext cx="6286405" cy="1008464"/>
          </a:xfrm>
          <a:prstGeom prst="rect">
            <a:avLst/>
          </a:prstGeom>
          <a:gradFill>
            <a:gsLst>
              <a:gs pos="23000">
                <a:schemeClr val="accent1">
                  <a:lumMod val="75000"/>
                </a:schemeClr>
              </a:gs>
              <a:gs pos="66000">
                <a:schemeClr val="accent2">
                  <a:lumMod val="50000"/>
                </a:schemeClr>
              </a:gs>
              <a:gs pos="47000">
                <a:schemeClr val="accent1">
                  <a:tint val="50000"/>
                  <a:satMod val="150000"/>
                </a:schemeClr>
              </a:gs>
              <a:gs pos="11000">
                <a:schemeClr val="accent1">
                  <a:lumMod val="75000"/>
                </a:schemeClr>
              </a:gs>
              <a:gs pos="89000">
                <a:schemeClr val="accent1">
                  <a:lumMod val="75000"/>
                </a:schemeClr>
              </a:gs>
            </a:gsLst>
          </a:gradFill>
          <a:effectLst>
            <a:glow rad="139700">
              <a:schemeClr val="accent1">
                <a:lumMod val="50000"/>
                <a:alpha val="75000"/>
              </a:schemeClr>
            </a:glow>
            <a:outerShdw blurRad="304800" dist="304800" dir="9660000" algn="ctr" rotWithShape="0">
              <a:schemeClr val="accent1">
                <a:shade val="9000"/>
                <a:satMod val="105000"/>
              </a:schemeClr>
            </a:outerShdw>
          </a:effectLst>
        </p:spPr>
        <p:style>
          <a:lnRef idx="0">
            <a:schemeClr val="accent1"/>
          </a:lnRef>
          <a:fillRef idx="3">
            <a:schemeClr val="accent1"/>
          </a:fillRef>
          <a:effectRef idx="3">
            <a:schemeClr val="accent1"/>
          </a:effectRef>
          <a:fontRef idx="minor">
            <a:schemeClr val="lt1"/>
          </a:fontRef>
        </p:style>
        <p:txBody>
          <a:bodyPr lIns="0" rIns="0" bIns="0" anchor="b">
            <a:normAutofit fontScale="97500"/>
            <a:scene3d>
              <a:camera prst="orthographicFront"/>
              <a:lightRig rig="freezing" dir="t">
                <a:rot lat="0" lon="0" rev="5640000"/>
              </a:lightRig>
            </a:scene3d>
            <a:sp3d prstMaterial="flat">
              <a:contourClr>
                <a:schemeClr val="tx2"/>
              </a:contourClr>
            </a:sp3d>
          </a:bodyPr>
          <a:lstStyle/>
          <a:p>
            <a:pPr defTabSz="914400" fontAlgn="auto">
              <a:spcAft>
                <a:spcPts val="0"/>
              </a:spcAft>
              <a:defRPr/>
            </a:pPr>
            <a:r>
              <a:rPr lang="en-US" sz="5000" b="1" dirty="0">
                <a:solidFill>
                  <a:schemeClr val="tx2"/>
                </a:solidFill>
                <a:effectLst>
                  <a:glow rad="101600">
                    <a:schemeClr val="bg1">
                      <a:alpha val="75000"/>
                    </a:schemeClr>
                  </a:glow>
                </a:effectLst>
                <a:ea typeface="+mj-ea"/>
                <a:cs typeface="+mj-cs"/>
              </a:rPr>
              <a:t>21 Million Years Ago</a:t>
            </a:r>
          </a:p>
        </p:txBody>
      </p:sp>
      <p:pic>
        <p:nvPicPr>
          <p:cNvPr id="16" name="Picture 11" descr="Late_Miocene_paleogeog"/>
          <p:cNvPicPr>
            <a:picLocks noChangeAspect="1" noChangeArrowheads="1"/>
          </p:cNvPicPr>
          <p:nvPr/>
        </p:nvPicPr>
        <p:blipFill>
          <a:blip r:embed="rId8">
            <a:extLst>
              <a:ext uri="{28A0092B-C50C-407E-A947-70E740481C1C}">
                <a14:useLocalDpi xmlns:a14="http://schemas.microsoft.com/office/drawing/2010/main" val="0"/>
              </a:ext>
            </a:extLst>
          </a:blip>
          <a:srcRect l="9496" t="42477" r="50148" b="23393"/>
          <a:stretch>
            <a:fillRect/>
          </a:stretch>
        </p:blipFill>
        <p:spPr bwMode="auto">
          <a:xfrm>
            <a:off x="1762125" y="1685925"/>
            <a:ext cx="586581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txBox="1">
            <a:spLocks/>
          </p:cNvSpPr>
          <p:nvPr/>
        </p:nvSpPr>
        <p:spPr>
          <a:xfrm>
            <a:off x="1846303" y="5647890"/>
            <a:ext cx="6286405" cy="1008464"/>
          </a:xfrm>
          <a:prstGeom prst="rect">
            <a:avLst/>
          </a:prstGeom>
          <a:gradFill>
            <a:gsLst>
              <a:gs pos="23000">
                <a:schemeClr val="accent1">
                  <a:lumMod val="75000"/>
                </a:schemeClr>
              </a:gs>
              <a:gs pos="66000">
                <a:schemeClr val="accent2">
                  <a:lumMod val="50000"/>
                </a:schemeClr>
              </a:gs>
              <a:gs pos="47000">
                <a:schemeClr val="accent1">
                  <a:tint val="50000"/>
                  <a:satMod val="150000"/>
                </a:schemeClr>
              </a:gs>
              <a:gs pos="11000">
                <a:schemeClr val="accent1">
                  <a:lumMod val="75000"/>
                </a:schemeClr>
              </a:gs>
              <a:gs pos="89000">
                <a:schemeClr val="accent1">
                  <a:lumMod val="75000"/>
                </a:schemeClr>
              </a:gs>
            </a:gsLst>
          </a:gradFill>
          <a:effectLst>
            <a:glow rad="139700">
              <a:schemeClr val="accent1">
                <a:lumMod val="50000"/>
                <a:alpha val="75000"/>
              </a:schemeClr>
            </a:glow>
            <a:outerShdw blurRad="304800" dist="304800" dir="9660000" algn="ctr" rotWithShape="0">
              <a:schemeClr val="accent1">
                <a:shade val="9000"/>
                <a:satMod val="105000"/>
              </a:schemeClr>
            </a:outerShdw>
          </a:effectLst>
        </p:spPr>
        <p:style>
          <a:lnRef idx="0">
            <a:schemeClr val="accent1"/>
          </a:lnRef>
          <a:fillRef idx="3">
            <a:schemeClr val="accent1"/>
          </a:fillRef>
          <a:effectRef idx="3">
            <a:schemeClr val="accent1"/>
          </a:effectRef>
          <a:fontRef idx="minor">
            <a:schemeClr val="lt1"/>
          </a:fontRef>
        </p:style>
        <p:txBody>
          <a:bodyPr lIns="0" rIns="0" bIns="0" anchor="b">
            <a:normAutofit fontScale="97500"/>
            <a:scene3d>
              <a:camera prst="orthographicFront"/>
              <a:lightRig rig="freezing" dir="t">
                <a:rot lat="0" lon="0" rev="5640000"/>
              </a:lightRig>
            </a:scene3d>
            <a:sp3d prstMaterial="flat">
              <a:contourClr>
                <a:schemeClr val="tx2"/>
              </a:contourClr>
            </a:sp3d>
          </a:bodyPr>
          <a:lstStyle/>
          <a:p>
            <a:pPr defTabSz="914400" fontAlgn="auto">
              <a:spcAft>
                <a:spcPts val="0"/>
              </a:spcAft>
              <a:defRPr/>
            </a:pPr>
            <a:r>
              <a:rPr lang="en-US" sz="5000" b="1" dirty="0">
                <a:solidFill>
                  <a:schemeClr val="tx2"/>
                </a:solidFill>
                <a:effectLst>
                  <a:glow rad="101600">
                    <a:schemeClr val="bg1">
                      <a:alpha val="75000"/>
                    </a:schemeClr>
                  </a:glow>
                </a:effectLst>
                <a:ea typeface="+mj-ea"/>
                <a:cs typeface="+mj-cs"/>
              </a:rPr>
              <a:t>10 Million Years Ago</a:t>
            </a:r>
          </a:p>
        </p:txBody>
      </p:sp>
      <p:pic>
        <p:nvPicPr>
          <p:cNvPr id="18" name="Picture 10" descr="Pliocene_paleogeog"/>
          <p:cNvPicPr>
            <a:picLocks noChangeAspect="1" noChangeArrowheads="1"/>
          </p:cNvPicPr>
          <p:nvPr/>
        </p:nvPicPr>
        <p:blipFill>
          <a:blip r:embed="rId9">
            <a:extLst>
              <a:ext uri="{28A0092B-C50C-407E-A947-70E740481C1C}">
                <a14:useLocalDpi xmlns:a14="http://schemas.microsoft.com/office/drawing/2010/main" val="0"/>
              </a:ext>
            </a:extLst>
          </a:blip>
          <a:srcRect l="11656" t="43153" r="51044" b="23883"/>
          <a:stretch>
            <a:fillRect/>
          </a:stretch>
        </p:blipFill>
        <p:spPr bwMode="auto">
          <a:xfrm>
            <a:off x="1727200" y="1701800"/>
            <a:ext cx="5865813"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p:cNvSpPr txBox="1">
            <a:spLocks/>
          </p:cNvSpPr>
          <p:nvPr/>
        </p:nvSpPr>
        <p:spPr>
          <a:xfrm>
            <a:off x="1799339" y="5647890"/>
            <a:ext cx="6286405" cy="1008464"/>
          </a:xfrm>
          <a:prstGeom prst="rect">
            <a:avLst/>
          </a:prstGeom>
          <a:gradFill>
            <a:gsLst>
              <a:gs pos="23000">
                <a:schemeClr val="accent1">
                  <a:lumMod val="75000"/>
                </a:schemeClr>
              </a:gs>
              <a:gs pos="66000">
                <a:schemeClr val="accent2">
                  <a:lumMod val="50000"/>
                </a:schemeClr>
              </a:gs>
              <a:gs pos="47000">
                <a:schemeClr val="accent1">
                  <a:tint val="50000"/>
                  <a:satMod val="150000"/>
                </a:schemeClr>
              </a:gs>
              <a:gs pos="11000">
                <a:schemeClr val="accent1">
                  <a:lumMod val="75000"/>
                </a:schemeClr>
              </a:gs>
              <a:gs pos="89000">
                <a:schemeClr val="accent1">
                  <a:lumMod val="75000"/>
                </a:schemeClr>
              </a:gs>
            </a:gsLst>
          </a:gradFill>
          <a:effectLst>
            <a:glow rad="139700">
              <a:schemeClr val="accent1">
                <a:lumMod val="50000"/>
                <a:alpha val="75000"/>
              </a:schemeClr>
            </a:glow>
            <a:outerShdw blurRad="304800" dist="304800" dir="9660000" algn="ctr" rotWithShape="0">
              <a:schemeClr val="accent1">
                <a:shade val="9000"/>
                <a:satMod val="105000"/>
              </a:schemeClr>
            </a:outerShdw>
          </a:effectLst>
        </p:spPr>
        <p:style>
          <a:lnRef idx="0">
            <a:schemeClr val="accent1"/>
          </a:lnRef>
          <a:fillRef idx="3">
            <a:schemeClr val="accent1"/>
          </a:fillRef>
          <a:effectRef idx="3">
            <a:schemeClr val="accent1"/>
          </a:effectRef>
          <a:fontRef idx="minor">
            <a:schemeClr val="lt1"/>
          </a:fontRef>
        </p:style>
        <p:txBody>
          <a:bodyPr lIns="0" rIns="0" bIns="0" anchor="b">
            <a:normAutofit fontScale="97500"/>
            <a:scene3d>
              <a:camera prst="orthographicFront"/>
              <a:lightRig rig="freezing" dir="t">
                <a:rot lat="0" lon="0" rev="5640000"/>
              </a:lightRig>
            </a:scene3d>
            <a:sp3d prstMaterial="flat">
              <a:contourClr>
                <a:schemeClr val="tx2"/>
              </a:contourClr>
            </a:sp3d>
          </a:bodyPr>
          <a:lstStyle/>
          <a:p>
            <a:pPr defTabSz="914400" fontAlgn="auto">
              <a:spcAft>
                <a:spcPts val="0"/>
              </a:spcAft>
              <a:defRPr/>
            </a:pPr>
            <a:r>
              <a:rPr lang="en-US" sz="5000" b="1" dirty="0">
                <a:solidFill>
                  <a:schemeClr val="tx2"/>
                </a:solidFill>
                <a:effectLst>
                  <a:glow rad="101600">
                    <a:schemeClr val="bg1">
                      <a:alpha val="75000"/>
                    </a:schemeClr>
                  </a:glow>
                </a:effectLst>
                <a:ea typeface="+mj-ea"/>
                <a:cs typeface="+mj-cs"/>
              </a:rPr>
              <a:t>  4 Million Years Ago</a:t>
            </a:r>
          </a:p>
        </p:txBody>
      </p:sp>
      <p:pic>
        <p:nvPicPr>
          <p:cNvPr id="20" name="Picture 9" descr="Pleistocene_paleogeog"/>
          <p:cNvPicPr>
            <a:picLocks noChangeAspect="1" noChangeArrowheads="1"/>
          </p:cNvPicPr>
          <p:nvPr/>
        </p:nvPicPr>
        <p:blipFill>
          <a:blip r:embed="rId10">
            <a:extLst>
              <a:ext uri="{28A0092B-C50C-407E-A947-70E740481C1C}">
                <a14:useLocalDpi xmlns:a14="http://schemas.microsoft.com/office/drawing/2010/main" val="0"/>
              </a:ext>
            </a:extLst>
          </a:blip>
          <a:srcRect l="12076" t="46124" r="55487" b="23424"/>
          <a:stretch>
            <a:fillRect/>
          </a:stretch>
        </p:blipFill>
        <p:spPr bwMode="auto">
          <a:xfrm>
            <a:off x="1727200" y="1701800"/>
            <a:ext cx="586581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p:cNvSpPr txBox="1">
            <a:spLocks/>
          </p:cNvSpPr>
          <p:nvPr/>
        </p:nvSpPr>
        <p:spPr>
          <a:xfrm>
            <a:off x="1799339" y="5629216"/>
            <a:ext cx="6286405" cy="1008464"/>
          </a:xfrm>
          <a:prstGeom prst="rect">
            <a:avLst/>
          </a:prstGeom>
          <a:gradFill>
            <a:gsLst>
              <a:gs pos="23000">
                <a:schemeClr val="accent1">
                  <a:lumMod val="75000"/>
                </a:schemeClr>
              </a:gs>
              <a:gs pos="66000">
                <a:schemeClr val="accent2">
                  <a:lumMod val="50000"/>
                </a:schemeClr>
              </a:gs>
              <a:gs pos="47000">
                <a:schemeClr val="accent1">
                  <a:tint val="50000"/>
                  <a:satMod val="150000"/>
                </a:schemeClr>
              </a:gs>
              <a:gs pos="11000">
                <a:schemeClr val="accent1">
                  <a:lumMod val="75000"/>
                </a:schemeClr>
              </a:gs>
              <a:gs pos="89000">
                <a:schemeClr val="accent1">
                  <a:lumMod val="75000"/>
                </a:schemeClr>
              </a:gs>
            </a:gsLst>
          </a:gradFill>
          <a:effectLst>
            <a:glow rad="139700">
              <a:schemeClr val="accent1">
                <a:lumMod val="50000"/>
                <a:alpha val="75000"/>
              </a:schemeClr>
            </a:glow>
            <a:outerShdw blurRad="304800" dist="304800" dir="9660000" algn="ctr" rotWithShape="0">
              <a:schemeClr val="accent1">
                <a:shade val="9000"/>
                <a:satMod val="105000"/>
              </a:schemeClr>
            </a:outerShdw>
          </a:effectLst>
        </p:spPr>
        <p:style>
          <a:lnRef idx="0">
            <a:schemeClr val="accent1"/>
          </a:lnRef>
          <a:fillRef idx="3">
            <a:schemeClr val="accent1"/>
          </a:fillRef>
          <a:effectRef idx="3">
            <a:schemeClr val="accent1"/>
          </a:effectRef>
          <a:fontRef idx="minor">
            <a:schemeClr val="lt1"/>
          </a:fontRef>
        </p:style>
        <p:txBody>
          <a:bodyPr lIns="0" rIns="0" bIns="0" anchor="b">
            <a:normAutofit fontScale="97500"/>
            <a:scene3d>
              <a:camera prst="orthographicFront"/>
              <a:lightRig rig="freezing" dir="t">
                <a:rot lat="0" lon="0" rev="5640000"/>
              </a:lightRig>
            </a:scene3d>
            <a:sp3d prstMaterial="flat">
              <a:contourClr>
                <a:schemeClr val="tx2"/>
              </a:contourClr>
            </a:sp3d>
          </a:bodyPr>
          <a:lstStyle/>
          <a:p>
            <a:pPr defTabSz="914400" fontAlgn="auto">
              <a:spcAft>
                <a:spcPts val="0"/>
              </a:spcAft>
              <a:defRPr/>
            </a:pPr>
            <a:r>
              <a:rPr lang="en-US" sz="5000" b="1" dirty="0">
                <a:solidFill>
                  <a:schemeClr val="tx2"/>
                </a:solidFill>
                <a:effectLst>
                  <a:glow rad="101600">
                    <a:schemeClr val="bg1">
                      <a:alpha val="75000"/>
                    </a:schemeClr>
                  </a:glow>
                </a:effectLst>
                <a:ea typeface="+mj-ea"/>
                <a:cs typeface="+mj-cs"/>
              </a:rPr>
              <a:t> .6 Million Years Ago</a:t>
            </a:r>
          </a:p>
        </p:txBody>
      </p:sp>
      <p:sp>
        <p:nvSpPr>
          <p:cNvPr id="25" name="TextBox 24"/>
          <p:cNvSpPr txBox="1"/>
          <p:nvPr/>
        </p:nvSpPr>
        <p:spPr>
          <a:xfrm>
            <a:off x="561975" y="2160588"/>
            <a:ext cx="2330450" cy="368300"/>
          </a:xfrm>
          <a:prstGeom prst="rect">
            <a:avLst/>
          </a:prstGeom>
          <a:noFill/>
        </p:spPr>
        <p:txBody>
          <a:bodyPr>
            <a:spAutoFit/>
          </a:bodyPr>
          <a:lstStyle/>
          <a:p>
            <a:pPr>
              <a:defRPr/>
            </a:pPr>
            <a:r>
              <a:rPr lang="en-US" dirty="0">
                <a:solidFill>
                  <a:schemeClr val="accent1">
                    <a:lumMod val="60000"/>
                    <a:lumOff val="40000"/>
                  </a:schemeClr>
                </a:solidFill>
                <a:effectLst>
                  <a:outerShdw blurRad="50800" dist="38100" dir="2700000" algn="tl" rotWithShape="0">
                    <a:schemeClr val="tx1"/>
                  </a:outerShdw>
                </a:effectLst>
                <a:cs typeface="ＭＳ Ｐゴシック" charset="-128"/>
              </a:rPr>
              <a:t>Sea Level</a:t>
            </a:r>
          </a:p>
        </p:txBody>
      </p:sp>
      <p:sp>
        <p:nvSpPr>
          <p:cNvPr id="3" name="Footer Placeholder 2"/>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0"/>
                                        <p:tgtEl>
                                          <p:spTgt spid="25"/>
                                        </p:tgtEl>
                                      </p:cBhvr>
                                    </p:animEffect>
                                    <p:anim calcmode="lin" valueType="num">
                                      <p:cBhvr>
                                        <p:cTn id="8" dur="5000" fill="hold"/>
                                        <p:tgtEl>
                                          <p:spTgt spid="25"/>
                                        </p:tgtEl>
                                        <p:attrNameLst>
                                          <p:attrName>ppt_x</p:attrName>
                                        </p:attrNameLst>
                                      </p:cBhvr>
                                      <p:tavLst>
                                        <p:tav tm="0">
                                          <p:val>
                                            <p:strVal val="#ppt_x"/>
                                          </p:val>
                                        </p:tav>
                                        <p:tav tm="100000">
                                          <p:val>
                                            <p:strVal val="#ppt_x"/>
                                          </p:val>
                                        </p:tav>
                                      </p:tavLst>
                                    </p:anim>
                                    <p:anim calcmode="lin" valueType="num">
                                      <p:cBhvr>
                                        <p:cTn id="9" dur="4500" decel="100000" fill="hold"/>
                                        <p:tgtEl>
                                          <p:spTgt spid="25"/>
                                        </p:tgtEl>
                                        <p:attrNameLst>
                                          <p:attrName>ppt_y</p:attrName>
                                        </p:attrNameLst>
                                      </p:cBhvr>
                                      <p:tavLst>
                                        <p:tav tm="0">
                                          <p:val>
                                            <p:strVal val="#ppt_y+1"/>
                                          </p:val>
                                        </p:tav>
                                        <p:tav tm="100000">
                                          <p:val>
                                            <p:strVal val="#ppt_y-.03"/>
                                          </p:val>
                                        </p:tav>
                                      </p:tavLst>
                                    </p:anim>
                                    <p:anim calcmode="lin" valueType="num">
                                      <p:cBhvr>
                                        <p:cTn id="10" dur="500" accel="100000" fill="hold">
                                          <p:stCondLst>
                                            <p:cond delay="4500"/>
                                          </p:stCondLst>
                                        </p:cTn>
                                        <p:tgtEl>
                                          <p:spTgt spid="25"/>
                                        </p:tgtEl>
                                        <p:attrNameLst>
                                          <p:attrName>ppt_y</p:attrName>
                                        </p:attrNameLst>
                                      </p:cBhvr>
                                      <p:tavLst>
                                        <p:tav tm="0">
                                          <p:val>
                                            <p:strVal val="#ppt_y-.03"/>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0" fill="hold"/>
                                        <p:tgtEl>
                                          <p:spTgt spid="5"/>
                                        </p:tgtEl>
                                        <p:attrNameLst>
                                          <p:attrName>ppt_x</p:attrName>
                                        </p:attrNameLst>
                                      </p:cBhvr>
                                      <p:tavLst>
                                        <p:tav tm="0">
                                          <p:val>
                                            <p:strVal val="#ppt_x"/>
                                          </p:val>
                                        </p:tav>
                                        <p:tav tm="100000">
                                          <p:val>
                                            <p:strVal val="#ppt_x"/>
                                          </p:val>
                                        </p:tav>
                                      </p:tavLst>
                                    </p:anim>
                                    <p:anim calcmode="lin" valueType="num">
                                      <p:cBhvr additive="base">
                                        <p:cTn id="14" dur="5000" fill="hold"/>
                                        <p:tgtEl>
                                          <p:spTgt spid="5"/>
                                        </p:tgtEl>
                                        <p:attrNameLst>
                                          <p:attrName>ppt_y</p:attrName>
                                        </p:attrNameLst>
                                      </p:cBhvr>
                                      <p:tavLst>
                                        <p:tav tm="0">
                                          <p:val>
                                            <p:strVal val="1+#ppt_h/2"/>
                                          </p:val>
                                        </p:tav>
                                        <p:tav tm="100000">
                                          <p:val>
                                            <p:strVal val="#ppt_y"/>
                                          </p:val>
                                        </p:tav>
                                      </p:tavLst>
                                    </p:anim>
                                  </p:childTnLst>
                                </p:cTn>
                              </p:par>
                              <p:par>
                                <p:cTn id="15" presetID="7"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0" fill="hold"/>
                                        <p:tgtEl>
                                          <p:spTgt spid="7"/>
                                        </p:tgtEl>
                                        <p:attrNameLst>
                                          <p:attrName>ppt_x</p:attrName>
                                        </p:attrNameLst>
                                      </p:cBhvr>
                                      <p:tavLst>
                                        <p:tav tm="0">
                                          <p:val>
                                            <p:strVal val="#ppt_x"/>
                                          </p:val>
                                        </p:tav>
                                        <p:tav tm="100000">
                                          <p:val>
                                            <p:strVal val="#ppt_x"/>
                                          </p:val>
                                        </p:tav>
                                      </p:tavLst>
                                    </p:anim>
                                    <p:anim calcmode="lin" valueType="num">
                                      <p:cBhvr additive="base">
                                        <p:cTn id="18" dur="5000" fill="hold"/>
                                        <p:tgtEl>
                                          <p:spTgt spid="7"/>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0"/>
                                        <p:tgtEl>
                                          <p:spTgt spid="8"/>
                                        </p:tgtEl>
                                      </p:cBhvr>
                                    </p:animEffect>
                                  </p:childTnLst>
                                </p:cTn>
                              </p:par>
                              <p:par>
                                <p:cTn id="23" presetID="7"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0" fill="hold"/>
                                        <p:tgtEl>
                                          <p:spTgt spid="9"/>
                                        </p:tgtEl>
                                        <p:attrNameLst>
                                          <p:attrName>ppt_x</p:attrName>
                                        </p:attrNameLst>
                                      </p:cBhvr>
                                      <p:tavLst>
                                        <p:tav tm="0">
                                          <p:val>
                                            <p:strVal val="#ppt_x"/>
                                          </p:val>
                                        </p:tav>
                                        <p:tav tm="100000">
                                          <p:val>
                                            <p:strVal val="#ppt_x"/>
                                          </p:val>
                                        </p:tav>
                                      </p:tavLst>
                                    </p:anim>
                                    <p:anim calcmode="lin" valueType="num">
                                      <p:cBhvr additive="base">
                                        <p:cTn id="26" dur="5000" fill="hold"/>
                                        <p:tgtEl>
                                          <p:spTgt spid="9"/>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00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0"/>
                                        <p:tgtEl>
                                          <p:spTgt spid="10"/>
                                        </p:tgtEl>
                                      </p:cBhvr>
                                    </p:animEffect>
                                  </p:childTnLst>
                                </p:cTn>
                              </p:par>
                              <p:par>
                                <p:cTn id="31" presetID="7"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0" fill="hold"/>
                                        <p:tgtEl>
                                          <p:spTgt spid="11"/>
                                        </p:tgtEl>
                                        <p:attrNameLst>
                                          <p:attrName>ppt_x</p:attrName>
                                        </p:attrNameLst>
                                      </p:cBhvr>
                                      <p:tavLst>
                                        <p:tav tm="0">
                                          <p:val>
                                            <p:strVal val="#ppt_x"/>
                                          </p:val>
                                        </p:tav>
                                        <p:tav tm="100000">
                                          <p:val>
                                            <p:strVal val="#ppt_x"/>
                                          </p:val>
                                        </p:tav>
                                      </p:tavLst>
                                    </p:anim>
                                    <p:anim calcmode="lin" valueType="num">
                                      <p:cBhvr additive="base">
                                        <p:cTn id="34" dur="5000" fill="hold"/>
                                        <p:tgtEl>
                                          <p:spTgt spid="11"/>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5000"/>
                            </p:stCondLst>
                            <p:childTnLst>
                              <p:par>
                                <p:cTn id="36" presetID="10"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0"/>
                                        <p:tgtEl>
                                          <p:spTgt spid="12"/>
                                        </p:tgtEl>
                                      </p:cBhvr>
                                    </p:animEffect>
                                  </p:childTnLst>
                                </p:cTn>
                              </p:par>
                              <p:par>
                                <p:cTn id="39" presetID="7"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0" fill="hold"/>
                                        <p:tgtEl>
                                          <p:spTgt spid="13"/>
                                        </p:tgtEl>
                                        <p:attrNameLst>
                                          <p:attrName>ppt_x</p:attrName>
                                        </p:attrNameLst>
                                      </p:cBhvr>
                                      <p:tavLst>
                                        <p:tav tm="0">
                                          <p:val>
                                            <p:strVal val="#ppt_x"/>
                                          </p:val>
                                        </p:tav>
                                        <p:tav tm="100000">
                                          <p:val>
                                            <p:strVal val="#ppt_x"/>
                                          </p:val>
                                        </p:tav>
                                      </p:tavLst>
                                    </p:anim>
                                    <p:anim calcmode="lin" valueType="num">
                                      <p:cBhvr additive="base">
                                        <p:cTn id="42" dur="5000" fill="hold"/>
                                        <p:tgtEl>
                                          <p:spTgt spid="13"/>
                                        </p:tgtEl>
                                        <p:attrNameLst>
                                          <p:attrName>ppt_y</p:attrName>
                                        </p:attrNameLst>
                                      </p:cBhvr>
                                      <p:tavLst>
                                        <p:tav tm="0">
                                          <p:val>
                                            <p:strVal val="1+#ppt_h/2"/>
                                          </p:val>
                                        </p:tav>
                                        <p:tav tm="100000">
                                          <p:val>
                                            <p:strVal val="#ppt_y"/>
                                          </p:val>
                                        </p:tav>
                                      </p:tavLst>
                                    </p:anim>
                                  </p:childTnLst>
                                </p:cTn>
                              </p:par>
                            </p:childTnLst>
                          </p:cTn>
                        </p:par>
                        <p:par>
                          <p:cTn id="43" fill="hold" nodeType="afterGroup">
                            <p:stCondLst>
                              <p:cond delay="20000"/>
                            </p:stCondLst>
                            <p:childTnLst>
                              <p:par>
                                <p:cTn id="44" presetID="10" presetClass="entr" presetSubtype="0"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0"/>
                                        <p:tgtEl>
                                          <p:spTgt spid="14"/>
                                        </p:tgtEl>
                                      </p:cBhvr>
                                    </p:animEffect>
                                  </p:childTnLst>
                                </p:cTn>
                              </p:par>
                              <p:par>
                                <p:cTn id="47" presetID="7"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0" fill="hold"/>
                                        <p:tgtEl>
                                          <p:spTgt spid="15"/>
                                        </p:tgtEl>
                                        <p:attrNameLst>
                                          <p:attrName>ppt_x</p:attrName>
                                        </p:attrNameLst>
                                      </p:cBhvr>
                                      <p:tavLst>
                                        <p:tav tm="0">
                                          <p:val>
                                            <p:strVal val="#ppt_x"/>
                                          </p:val>
                                        </p:tav>
                                        <p:tav tm="100000">
                                          <p:val>
                                            <p:strVal val="#ppt_x"/>
                                          </p:val>
                                        </p:tav>
                                      </p:tavLst>
                                    </p:anim>
                                    <p:anim calcmode="lin" valueType="num">
                                      <p:cBhvr additive="base">
                                        <p:cTn id="50" dur="5000" fill="hold"/>
                                        <p:tgtEl>
                                          <p:spTgt spid="15"/>
                                        </p:tgtEl>
                                        <p:attrNameLst>
                                          <p:attrName>ppt_y</p:attrName>
                                        </p:attrNameLst>
                                      </p:cBhvr>
                                      <p:tavLst>
                                        <p:tav tm="0">
                                          <p:val>
                                            <p:strVal val="1+#ppt_h/2"/>
                                          </p:val>
                                        </p:tav>
                                        <p:tav tm="100000">
                                          <p:val>
                                            <p:strVal val="#ppt_y"/>
                                          </p:val>
                                        </p:tav>
                                      </p:tavLst>
                                    </p:anim>
                                  </p:childTnLst>
                                </p:cTn>
                              </p:par>
                            </p:childTnLst>
                          </p:cTn>
                        </p:par>
                        <p:par>
                          <p:cTn id="51" fill="hold" nodeType="afterGroup">
                            <p:stCondLst>
                              <p:cond delay="25000"/>
                            </p:stCondLst>
                            <p:childTnLst>
                              <p:par>
                                <p:cTn id="52" presetID="10" presetClass="entr" presetSubtype="0"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0"/>
                                        <p:tgtEl>
                                          <p:spTgt spid="16"/>
                                        </p:tgtEl>
                                      </p:cBhvr>
                                    </p:animEffect>
                                  </p:childTnLst>
                                </p:cTn>
                              </p:par>
                              <p:par>
                                <p:cTn id="55" presetID="7"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0" fill="hold"/>
                                        <p:tgtEl>
                                          <p:spTgt spid="17"/>
                                        </p:tgtEl>
                                        <p:attrNameLst>
                                          <p:attrName>ppt_x</p:attrName>
                                        </p:attrNameLst>
                                      </p:cBhvr>
                                      <p:tavLst>
                                        <p:tav tm="0">
                                          <p:val>
                                            <p:strVal val="#ppt_x"/>
                                          </p:val>
                                        </p:tav>
                                        <p:tav tm="100000">
                                          <p:val>
                                            <p:strVal val="#ppt_x"/>
                                          </p:val>
                                        </p:tav>
                                      </p:tavLst>
                                    </p:anim>
                                    <p:anim calcmode="lin" valueType="num">
                                      <p:cBhvr additive="base">
                                        <p:cTn id="58" dur="5000" fill="hold"/>
                                        <p:tgtEl>
                                          <p:spTgt spid="17"/>
                                        </p:tgtEl>
                                        <p:attrNameLst>
                                          <p:attrName>ppt_y</p:attrName>
                                        </p:attrNameLst>
                                      </p:cBhvr>
                                      <p:tavLst>
                                        <p:tav tm="0">
                                          <p:val>
                                            <p:strVal val="1+#ppt_h/2"/>
                                          </p:val>
                                        </p:tav>
                                        <p:tav tm="100000">
                                          <p:val>
                                            <p:strVal val="#ppt_y"/>
                                          </p:val>
                                        </p:tav>
                                      </p:tavLst>
                                    </p:anim>
                                  </p:childTnLst>
                                </p:cTn>
                              </p:par>
                            </p:childTnLst>
                          </p:cTn>
                        </p:par>
                        <p:par>
                          <p:cTn id="59" fill="hold" nodeType="afterGroup">
                            <p:stCondLst>
                              <p:cond delay="30000"/>
                            </p:stCondLst>
                            <p:childTnLst>
                              <p:par>
                                <p:cTn id="60" presetID="10" presetClass="entr" presetSubtype="0"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0"/>
                                        <p:tgtEl>
                                          <p:spTgt spid="18"/>
                                        </p:tgtEl>
                                      </p:cBhvr>
                                    </p:animEffect>
                                  </p:childTnLst>
                                </p:cTn>
                              </p:par>
                              <p:par>
                                <p:cTn id="63" presetID="7" presetClass="entr" presetSubtype="4"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0" fill="hold"/>
                                        <p:tgtEl>
                                          <p:spTgt spid="19"/>
                                        </p:tgtEl>
                                        <p:attrNameLst>
                                          <p:attrName>ppt_x</p:attrName>
                                        </p:attrNameLst>
                                      </p:cBhvr>
                                      <p:tavLst>
                                        <p:tav tm="0">
                                          <p:val>
                                            <p:strVal val="#ppt_x"/>
                                          </p:val>
                                        </p:tav>
                                        <p:tav tm="100000">
                                          <p:val>
                                            <p:strVal val="#ppt_x"/>
                                          </p:val>
                                        </p:tav>
                                      </p:tavLst>
                                    </p:anim>
                                    <p:anim calcmode="lin" valueType="num">
                                      <p:cBhvr additive="base">
                                        <p:cTn id="66" dur="5000" fill="hold"/>
                                        <p:tgtEl>
                                          <p:spTgt spid="19"/>
                                        </p:tgtEl>
                                        <p:attrNameLst>
                                          <p:attrName>ppt_y</p:attrName>
                                        </p:attrNameLst>
                                      </p:cBhvr>
                                      <p:tavLst>
                                        <p:tav tm="0">
                                          <p:val>
                                            <p:strVal val="1+#ppt_h/2"/>
                                          </p:val>
                                        </p:tav>
                                        <p:tav tm="100000">
                                          <p:val>
                                            <p:strVal val="#ppt_y"/>
                                          </p:val>
                                        </p:tav>
                                      </p:tavLst>
                                    </p:anim>
                                  </p:childTnLst>
                                </p:cTn>
                              </p:par>
                            </p:childTnLst>
                          </p:cTn>
                        </p:par>
                        <p:par>
                          <p:cTn id="67" fill="hold" nodeType="afterGroup">
                            <p:stCondLst>
                              <p:cond delay="35000"/>
                            </p:stCondLst>
                            <p:childTnLst>
                              <p:par>
                                <p:cTn id="68" presetID="10" presetClass="entr" presetSubtype="0" fill="hold" nodeType="after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0"/>
                                        <p:tgtEl>
                                          <p:spTgt spid="20"/>
                                        </p:tgtEl>
                                      </p:cBhvr>
                                    </p:animEffect>
                                  </p:childTnLst>
                                </p:cTn>
                              </p:par>
                              <p:par>
                                <p:cTn id="71" presetID="7" presetClass="entr" presetSubtype="4"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0" fill="hold"/>
                                        <p:tgtEl>
                                          <p:spTgt spid="21"/>
                                        </p:tgtEl>
                                        <p:attrNameLst>
                                          <p:attrName>ppt_x</p:attrName>
                                        </p:attrNameLst>
                                      </p:cBhvr>
                                      <p:tavLst>
                                        <p:tav tm="0">
                                          <p:val>
                                            <p:strVal val="#ppt_x"/>
                                          </p:val>
                                        </p:tav>
                                        <p:tav tm="100000">
                                          <p:val>
                                            <p:strVal val="#ppt_x"/>
                                          </p:val>
                                        </p:tav>
                                      </p:tavLst>
                                    </p:anim>
                                    <p:anim calcmode="lin" valueType="num">
                                      <p:cBhvr additive="base">
                                        <p:cTn id="74" dur="5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400" dirty="0" smtClean="0">
                <a:solidFill>
                  <a:schemeClr val="tx1"/>
                </a:solidFill>
                <a:effectLst>
                  <a:outerShdw blurRad="38100" dist="38100" dir="2700000" algn="tl">
                    <a:srgbClr val="04617B"/>
                  </a:outerShdw>
                </a:effectLst>
                <a:latin typeface="Constantia" charset="0"/>
              </a:rPr>
              <a:t>Objective:</a:t>
            </a:r>
            <a:endParaRPr lang="en-US" dirty="0"/>
          </a:p>
        </p:txBody>
      </p:sp>
      <p:sp>
        <p:nvSpPr>
          <p:cNvPr id="3" name="Content Placeholder 2"/>
          <p:cNvSpPr>
            <a:spLocks noGrp="1"/>
          </p:cNvSpPr>
          <p:nvPr>
            <p:ph idx="1"/>
          </p:nvPr>
        </p:nvSpPr>
        <p:spPr/>
        <p:txBody>
          <a:bodyPr/>
          <a:lstStyle/>
          <a:p>
            <a:pPr marL="0" indent="0">
              <a:buFont typeface="Wingdings 2" charset="2"/>
              <a:buNone/>
              <a:defRPr/>
            </a:pPr>
            <a:r>
              <a:rPr lang="en-US" sz="3600" b="1" dirty="0" smtClean="0">
                <a:effectLst>
                  <a:outerShdw blurRad="38100" dist="38100" dir="2700000" algn="tl">
                    <a:srgbClr val="000000">
                      <a:alpha val="43137"/>
                    </a:srgbClr>
                  </a:outerShdw>
                </a:effectLst>
              </a:rPr>
              <a:t>We will create a model that explains the presence </a:t>
            </a:r>
            <a:r>
              <a:rPr lang="en-US" sz="3600" b="1" dirty="0">
                <a:effectLst>
                  <a:outerShdw blurRad="38100" dist="38100" dir="2700000" algn="tl">
                    <a:srgbClr val="000000">
                      <a:alpha val="43137"/>
                    </a:srgbClr>
                  </a:outerShdw>
                </a:effectLst>
              </a:rPr>
              <a:t>of marine fossils </a:t>
            </a:r>
            <a:r>
              <a:rPr lang="en-US" sz="3600" b="1" dirty="0" smtClean="0">
                <a:effectLst>
                  <a:outerShdw blurRad="38100" dist="38100" dir="2700000" algn="tl">
                    <a:srgbClr val="000000">
                      <a:alpha val="43137"/>
                    </a:srgbClr>
                  </a:outerShdw>
                </a:effectLst>
              </a:rPr>
              <a:t>in the San Joaquin Valley using the Plate Tectonic Theory to help us understand the change </a:t>
            </a:r>
            <a:r>
              <a:rPr lang="en-US" sz="3600" b="1" dirty="0">
                <a:effectLst>
                  <a:outerShdw blurRad="38100" dist="38100" dir="2700000" algn="tl">
                    <a:srgbClr val="000000">
                      <a:alpha val="43137"/>
                    </a:srgbClr>
                  </a:outerShdw>
                </a:effectLst>
              </a:rPr>
              <a:t>of geography over </a:t>
            </a:r>
            <a:r>
              <a:rPr lang="en-US" sz="3600" b="1" dirty="0" smtClean="0">
                <a:effectLst>
                  <a:outerShdw blurRad="38100" dist="38100" dir="2700000" algn="tl">
                    <a:srgbClr val="000000">
                      <a:alpha val="43137"/>
                    </a:srgbClr>
                  </a:outerShdw>
                </a:effectLst>
              </a:rPr>
              <a:t>time.</a:t>
            </a:r>
            <a:endParaRPr lang="en-US" sz="3600" b="1" dirty="0">
              <a:effectLst>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400" b="1" dirty="0" smtClean="0">
                <a:solidFill>
                  <a:schemeClr val="tx1"/>
                </a:solidFill>
                <a:effectLst>
                  <a:outerShdw blurRad="38100" dist="38100" dir="2700000" algn="tl">
                    <a:srgbClr val="04617B"/>
                  </a:outerShdw>
                </a:effectLst>
                <a:latin typeface="Constantia" charset="0"/>
              </a:rPr>
              <a:t>Vocabulary</a:t>
            </a:r>
            <a:endParaRPr lang="en-US" b="1" dirty="0"/>
          </a:p>
        </p:txBody>
      </p:sp>
      <p:sp>
        <p:nvSpPr>
          <p:cNvPr id="3" name="Content Placeholder 2"/>
          <p:cNvSpPr>
            <a:spLocks noGrp="1"/>
          </p:cNvSpPr>
          <p:nvPr>
            <p:ph idx="1"/>
          </p:nvPr>
        </p:nvSpPr>
        <p:spPr/>
        <p:txBody>
          <a:bodyPr/>
          <a:lstStyle/>
          <a:p>
            <a:pPr marL="0" indent="0">
              <a:buFont typeface="Wingdings 2" charset="2"/>
              <a:buNone/>
              <a:defRPr/>
            </a:pPr>
            <a:r>
              <a:rPr lang="en-US" sz="3600" b="1" u="sng" dirty="0" smtClean="0">
                <a:effectLst>
                  <a:outerShdw blurRad="38100" dist="38100" dir="2700000" algn="tl">
                    <a:srgbClr val="000000">
                      <a:alpha val="43137"/>
                    </a:srgbClr>
                  </a:outerShdw>
                </a:effectLst>
              </a:rPr>
              <a:t>Fault:</a:t>
            </a:r>
            <a:r>
              <a:rPr lang="en-US" sz="3600" b="1" dirty="0" smtClean="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a </a:t>
            </a:r>
            <a:r>
              <a:rPr lang="en-US" sz="3600" dirty="0">
                <a:effectLst>
                  <a:outerShdw blurRad="38100" dist="38100" dir="2700000" algn="tl">
                    <a:srgbClr val="000000">
                      <a:alpha val="43137"/>
                    </a:srgbClr>
                  </a:outerShdw>
                </a:effectLst>
              </a:rPr>
              <a:t>break along the crust of the earth where one or both sides move</a:t>
            </a:r>
          </a:p>
          <a:p>
            <a:pPr marL="0" indent="0">
              <a:buFont typeface="Wingdings 2" charset="2"/>
              <a:buNone/>
              <a:defRPr/>
            </a:pPr>
            <a:endParaRPr lang="en-US" sz="3600" dirty="0">
              <a:effectLst>
                <a:outerShdw blurRad="38100" dist="38100" dir="2700000" algn="tl">
                  <a:srgbClr val="000000">
                    <a:alpha val="43137"/>
                  </a:srgbClr>
                </a:outerShdw>
              </a:effectLst>
            </a:endParaRPr>
          </a:p>
        </p:txBody>
      </p:sp>
      <p:pic>
        <p:nvPicPr>
          <p:cNvPr id="43010" name="Picture 2" descr="http://www.eoearth.org/files/163701_163800/163774/fault.gif"/>
          <p:cNvPicPr>
            <a:picLocks noChangeAspect="1" noChangeArrowheads="1"/>
          </p:cNvPicPr>
          <p:nvPr/>
        </p:nvPicPr>
        <p:blipFill rotWithShape="1">
          <a:blip r:embed="rId2"/>
          <a:srcRect b="74142"/>
          <a:stretch/>
        </p:blipFill>
        <p:spPr bwMode="auto">
          <a:xfrm>
            <a:off x="457200" y="3844925"/>
            <a:ext cx="2219325" cy="1433513"/>
          </a:xfrm>
          <a:prstGeom prst="rect">
            <a:avLst/>
          </a:prstGeom>
          <a:ln w="88900" cap="sq" cmpd="thickThin">
            <a:solidFill>
              <a:srgbClr val="000000"/>
            </a:solidFill>
            <a:prstDash val="solid"/>
            <a:miter lim="800000"/>
          </a:ln>
          <a:effectLst>
            <a:outerShdw blurRad="317500" dist="76200" dir="9780000" algn="t" rotWithShape="0">
              <a:prstClr val="black"/>
            </a:outerShdw>
          </a:effectLst>
          <a:extLst>
            <a:ext uri="{909E8E84-426E-40DD-AFC4-6F175D3DCCD1}">
              <a14:hiddenFill xmlns:a14="http://schemas.microsoft.com/office/drawing/2010/main">
                <a:solidFill>
                  <a:srgbClr val="FFFFFF"/>
                </a:solidFill>
              </a14:hiddenFill>
            </a:ext>
          </a:extLst>
        </p:spPr>
      </p:pic>
      <p:pic>
        <p:nvPicPr>
          <p:cNvPr id="43012" name="Picture 4" descr="http://www.eoearth.org/files/163701_163800/163774/fault.gif"/>
          <p:cNvPicPr>
            <a:picLocks noChangeAspect="1" noChangeArrowheads="1"/>
          </p:cNvPicPr>
          <p:nvPr/>
        </p:nvPicPr>
        <p:blipFill rotWithShape="1">
          <a:blip r:embed="rId2"/>
          <a:srcRect t="29667" b="35167"/>
          <a:stretch/>
        </p:blipFill>
        <p:spPr bwMode="auto">
          <a:xfrm>
            <a:off x="3457575" y="3327400"/>
            <a:ext cx="2219325" cy="1951038"/>
          </a:xfrm>
          <a:prstGeom prst="rect">
            <a:avLst/>
          </a:prstGeom>
          <a:ln w="88900" cap="sq" cmpd="thickThin">
            <a:solidFill>
              <a:srgbClr val="000000"/>
            </a:solidFill>
            <a:prstDash val="solid"/>
            <a:miter lim="800000"/>
          </a:ln>
          <a:effectLst>
            <a:outerShdw blurRad="317500" dist="76200" dir="9780000" algn="t" rotWithShape="0">
              <a:prstClr val="black"/>
            </a:outerShdw>
          </a:effectLst>
          <a:extLst>
            <a:ext uri="{909E8E84-426E-40DD-AFC4-6F175D3DCCD1}">
              <a14:hiddenFill xmlns:a14="http://schemas.microsoft.com/office/drawing/2010/main">
                <a:solidFill>
                  <a:srgbClr val="FFFFFF"/>
                </a:solidFill>
              </a14:hiddenFill>
            </a:ext>
          </a:extLst>
        </p:spPr>
      </p:pic>
      <p:pic>
        <p:nvPicPr>
          <p:cNvPr id="43014" name="Picture 6" descr="http://www.eoearth.org/files/163701_163800/163774/fault.gif"/>
          <p:cNvPicPr>
            <a:picLocks noChangeAspect="1" noChangeArrowheads="1"/>
          </p:cNvPicPr>
          <p:nvPr/>
        </p:nvPicPr>
        <p:blipFill rotWithShape="1">
          <a:blip r:embed="rId2"/>
          <a:srcRect t="68283" b="5743"/>
          <a:stretch/>
        </p:blipFill>
        <p:spPr bwMode="auto">
          <a:xfrm>
            <a:off x="6353175" y="3938588"/>
            <a:ext cx="2219325" cy="1441450"/>
          </a:xfrm>
          <a:prstGeom prst="rect">
            <a:avLst/>
          </a:prstGeom>
          <a:ln w="88900" cap="sq" cmpd="thickThin">
            <a:solidFill>
              <a:srgbClr val="000000"/>
            </a:solidFill>
            <a:prstDash val="solid"/>
            <a:miter lim="800000"/>
          </a:ln>
          <a:effectLst>
            <a:outerShdw blurRad="317500" dist="76200" dir="9780000" algn="t" rotWithShape="0">
              <a:prstClr val="black"/>
            </a:outerShdw>
          </a:effectLst>
          <a:extLst>
            <a:ext uri="{909E8E84-426E-40DD-AFC4-6F175D3DCCD1}">
              <a14:hiddenFill xmlns:a14="http://schemas.microsoft.com/office/drawing/2010/main">
                <a:solidFill>
                  <a:srgbClr val="FFFFFF"/>
                </a:solidFill>
              </a14:hiddenFill>
            </a:ext>
          </a:extLst>
        </p:spPr>
      </p:pic>
      <p:sp>
        <p:nvSpPr>
          <p:cNvPr id="4" name="Right Arrow 3"/>
          <p:cNvSpPr/>
          <p:nvPr/>
        </p:nvSpPr>
        <p:spPr>
          <a:xfrm rot="19389230">
            <a:off x="6148672" y="5025992"/>
            <a:ext cx="1305730" cy="248065"/>
          </a:xfrm>
          <a:prstGeom prst="rightArrow">
            <a:avLst/>
          </a:prstGeom>
          <a:solidFill>
            <a:schemeClr val="bg1"/>
          </a:solidFill>
          <a:ln w="28575">
            <a:solidFill>
              <a:schemeClr val="tx1"/>
            </a:solidFill>
          </a:ln>
          <a:effectLst>
            <a:glow rad="101600">
              <a:schemeClr val="bg1">
                <a:alpha val="40000"/>
              </a:schemeClr>
            </a:glow>
            <a:outerShdw blurRad="57150" dist="38100" dir="5400000" algn="ctr" rotWithShape="0">
              <a:schemeClr val="accent1">
                <a:shade val="9000"/>
                <a:satMod val="105000"/>
                <a:alpha val="48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ight Arrow 7"/>
          <p:cNvSpPr/>
          <p:nvPr/>
        </p:nvSpPr>
        <p:spPr>
          <a:xfrm rot="19262167">
            <a:off x="610410" y="4590790"/>
            <a:ext cx="1008361" cy="266579"/>
          </a:xfrm>
          <a:prstGeom prst="rightArrow">
            <a:avLst/>
          </a:prstGeom>
          <a:solidFill>
            <a:schemeClr val="bg1"/>
          </a:solidFill>
          <a:ln w="28575">
            <a:solidFill>
              <a:schemeClr val="tx1"/>
            </a:solidFill>
          </a:ln>
          <a:effectLst>
            <a:glow rad="101600">
              <a:schemeClr val="bg1">
                <a:alpha val="40000"/>
              </a:schemeClr>
            </a:glow>
            <a:outerShdw blurRad="57150" dist="38100" dir="5400000" algn="ctr" rotWithShape="0">
              <a:schemeClr val="accent1">
                <a:shade val="9000"/>
                <a:satMod val="105000"/>
                <a:alpha val="48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ight Arrow 8"/>
          <p:cNvSpPr/>
          <p:nvPr/>
        </p:nvSpPr>
        <p:spPr>
          <a:xfrm rot="19389230">
            <a:off x="3477974" y="4764779"/>
            <a:ext cx="1305730" cy="248065"/>
          </a:xfrm>
          <a:prstGeom prst="rightArrow">
            <a:avLst/>
          </a:prstGeom>
          <a:solidFill>
            <a:schemeClr val="bg1"/>
          </a:solidFill>
          <a:ln w="28575">
            <a:solidFill>
              <a:schemeClr val="tx1"/>
            </a:solidFill>
          </a:ln>
          <a:effectLst>
            <a:glow rad="101600">
              <a:schemeClr val="bg1">
                <a:alpha val="40000"/>
              </a:schemeClr>
            </a:glow>
            <a:outerShdw blurRad="57150" dist="38100" dir="5400000" algn="ctr" rotWithShape="0">
              <a:schemeClr val="accent1">
                <a:shade val="9000"/>
                <a:satMod val="105000"/>
                <a:alpha val="48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342900" y="5908675"/>
            <a:ext cx="8229600" cy="831850"/>
          </a:xfrm>
          <a:prstGeom prst="rect">
            <a:avLst/>
          </a:prstGeom>
        </p:spPr>
        <p:txBody>
          <a:bodyPr>
            <a:spAutoFit/>
          </a:bodyPr>
          <a:lstStyle/>
          <a:p>
            <a:pPr>
              <a:defRPr/>
            </a:pPr>
            <a:r>
              <a:rPr lang="en-US" sz="1200" dirty="0">
                <a:effectLst>
                  <a:outerShdw blurRad="38100" dist="38100" dir="2700000" algn="tl">
                    <a:srgbClr val="000000">
                      <a:alpha val="43137"/>
                    </a:srgbClr>
                  </a:outerShdw>
                </a:effectLst>
              </a:rPr>
              <a:t>Illustrations by: U.S. Geological Survey (Lead Author);Michael </a:t>
            </a:r>
            <a:r>
              <a:rPr lang="en-US" sz="1200" dirty="0" err="1">
                <a:effectLst>
                  <a:outerShdw blurRad="38100" dist="38100" dir="2700000" algn="tl">
                    <a:srgbClr val="000000">
                      <a:alpha val="43137"/>
                    </a:srgbClr>
                  </a:outerShdw>
                </a:effectLst>
              </a:rPr>
              <a:t>Pidwirny</a:t>
            </a:r>
            <a:r>
              <a:rPr lang="en-US" sz="1200" dirty="0">
                <a:effectLst>
                  <a:outerShdw blurRad="38100" dist="38100" dir="2700000" algn="tl">
                    <a:srgbClr val="000000">
                      <a:alpha val="43137"/>
                    </a:srgbClr>
                  </a:outerShdw>
                </a:effectLst>
              </a:rPr>
              <a:t> (Topic Editor) "Fault". In: Encyclopedia of Earth. Eds. Cutler J. Cleveland (Washington, D.C.: Environmental Information Coalition, National Council for Science and the Environment). [First published in the Encyclopedia of Earth March 12, 2011; Last revised Date March 13, 2011; Retrieved June 14, 2011 &lt;http://www.eoearth.org/article/Fault&gt; </a:t>
            </a:r>
          </a:p>
        </p:txBody>
      </p:sp>
      <p:sp>
        <p:nvSpPr>
          <p:cNvPr id="6" name="Footer Placeholder 5"/>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28613"/>
            <a:ext cx="8229600" cy="1143000"/>
          </a:xfrm>
        </p:spPr>
        <p:txBody>
          <a:bodyPr/>
          <a:lstStyle/>
          <a:p>
            <a:pPr>
              <a:defRPr/>
            </a:pPr>
            <a:r>
              <a:rPr lang="en-US" sz="5400" b="1" dirty="0" smtClean="0">
                <a:solidFill>
                  <a:schemeClr val="tx1"/>
                </a:solidFill>
                <a:effectLst>
                  <a:outerShdw blurRad="38100" dist="38100" dir="2700000" algn="tl">
                    <a:srgbClr val="04617B"/>
                  </a:outerShdw>
                </a:effectLst>
                <a:latin typeface="Constantia" charset="0"/>
              </a:rPr>
              <a:t>Vocabulary</a:t>
            </a:r>
            <a:endParaRPr lang="en-US" b="1" dirty="0"/>
          </a:p>
        </p:txBody>
      </p:sp>
      <p:sp>
        <p:nvSpPr>
          <p:cNvPr id="3" name="Content Placeholder 2"/>
          <p:cNvSpPr>
            <a:spLocks noGrp="1"/>
          </p:cNvSpPr>
          <p:nvPr>
            <p:ph idx="1"/>
          </p:nvPr>
        </p:nvSpPr>
        <p:spPr>
          <a:xfrm>
            <a:off x="320675" y="1395413"/>
            <a:ext cx="8229600" cy="4389437"/>
          </a:xfrm>
        </p:spPr>
        <p:txBody>
          <a:bodyPr/>
          <a:lstStyle/>
          <a:p>
            <a:pPr marL="0" indent="0">
              <a:buFont typeface="Wingdings 2" charset="2"/>
              <a:buNone/>
              <a:defRPr/>
            </a:pPr>
            <a:r>
              <a:rPr lang="en-US" sz="3600" b="1" u="sng" dirty="0">
                <a:effectLst>
                  <a:outerShdw blurRad="38100" dist="38100" dir="2700000" algn="tl">
                    <a:srgbClr val="000000">
                      <a:alpha val="43137"/>
                    </a:srgbClr>
                  </a:outerShdw>
                </a:effectLst>
              </a:rPr>
              <a:t>Tectonic Plate: </a:t>
            </a:r>
            <a:endParaRPr lang="en-US" sz="3600" b="1" u="sng" dirty="0" smtClean="0">
              <a:effectLst>
                <a:outerShdw blurRad="38100" dist="38100" dir="2700000" algn="tl">
                  <a:srgbClr val="000000">
                    <a:alpha val="43137"/>
                  </a:srgbClr>
                </a:outerShdw>
              </a:effectLst>
            </a:endParaRPr>
          </a:p>
          <a:p>
            <a:pPr marL="0" indent="0">
              <a:buFont typeface="Wingdings 2" charset="2"/>
              <a:buNone/>
              <a:defRPr/>
            </a:pPr>
            <a:r>
              <a:rPr lang="en-US" sz="3600" dirty="0" smtClean="0"/>
              <a:t> </a:t>
            </a:r>
            <a:r>
              <a:rPr lang="en-US" sz="2800" b="1" i="1" dirty="0" smtClean="0">
                <a:effectLst>
                  <a:outerShdw blurRad="38100" dist="38100" dir="2700000" algn="tl">
                    <a:srgbClr val="000000">
                      <a:alpha val="43137"/>
                    </a:srgbClr>
                  </a:outerShdw>
                </a:effectLst>
              </a:rPr>
              <a:t>Plate: </a:t>
            </a:r>
            <a:r>
              <a:rPr lang="en-US" sz="2800" b="1" dirty="0" smtClean="0">
                <a:effectLst>
                  <a:outerShdw blurRad="38100" dist="38100" dir="2700000" algn="tl">
                    <a:srgbClr val="000000">
                      <a:alpha val="43137"/>
                    </a:srgbClr>
                  </a:outerShdw>
                </a:effectLst>
              </a:rPr>
              <a:t>	a </a:t>
            </a:r>
            <a:r>
              <a:rPr lang="en-US" sz="2800" b="1" dirty="0">
                <a:effectLst>
                  <a:outerShdw blurRad="38100" dist="38100" dir="2700000" algn="tl">
                    <a:srgbClr val="000000">
                      <a:alpha val="43137"/>
                    </a:srgbClr>
                  </a:outerShdw>
                </a:effectLst>
              </a:rPr>
              <a:t>large, </a:t>
            </a:r>
            <a:r>
              <a:rPr lang="en-US" sz="2800" b="1" dirty="0" smtClean="0">
                <a:effectLst>
                  <a:outerShdw blurRad="38100" dist="38100" dir="2700000" algn="tl">
                    <a:srgbClr val="000000">
                      <a:alpha val="43137"/>
                    </a:srgbClr>
                  </a:outerShdw>
                </a:effectLst>
              </a:rPr>
              <a:t>hard </a:t>
            </a:r>
            <a:r>
              <a:rPr lang="en-US" sz="2800" b="1" dirty="0">
                <a:effectLst>
                  <a:outerShdw blurRad="38100" dist="38100" dir="2700000" algn="tl">
                    <a:srgbClr val="000000">
                      <a:alpha val="43137"/>
                    </a:srgbClr>
                  </a:outerShdw>
                </a:effectLst>
              </a:rPr>
              <a:t>slab </a:t>
            </a:r>
            <a:endParaRPr lang="en-US" sz="2800" b="1" dirty="0" smtClean="0">
              <a:effectLst>
                <a:outerShdw blurRad="38100" dist="38100" dir="2700000" algn="tl">
                  <a:srgbClr val="000000">
                    <a:alpha val="43137"/>
                  </a:srgbClr>
                </a:outerShdw>
              </a:effectLst>
            </a:endParaRPr>
          </a:p>
          <a:p>
            <a:pPr marL="0" indent="0">
              <a:buFont typeface="Wingdings 2" charset="2"/>
              <a:buNone/>
              <a:defRPr/>
            </a:pPr>
            <a:r>
              <a:rPr lang="en-US" sz="2800" b="1" dirty="0" smtClean="0">
                <a:effectLst>
                  <a:outerShdw blurRad="38100" dist="38100" dir="2700000" algn="tl">
                    <a:srgbClr val="000000">
                      <a:alpha val="43137"/>
                    </a:srgbClr>
                  </a:outerShdw>
                </a:effectLst>
              </a:rPr>
              <a:t>		of solid </a:t>
            </a:r>
            <a:r>
              <a:rPr lang="en-US" sz="2800" b="1" dirty="0">
                <a:effectLst>
                  <a:outerShdw blurRad="38100" dist="38100" dir="2700000" algn="tl">
                    <a:srgbClr val="000000">
                      <a:alpha val="43137"/>
                    </a:srgbClr>
                  </a:outerShdw>
                </a:effectLst>
              </a:rPr>
              <a:t>rock</a:t>
            </a:r>
            <a:r>
              <a:rPr lang="en-US" sz="2800" b="1" dirty="0" smtClean="0">
                <a:effectLst>
                  <a:outerShdw blurRad="38100" dist="38100" dir="2700000" algn="tl">
                    <a:srgbClr val="000000">
                      <a:alpha val="43137"/>
                    </a:srgbClr>
                  </a:outerShdw>
                </a:effectLst>
              </a:rPr>
              <a:t>.</a:t>
            </a:r>
          </a:p>
          <a:p>
            <a:pPr marL="0" indent="0">
              <a:buFont typeface="Wingdings 2" charset="2"/>
              <a:buNone/>
              <a:defRPr/>
            </a:pPr>
            <a:r>
              <a:rPr lang="en-US" sz="2800" dirty="0" smtClean="0"/>
              <a:t> </a:t>
            </a:r>
          </a:p>
          <a:p>
            <a:pPr marL="0" indent="0">
              <a:buFont typeface="Wingdings 2" charset="2"/>
              <a:buNone/>
              <a:defRPr/>
            </a:pPr>
            <a:r>
              <a:rPr lang="en-US" sz="2800" b="1" i="1" dirty="0" smtClean="0">
                <a:effectLst>
                  <a:outerShdw blurRad="38100" dist="38100" dir="2700000" algn="tl">
                    <a:srgbClr val="000000">
                      <a:alpha val="43137"/>
                    </a:srgbClr>
                  </a:outerShdw>
                </a:effectLst>
              </a:rPr>
              <a:t>Tectonics:</a:t>
            </a:r>
            <a:r>
              <a:rPr lang="en-US" sz="2800" b="1" dirty="0" smtClean="0">
                <a:effectLst>
                  <a:outerShdw blurRad="38100" dist="38100" dir="2700000" algn="tl">
                    <a:srgbClr val="000000">
                      <a:alpha val="43137"/>
                    </a:srgbClr>
                  </a:outerShdw>
                </a:effectLst>
              </a:rPr>
              <a:t>	 comes </a:t>
            </a:r>
            <a:r>
              <a:rPr lang="en-US" sz="2800" b="1" dirty="0">
                <a:effectLst>
                  <a:outerShdw blurRad="38100" dist="38100" dir="2700000" algn="tl">
                    <a:srgbClr val="000000">
                      <a:alpha val="43137"/>
                    </a:srgbClr>
                  </a:outerShdw>
                </a:effectLst>
              </a:rPr>
              <a:t>from the </a:t>
            </a:r>
            <a:endParaRPr lang="en-US" sz="2800" b="1" dirty="0" smtClean="0">
              <a:effectLst>
                <a:outerShdw blurRad="38100" dist="38100" dir="2700000" algn="tl">
                  <a:srgbClr val="000000">
                    <a:alpha val="43137"/>
                  </a:srgbClr>
                </a:outerShdw>
              </a:effectLst>
            </a:endParaRPr>
          </a:p>
          <a:p>
            <a:pPr marL="0" indent="0">
              <a:buFont typeface="Wingdings 2" charset="2"/>
              <a:buNone/>
              <a:defRPr/>
            </a:pPr>
            <a:r>
              <a:rPr lang="en-US" sz="2800" b="1" dirty="0">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Greek </a:t>
            </a:r>
            <a:r>
              <a:rPr lang="en-US" sz="2800" b="1" dirty="0">
                <a:effectLst>
                  <a:outerShdw blurRad="38100" dist="38100" dir="2700000" algn="tl">
                    <a:srgbClr val="000000">
                      <a:alpha val="43137"/>
                    </a:srgbClr>
                  </a:outerShdw>
                </a:effectLst>
              </a:rPr>
              <a:t>root "to build." </a:t>
            </a:r>
            <a:endParaRPr lang="en-US" sz="2800" b="1" dirty="0" smtClean="0">
              <a:effectLst>
                <a:outerShdw blurRad="38100" dist="38100" dir="2700000" algn="tl">
                  <a:srgbClr val="000000">
                    <a:alpha val="43137"/>
                  </a:srgbClr>
                </a:outerShdw>
              </a:effectLst>
            </a:endParaRPr>
          </a:p>
          <a:p>
            <a:pPr marL="0" indent="0">
              <a:buFont typeface="Wingdings 2" charset="2"/>
              <a:buNone/>
              <a:defRPr/>
            </a:pPr>
            <a:endParaRPr lang="en-US" sz="2800" b="1" dirty="0">
              <a:effectLst>
                <a:outerShdw blurRad="38100" dist="38100" dir="2700000" algn="tl">
                  <a:srgbClr val="000000">
                    <a:alpha val="43137"/>
                  </a:srgbClr>
                </a:outerShdw>
              </a:effectLst>
            </a:endParaRPr>
          </a:p>
          <a:p>
            <a:pPr marL="0" indent="0">
              <a:buFont typeface="Wingdings 2" charset="2"/>
              <a:buNone/>
              <a:defRPr/>
            </a:pPr>
            <a:r>
              <a:rPr lang="en-US" sz="2400" b="1" dirty="0" smtClean="0">
                <a:effectLst>
                  <a:outerShdw blurRad="38100" dist="38100" dir="2700000" algn="tl">
                    <a:srgbClr val="000000">
                      <a:alpha val="43137"/>
                    </a:srgbClr>
                  </a:outerShdw>
                </a:effectLst>
              </a:rPr>
              <a:t>Putting </a:t>
            </a:r>
            <a:r>
              <a:rPr lang="en-US" sz="2400" b="1" dirty="0">
                <a:effectLst>
                  <a:outerShdw blurRad="38100" dist="38100" dir="2700000" algn="tl">
                    <a:srgbClr val="000000">
                      <a:alpha val="43137"/>
                    </a:srgbClr>
                  </a:outerShdw>
                </a:effectLst>
              </a:rPr>
              <a:t>these two words together, we get the term </a:t>
            </a:r>
            <a:r>
              <a:rPr lang="en-US" sz="2400" b="1" i="1" dirty="0">
                <a:effectLst>
                  <a:outerShdw blurRad="38100" dist="38100" dir="2700000" algn="tl">
                    <a:srgbClr val="000000">
                      <a:alpha val="43137"/>
                    </a:srgbClr>
                  </a:outerShdw>
                </a:effectLst>
              </a:rPr>
              <a:t>plate tectonics,</a:t>
            </a:r>
            <a:r>
              <a:rPr lang="en-US" sz="2400" b="1" dirty="0">
                <a:effectLst>
                  <a:outerShdw blurRad="38100" dist="38100" dir="2700000" algn="tl">
                    <a:srgbClr val="000000">
                      <a:alpha val="43137"/>
                    </a:srgbClr>
                  </a:outerShdw>
                </a:effectLst>
              </a:rPr>
              <a:t> which refers to how the Earth's surface is built of plates.</a:t>
            </a:r>
          </a:p>
        </p:txBody>
      </p:sp>
      <p:pic>
        <p:nvPicPr>
          <p:cNvPr id="55298" name="Picture 2" descr="http://hamertech.wikispaces.com/file/view/plate_tectonics.jpg/197038410/plate_tectonics.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05" t="10477" r="5544" b="11286"/>
          <a:stretch/>
        </p:blipFill>
        <p:spPr bwMode="auto">
          <a:xfrm>
            <a:off x="5177645" y="778594"/>
            <a:ext cx="3859480" cy="3800165"/>
          </a:xfrm>
          <a:prstGeom prst="ellipse">
            <a:avLst/>
          </a:prstGeom>
          <a:ln w="63500" cap="rnd">
            <a:solidFill>
              <a:srgbClr val="333333"/>
            </a:solidFill>
          </a:ln>
          <a:effectLst>
            <a:glow rad="177800">
              <a:schemeClr val="bg1"/>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668713" y="6248400"/>
            <a:ext cx="5557837" cy="461963"/>
          </a:xfrm>
          <a:prstGeom prst="rect">
            <a:avLst/>
          </a:prstGeom>
        </p:spPr>
        <p:txBody>
          <a:bodyPr>
            <a:spAutoFit/>
          </a:bodyPr>
          <a:lstStyle/>
          <a:p>
            <a:pPr>
              <a:defRPr/>
            </a:pPr>
            <a:r>
              <a:rPr lang="en-US" sz="1200" dirty="0">
                <a:effectLst>
                  <a:outerShdw blurRad="38100" dist="38100" dir="2700000" algn="tl">
                    <a:srgbClr val="000000">
                      <a:alpha val="43137"/>
                    </a:srgbClr>
                  </a:outerShdw>
                </a:effectLst>
              </a:rPr>
              <a:t>Illustration by http://hamertech.wikispaces.com are licensed under a Creative Commons Attribution Share-Alike 3.0 License.</a:t>
            </a:r>
          </a:p>
        </p:txBody>
      </p:sp>
      <p:sp>
        <p:nvSpPr>
          <p:cNvPr id="5" name="Footer Placeholder 4"/>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400" b="1" dirty="0" smtClean="0">
                <a:solidFill>
                  <a:schemeClr val="tx1"/>
                </a:solidFill>
                <a:effectLst>
                  <a:outerShdw blurRad="38100" dist="38100" dir="2700000" algn="tl">
                    <a:srgbClr val="04617B"/>
                  </a:outerShdw>
                </a:effectLst>
                <a:latin typeface="Constantia" charset="0"/>
              </a:rPr>
              <a:t>Vocabulary</a:t>
            </a:r>
            <a:endParaRPr lang="en-US" b="1" dirty="0"/>
          </a:p>
        </p:txBody>
      </p:sp>
      <p:sp>
        <p:nvSpPr>
          <p:cNvPr id="3" name="Content Placeholder 2"/>
          <p:cNvSpPr>
            <a:spLocks noGrp="1"/>
          </p:cNvSpPr>
          <p:nvPr>
            <p:ph idx="1"/>
          </p:nvPr>
        </p:nvSpPr>
        <p:spPr/>
        <p:txBody>
          <a:bodyPr/>
          <a:lstStyle/>
          <a:p>
            <a:pPr marL="0" indent="0">
              <a:buFont typeface="Wingdings 2" charset="2"/>
              <a:buNone/>
              <a:defRPr/>
            </a:pPr>
            <a:r>
              <a:rPr lang="en-US" sz="2800" b="1" u="sng" dirty="0" err="1">
                <a:effectLst>
                  <a:outerShdw blurRad="38100" dist="38100" dir="2700000" algn="tl">
                    <a:srgbClr val="000000">
                      <a:alpha val="43137"/>
                    </a:srgbClr>
                  </a:outerShdw>
                </a:effectLst>
              </a:rPr>
              <a:t>Subduction</a:t>
            </a:r>
            <a:r>
              <a:rPr lang="en-US" sz="2800" b="1" u="sng" dirty="0">
                <a:effectLst>
                  <a:outerShdw blurRad="38100" dist="38100" dir="2700000" algn="tl">
                    <a:srgbClr val="000000">
                      <a:alpha val="43137"/>
                    </a:srgbClr>
                  </a:outerShdw>
                </a:effectLst>
              </a:rPr>
              <a:t>:</a:t>
            </a:r>
            <a:r>
              <a:rPr lang="en-US" sz="2800" b="1" dirty="0">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 the </a:t>
            </a:r>
            <a:r>
              <a:rPr lang="en-US" sz="2800" b="1" dirty="0">
                <a:effectLst>
                  <a:outerShdw blurRad="38100" dist="38100" dir="2700000" algn="tl">
                    <a:srgbClr val="000000">
                      <a:alpha val="43137"/>
                    </a:srgbClr>
                  </a:outerShdw>
                </a:effectLst>
              </a:rPr>
              <a:t>process of the oceanic plate colliding with and </a:t>
            </a:r>
            <a:r>
              <a:rPr lang="en-US" sz="2800" b="1" dirty="0" smtClean="0">
                <a:effectLst>
                  <a:outerShdw blurRad="38100" dist="38100" dir="2700000" algn="tl">
                    <a:srgbClr val="000000">
                      <a:alpha val="43137"/>
                    </a:srgbClr>
                  </a:outerShdw>
                </a:effectLst>
              </a:rPr>
              <a:t>moving under a continental </a:t>
            </a:r>
            <a:r>
              <a:rPr lang="en-US" sz="2800" b="1" dirty="0">
                <a:effectLst>
                  <a:outerShdw blurRad="38100" dist="38100" dir="2700000" algn="tl">
                    <a:srgbClr val="000000">
                      <a:alpha val="43137"/>
                    </a:srgbClr>
                  </a:outerShdw>
                </a:effectLst>
              </a:rPr>
              <a:t>plate </a:t>
            </a:r>
          </a:p>
        </p:txBody>
      </p:sp>
      <p:pic>
        <p:nvPicPr>
          <p:cNvPr id="56322" name="Picture 2"/>
          <p:cNvPicPr>
            <a:picLocks noChangeAspect="1" noChangeArrowheads="1"/>
          </p:cNvPicPr>
          <p:nvPr/>
        </p:nvPicPr>
        <p:blipFill rotWithShape="1">
          <a:blip r:embed="rId2"/>
          <a:srcRect t="8324" b="7020"/>
          <a:stretch/>
        </p:blipFill>
        <p:spPr bwMode="auto">
          <a:xfrm>
            <a:off x="2011363" y="3063875"/>
            <a:ext cx="4911725" cy="2881313"/>
          </a:xfrm>
          <a:prstGeom prst="rect">
            <a:avLst/>
          </a:prstGeom>
          <a:ln w="88900" cap="sq" cmpd="thickThin">
            <a:solidFill>
              <a:srgbClr val="000000"/>
            </a:solidFill>
            <a:prstDash val="solid"/>
            <a:miter lim="800000"/>
          </a:ln>
          <a:effectLst>
            <a:outerShdw blurRad="622300" dist="127000" dir="9180000" algn="ctr" rotWithShape="0">
              <a:schemeClr val="bg1"/>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rot="1137515">
            <a:off x="2032861" y="4523419"/>
            <a:ext cx="2354170" cy="351792"/>
          </a:xfrm>
          <a:prstGeom prst="rect">
            <a:avLst/>
          </a:prstGeom>
          <a:noFill/>
        </p:spPr>
        <p:txBody>
          <a:bodyPr wrap="none">
            <a:prstTxWarp prst="textChevron">
              <a:avLst>
                <a:gd name="adj" fmla="val 43059"/>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2400" b="1" dirty="0">
                <a:ln w="50800"/>
                <a:solidFill>
                  <a:schemeClr val="bg1">
                    <a:shade val="50000"/>
                  </a:schemeClr>
                </a:solidFill>
              </a:rPr>
              <a:t>Oceanic </a:t>
            </a:r>
            <a:r>
              <a:rPr lang="en-US" sz="2200" b="1" dirty="0">
                <a:ln w="50800"/>
                <a:solidFill>
                  <a:schemeClr val="bg1">
                    <a:shade val="50000"/>
                  </a:schemeClr>
                </a:solidFill>
              </a:rPr>
              <a:t>Crust</a:t>
            </a:r>
          </a:p>
        </p:txBody>
      </p:sp>
      <p:sp>
        <p:nvSpPr>
          <p:cNvPr id="8198" name="TextBox 4"/>
          <p:cNvSpPr txBox="1">
            <a:spLocks noChangeArrowheads="1"/>
          </p:cNvSpPr>
          <p:nvPr/>
        </p:nvSpPr>
        <p:spPr bwMode="auto">
          <a:xfrm>
            <a:off x="4643438" y="4779963"/>
            <a:ext cx="2446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sz="2000" b="1">
                <a:solidFill>
                  <a:schemeClr val="bg1"/>
                </a:solidFill>
              </a:rPr>
              <a:t>Continental Crust</a:t>
            </a:r>
          </a:p>
        </p:txBody>
      </p:sp>
      <p:sp>
        <p:nvSpPr>
          <p:cNvPr id="6" name="Rectangle 5"/>
          <p:cNvSpPr/>
          <p:nvPr/>
        </p:nvSpPr>
        <p:spPr>
          <a:xfrm>
            <a:off x="25400" y="6140450"/>
            <a:ext cx="4027488" cy="862013"/>
          </a:xfrm>
          <a:prstGeom prst="rect">
            <a:avLst/>
          </a:prstGeom>
        </p:spPr>
        <p:txBody>
          <a:bodyPr wrap="none">
            <a:spAutoFit/>
          </a:bodyPr>
          <a:lstStyle/>
          <a:p>
            <a:pPr>
              <a:defRPr/>
            </a:pPr>
            <a:r>
              <a:rPr lang="en-US" sz="1400" dirty="0" err="1">
                <a:solidFill>
                  <a:schemeClr val="bg1"/>
                </a:solidFill>
                <a:effectLst>
                  <a:outerShdw blurRad="38100" dist="38100" dir="2700000" algn="tl">
                    <a:srgbClr val="000000">
                      <a:alpha val="43137"/>
                    </a:srgbClr>
                  </a:outerShdw>
                </a:effectLst>
              </a:rPr>
              <a:t>Illustrationby</a:t>
            </a:r>
            <a:r>
              <a:rPr lang="en-US" sz="1400" dirty="0">
                <a:solidFill>
                  <a:schemeClr val="bg1"/>
                </a:solidFill>
                <a:effectLst>
                  <a:outerShdw blurRad="38100" dist="38100" dir="2700000" algn="tl">
                    <a:srgbClr val="000000">
                      <a:alpha val="43137"/>
                    </a:srgbClr>
                  </a:outerShdw>
                </a:effectLst>
              </a:rPr>
              <a:t> http://geology.com/nsta/</a:t>
            </a:r>
          </a:p>
          <a:p>
            <a:pPr>
              <a:defRPr/>
            </a:pPr>
            <a:r>
              <a:rPr lang="en-US" sz="1400" dirty="0">
                <a:solidFill>
                  <a:schemeClr val="bg1"/>
                </a:solidFill>
                <a:effectLst>
                  <a:outerShdw blurRad="38100" dist="38100" dir="2700000" algn="tl">
                    <a:srgbClr val="000000">
                      <a:alpha val="43137"/>
                    </a:srgbClr>
                  </a:outerShdw>
                </a:effectLst>
              </a:rPr>
              <a:t>© 2005-2011 Geology.com. All Rights Reserved</a:t>
            </a:r>
            <a:r>
              <a:rPr lang="en-US" dirty="0">
                <a:solidFill>
                  <a:schemeClr val="bg1"/>
                </a:solidFill>
              </a:rPr>
              <a:t>.</a:t>
            </a:r>
            <a:br>
              <a:rPr lang="en-US" dirty="0">
                <a:solidFill>
                  <a:schemeClr val="bg1"/>
                </a:solidFill>
              </a:rPr>
            </a:br>
            <a:endParaRPr lang="en-US" dirty="0">
              <a:solidFill>
                <a:schemeClr val="bg1"/>
              </a:solidFill>
            </a:endParaRPr>
          </a:p>
        </p:txBody>
      </p:sp>
      <p:sp>
        <p:nvSpPr>
          <p:cNvPr id="5" name="Footer Placeholder 4"/>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400" dirty="0" smtClean="0">
                <a:solidFill>
                  <a:schemeClr val="tx1"/>
                </a:solidFill>
                <a:effectLst>
                  <a:outerShdw blurRad="38100" dist="38100" dir="2700000" algn="tl">
                    <a:srgbClr val="04617B"/>
                  </a:outerShdw>
                </a:effectLst>
                <a:latin typeface="Constantia" charset="0"/>
              </a:rPr>
              <a:t>Vocabulary</a:t>
            </a:r>
            <a:endParaRPr lang="en-US" dirty="0"/>
          </a:p>
        </p:txBody>
      </p:sp>
      <p:sp>
        <p:nvSpPr>
          <p:cNvPr id="3" name="Content Placeholder 2"/>
          <p:cNvSpPr>
            <a:spLocks noGrp="1"/>
          </p:cNvSpPr>
          <p:nvPr>
            <p:ph idx="1"/>
          </p:nvPr>
        </p:nvSpPr>
        <p:spPr/>
        <p:txBody>
          <a:bodyPr/>
          <a:lstStyle/>
          <a:p>
            <a:pPr marL="0" indent="0">
              <a:buFont typeface="Wingdings 2" charset="2"/>
              <a:buNone/>
              <a:defRPr/>
            </a:pPr>
            <a:r>
              <a:rPr lang="en-US" sz="2800" b="1" u="sng" dirty="0"/>
              <a:t>Fossil</a:t>
            </a:r>
            <a:r>
              <a:rPr lang="en-US" sz="2800" b="1" u="sng" dirty="0">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form when animals or plants die in the loose </a:t>
            </a:r>
            <a:r>
              <a:rPr lang="en-US" sz="2800" b="1" dirty="0" smtClean="0">
                <a:effectLst>
                  <a:outerShdw blurRad="38100" dist="38100" dir="2700000" algn="tl">
                    <a:srgbClr val="000000">
                      <a:alpha val="43137"/>
                    </a:srgbClr>
                  </a:outerShdw>
                </a:effectLst>
              </a:rPr>
              <a:t>sediments (what we commonly call dirt) </a:t>
            </a:r>
            <a:r>
              <a:rPr lang="en-US" sz="2800" b="1" dirty="0">
                <a:effectLst>
                  <a:outerShdw blurRad="38100" dist="38100" dir="2700000" algn="tl">
                    <a:srgbClr val="000000">
                      <a:alpha val="43137"/>
                    </a:srgbClr>
                  </a:outerShdw>
                </a:effectLst>
              </a:rPr>
              <a:t>and are covered by more layers of material</a:t>
            </a:r>
          </a:p>
          <a:p>
            <a:pPr marL="0" indent="0">
              <a:buFont typeface="Wingdings 2" charset="2"/>
              <a:buNone/>
              <a:defRPr/>
            </a:pPr>
            <a:endParaRPr lang="en-US" sz="2800" b="1" dirty="0">
              <a:effectLst>
                <a:outerShdw blurRad="38100" dist="38100" dir="2700000" algn="tl">
                  <a:srgbClr val="000000">
                    <a:alpha val="43137"/>
                  </a:srgbClr>
                </a:outerShdw>
              </a:effectLst>
            </a:endParaRPr>
          </a:p>
          <a:p>
            <a:pPr>
              <a:defRPr/>
            </a:pPr>
            <a:endParaRPr lang="en-US" sz="3600" dirty="0"/>
          </a:p>
        </p:txBody>
      </p:sp>
      <p:pic>
        <p:nvPicPr>
          <p:cNvPr id="573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315" b="18269"/>
          <a:stretch/>
        </p:blipFill>
        <p:spPr bwMode="auto">
          <a:xfrm>
            <a:off x="271559" y="3712029"/>
            <a:ext cx="2591275" cy="22255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573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966" r="39380" b="17948"/>
          <a:stretch/>
        </p:blipFill>
        <p:spPr bwMode="auto">
          <a:xfrm>
            <a:off x="3264135" y="3712029"/>
            <a:ext cx="2566651" cy="22255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573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4776" t="28218" r="3883" b="19308"/>
          <a:stretch/>
        </p:blipFill>
        <p:spPr bwMode="auto">
          <a:xfrm>
            <a:off x="6163294" y="3712029"/>
            <a:ext cx="2523506" cy="22255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9223" name="TextBox 3"/>
          <p:cNvSpPr txBox="1">
            <a:spLocks noChangeArrowheads="1"/>
          </p:cNvSpPr>
          <p:nvPr/>
        </p:nvSpPr>
        <p:spPr bwMode="auto">
          <a:xfrm>
            <a:off x="0" y="6169025"/>
            <a:ext cx="48799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sz="1000"/>
              <a:t>First and last photographs  by Teri Madewell.  Middle photograph  by How Are Fossils Formed? An E-Book About...Fossils, By: Kamryn Herrington &amp; Bryn Towner http://www.valdosta.edu/~klherrington/ebook.html</a:t>
            </a:r>
            <a:r>
              <a:rPr lang="en-US"/>
              <a:t/>
            </a:r>
            <a:br>
              <a:rPr lang="en-US"/>
            </a:br>
            <a:r>
              <a:rPr lang="en-US"/>
              <a:t> </a:t>
            </a:r>
          </a:p>
        </p:txBody>
      </p:sp>
      <p:sp>
        <p:nvSpPr>
          <p:cNvPr id="4" name="Footer Placeholder 3"/>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400" dirty="0" smtClean="0">
                <a:solidFill>
                  <a:schemeClr val="tx1"/>
                </a:solidFill>
                <a:effectLst>
                  <a:outerShdw blurRad="38100" dist="38100" dir="2700000" algn="tl">
                    <a:srgbClr val="04617B"/>
                  </a:outerShdw>
                </a:effectLst>
                <a:latin typeface="Constantia" charset="0"/>
              </a:rPr>
              <a:t>Vocabulary</a:t>
            </a:r>
            <a:endParaRPr lang="en-US" dirty="0"/>
          </a:p>
        </p:txBody>
      </p:sp>
      <p:sp>
        <p:nvSpPr>
          <p:cNvPr id="3" name="Content Placeholder 2"/>
          <p:cNvSpPr>
            <a:spLocks noGrp="1"/>
          </p:cNvSpPr>
          <p:nvPr>
            <p:ph idx="1"/>
          </p:nvPr>
        </p:nvSpPr>
        <p:spPr>
          <a:xfrm>
            <a:off x="457200" y="1935163"/>
            <a:ext cx="3521075" cy="4389437"/>
          </a:xfrm>
        </p:spPr>
        <p:txBody>
          <a:bodyPr/>
          <a:lstStyle/>
          <a:p>
            <a:pPr marL="0" indent="0">
              <a:buFont typeface="Wingdings 2" charset="2"/>
              <a:buNone/>
            </a:pPr>
            <a:endParaRPr lang="en-US" sz="2800" b="1" smtClean="0">
              <a:effectLst>
                <a:outerShdw blurRad="38100" dist="38100" dir="2700000" algn="tl">
                  <a:srgbClr val="04617B"/>
                </a:outerShdw>
              </a:effectLst>
            </a:endParaRPr>
          </a:p>
          <a:p>
            <a:pPr marL="0" indent="0">
              <a:buFont typeface="Wingdings 2" charset="2"/>
              <a:buNone/>
            </a:pPr>
            <a:r>
              <a:rPr lang="en-US" sz="3600" b="1" u="sng" smtClean="0">
                <a:effectLst>
                  <a:outerShdw blurRad="38100" dist="38100" dir="2700000" algn="tl">
                    <a:srgbClr val="04617B"/>
                  </a:outerShdw>
                </a:effectLst>
              </a:rPr>
              <a:t>Marine: </a:t>
            </a:r>
            <a:r>
              <a:rPr lang="en-US" sz="3600" b="1" smtClean="0">
                <a:effectLst>
                  <a:outerShdw blurRad="38100" dist="38100" dir="2700000" algn="tl">
                    <a:srgbClr val="04617B"/>
                  </a:outerShdw>
                </a:effectLst>
              </a:rPr>
              <a:t>coming from the ocean</a:t>
            </a:r>
          </a:p>
          <a:p>
            <a:pPr marL="0" indent="0"/>
            <a:endParaRPr lang="en-US" sz="3600" smtClean="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842" y="1472025"/>
            <a:ext cx="5242956" cy="42862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5" name="Rectangle 3"/>
          <p:cNvSpPr>
            <a:spLocks noChangeArrowheads="1"/>
          </p:cNvSpPr>
          <p:nvPr/>
        </p:nvSpPr>
        <p:spPr bwMode="auto">
          <a:xfrm>
            <a:off x="4132263" y="6149975"/>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a:t>Photograph by  Brown University (2008, February 23). Resilience Science Is Promising Approach To Marine Conservation. </a:t>
            </a:r>
            <a:r>
              <a:rPr lang="en-US" sz="1000" i="1"/>
              <a:t>ScienceDaily</a:t>
            </a:r>
            <a:r>
              <a:rPr lang="en-US" sz="1000"/>
              <a:t>. Retrieved June 14, 2011, from http://www.sciencedaily.com­ /releases/2008/02/080217102153.htm </a:t>
            </a:r>
          </a:p>
        </p:txBody>
      </p:sp>
      <p:sp>
        <p:nvSpPr>
          <p:cNvPr id="4" name="Footer Placeholder 3"/>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1180038"/>
          <p:cNvPicPr>
            <a:picLocks noChangeAspect="1" noChangeArrowheads="1"/>
          </p:cNvPicPr>
          <p:nvPr/>
        </p:nvPicPr>
        <p:blipFill>
          <a:blip r:embed="rId3"/>
          <a:srcRect l="4422" t="12447" r="2611" b="26382"/>
          <a:stretch>
            <a:fillRect/>
          </a:stretch>
        </p:blipFill>
        <p:spPr bwMode="auto">
          <a:xfrm>
            <a:off x="578300" y="2558049"/>
            <a:ext cx="8011247" cy="3953357"/>
          </a:xfrm>
          <a:prstGeom prst="rect">
            <a:avLst/>
          </a:prstGeom>
          <a:ln w="127000" cap="sq">
            <a:solidFill>
              <a:srgbClr val="000000"/>
            </a:solidFill>
            <a:miter lim="800000"/>
          </a:ln>
          <a:effectLst>
            <a:glow rad="228600">
              <a:schemeClr val="tx1">
                <a:alpha val="75000"/>
              </a:schemeClr>
            </a:glow>
            <a:outerShdw blurRad="57150" dist="50800" dir="2700000" algn="tl" rotWithShape="0">
              <a:srgbClr val="000000">
                <a:alpha val="40000"/>
              </a:srgbClr>
            </a:outerShdw>
          </a:effectLst>
        </p:spPr>
      </p:pic>
      <p:sp>
        <p:nvSpPr>
          <p:cNvPr id="10" name="TextBox 9"/>
          <p:cNvSpPr txBox="1"/>
          <p:nvPr/>
        </p:nvSpPr>
        <p:spPr>
          <a:xfrm>
            <a:off x="1" y="375657"/>
            <a:ext cx="9144000" cy="1938992"/>
          </a:xfrm>
          <a:prstGeom prst="rect">
            <a:avLst/>
          </a:prstGeom>
          <a:noFill/>
          <a:effectLst>
            <a:glow rad="101600">
              <a:schemeClr val="bg2">
                <a:alpha val="75000"/>
              </a:schemeClr>
            </a:glow>
          </a:effectLst>
        </p:spPr>
        <p:txBody>
          <a:bodyPr>
            <a:spAutoFit/>
          </a:bodyPr>
          <a:lstStyle/>
          <a:p>
            <a:pPr algn="ctr" fontAlgn="auto">
              <a:spcBef>
                <a:spcPts val="0"/>
              </a:spcBef>
              <a:spcAft>
                <a:spcPts val="0"/>
              </a:spcAft>
              <a:defRPr/>
            </a:pPr>
            <a:r>
              <a:rPr lang="en-US" sz="6000" b="1" dirty="0">
                <a:effectLst>
                  <a:glow rad="101600">
                    <a:schemeClr val="accent1">
                      <a:alpha val="75000"/>
                    </a:schemeClr>
                  </a:glow>
                  <a:outerShdw blurRad="546100" dist="177800" dir="10980000">
                    <a:schemeClr val="bg1"/>
                  </a:outerShdw>
                </a:effectLst>
                <a:latin typeface="+mn-lt"/>
                <a:ea typeface="+mn-ea"/>
              </a:rPr>
              <a:t>Bakersfield </a:t>
            </a:r>
            <a:r>
              <a:rPr lang="en-US" sz="5400" b="1" dirty="0">
                <a:effectLst>
                  <a:glow rad="101600">
                    <a:schemeClr val="accent1">
                      <a:alpha val="75000"/>
                    </a:schemeClr>
                  </a:glow>
                  <a:outerShdw blurRad="546100" dist="177800" dir="10980000">
                    <a:schemeClr val="bg1"/>
                  </a:outerShdw>
                </a:effectLst>
                <a:latin typeface="+mn-lt"/>
                <a:ea typeface="+mn-ea"/>
              </a:rPr>
              <a:t>was once under the </a:t>
            </a:r>
            <a:r>
              <a:rPr lang="en-US" sz="6000" b="1" dirty="0">
                <a:effectLst>
                  <a:glow rad="101600">
                    <a:schemeClr val="accent1">
                      <a:alpha val="75000"/>
                    </a:schemeClr>
                  </a:glow>
                  <a:outerShdw blurRad="546100" dist="177800" dir="10980000">
                    <a:schemeClr val="bg1"/>
                  </a:outerShdw>
                </a:effectLst>
                <a:latin typeface="+mn-lt"/>
                <a:ea typeface="+mn-ea"/>
              </a:rPr>
              <a:t>Pacific Ocean!!</a:t>
            </a:r>
          </a:p>
        </p:txBody>
      </p:sp>
      <p:sp>
        <p:nvSpPr>
          <p:cNvPr id="2" name="Footer Placeholder 1"/>
          <p:cNvSpPr>
            <a:spLocks noGrp="1"/>
          </p:cNvSpPr>
          <p:nvPr>
            <p:ph type="ftr" sz="quarter" idx="11"/>
          </p:nvPr>
        </p:nvSpPr>
        <p:spPr/>
        <p:txBody>
          <a:bodyPr/>
          <a:lstStyle/>
          <a:p>
            <a:pPr>
              <a:defRPr/>
            </a:pPr>
            <a:r>
              <a:rPr lang="en-US"/>
              <a:t>SJVRocks!! CSUBakersfield   Department of Geological Sciences</a:t>
            </a:r>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Flow.thmx</Template>
  <TotalTime>2130</TotalTime>
  <Words>1276</Words>
  <Application>Microsoft Office PowerPoint</Application>
  <PresentationFormat>On-screen Show (4:3)</PresentationFormat>
  <Paragraphs>129</Paragraphs>
  <Slides>20</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ＭＳ Ｐゴシック</vt:lpstr>
      <vt:lpstr>Calibri</vt:lpstr>
      <vt:lpstr>Constantia</vt:lpstr>
      <vt:lpstr>Wingdings 2</vt:lpstr>
      <vt:lpstr>Times New Roman</vt:lpstr>
      <vt:lpstr>Flow</vt:lpstr>
      <vt:lpstr>The Bone Bed of Sharktooth Hill!</vt:lpstr>
      <vt:lpstr>                              Why?</vt:lpstr>
      <vt:lpstr>Objective:</vt:lpstr>
      <vt:lpstr>Vocabulary</vt:lpstr>
      <vt:lpstr>Vocabulary</vt:lpstr>
      <vt:lpstr>Vocabulary</vt:lpstr>
      <vt:lpstr>Vocabulary</vt:lpstr>
      <vt:lpstr>Vocabulary</vt:lpstr>
      <vt:lpstr>PowerPoint Presentation</vt:lpstr>
      <vt:lpstr>PowerPoint Presentation</vt:lpstr>
      <vt:lpstr>Fossils of Marine Animals </vt:lpstr>
      <vt:lpstr>PowerPoint Presentation</vt:lpstr>
      <vt:lpstr>Fossils of Marine Animals </vt:lpstr>
      <vt:lpstr>Fossils of Marine Animals </vt:lpstr>
      <vt:lpstr>Fossils of Marine Animals </vt:lpstr>
      <vt:lpstr>Let’s travel back in time millions of years…</vt:lpstr>
      <vt:lpstr>  Central California  14-16 Million Years Ago </vt:lpstr>
      <vt:lpstr>PowerPoint Presentation</vt:lpstr>
      <vt:lpstr>Why is Bakersfield in a Valley and  no longer under the Pacific Ocean?</vt:lpstr>
      <vt:lpstr>The Creation of the San Joaquin Valley </vt:lpstr>
    </vt:vector>
  </TitlesOfParts>
  <Company>BCSD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Bone Bed of Shark Tooth Hill?</dc:title>
  <dc:creator>Rayshell Fambrough</dc:creator>
  <cp:lastModifiedBy>Staci L Loewy</cp:lastModifiedBy>
  <cp:revision>52</cp:revision>
  <dcterms:created xsi:type="dcterms:W3CDTF">2010-07-07T22:06:56Z</dcterms:created>
  <dcterms:modified xsi:type="dcterms:W3CDTF">2013-03-27T21:03:18Z</dcterms:modified>
</cp:coreProperties>
</file>