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5"/>
  </p:notesMasterIdLst>
  <p:handoutMasterIdLst>
    <p:handoutMasterId r:id="rId26"/>
  </p:handoutMasterIdLst>
  <p:sldIdLst>
    <p:sldId id="256" r:id="rId2"/>
    <p:sldId id="257" r:id="rId3"/>
    <p:sldId id="277" r:id="rId4"/>
    <p:sldId id="278" r:id="rId5"/>
    <p:sldId id="279" r:id="rId6"/>
    <p:sldId id="280" r:id="rId7"/>
    <p:sldId id="281" r:id="rId8"/>
    <p:sldId id="259" r:id="rId9"/>
    <p:sldId id="260" r:id="rId10"/>
    <p:sldId id="274" r:id="rId11"/>
    <p:sldId id="263" r:id="rId12"/>
    <p:sldId id="261" r:id="rId13"/>
    <p:sldId id="262" r:id="rId14"/>
    <p:sldId id="273" r:id="rId15"/>
    <p:sldId id="272" r:id="rId16"/>
    <p:sldId id="265" r:id="rId17"/>
    <p:sldId id="258" r:id="rId18"/>
    <p:sldId id="268" r:id="rId19"/>
    <p:sldId id="267" r:id="rId20"/>
    <p:sldId id="269" r:id="rId21"/>
    <p:sldId id="264" r:id="rId22"/>
    <p:sldId id="270" r:id="rId23"/>
    <p:sldId id="271" r:id="rId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23F"/>
    <a:srgbClr val="951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0" d="100"/>
          <a:sy n="80" d="100"/>
        </p:scale>
        <p:origin x="-167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3587A6F-612C-4698-9A26-2B6C8A95D28B}" type="datetimeFigureOut">
              <a:rPr lang="en-US"/>
              <a:pPr>
                <a:defRPr/>
              </a:pPr>
              <a:t>3/27/2013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r>
              <a:rPr lang="en-US"/>
              <a:t>SJVRocks!! CSUBakersfield   Department of Geological Sciences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4A3721D-7AE6-4034-810F-C3FED1319DBC}" type="slidenum">
              <a:rPr lang="en-US"/>
              <a:pPr>
                <a:defRPr/>
              </a:pPr>
              <a:t>‹#›</a:t>
            </a:fld>
            <a:endParaRPr lang="en-US"/>
          </a:p>
        </p:txBody>
      </p:sp>
    </p:spTree>
    <p:extLst>
      <p:ext uri="{BB962C8B-B14F-4D97-AF65-F5344CB8AC3E}">
        <p14:creationId xmlns:p14="http://schemas.microsoft.com/office/powerpoint/2010/main" val="100341058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048ED20-A54C-45A8-B84C-3FCF73CF2041}" type="datetime1">
              <a:rPr lang="en-US"/>
              <a:pPr>
                <a:defRPr/>
              </a:pPr>
              <a:t>3/27/2013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cs typeface="ＭＳ Ｐゴシック" charset="-128"/>
              </a:defRPr>
            </a:lvl1pPr>
          </a:lstStyle>
          <a:p>
            <a:pPr>
              <a:defRPr/>
            </a:pPr>
            <a:r>
              <a:rPr lang="en-US"/>
              <a:t>SJVRocks!! CSUBakersfield   Department of Geological Sciences</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6B6E9A4-A234-472B-B009-55ABDBB5C18A}" type="slidenum">
              <a:rPr lang="en-US"/>
              <a:pPr>
                <a:defRPr/>
              </a:pPr>
              <a:t>‹#›</a:t>
            </a:fld>
            <a:endParaRPr lang="en-US"/>
          </a:p>
        </p:txBody>
      </p:sp>
    </p:spTree>
    <p:extLst>
      <p:ext uri="{BB962C8B-B14F-4D97-AF65-F5344CB8AC3E}">
        <p14:creationId xmlns:p14="http://schemas.microsoft.com/office/powerpoint/2010/main" val="2298061495"/>
      </p:ext>
    </p:extLst>
  </p:cSld>
  <p:clrMap bg1="lt1" tx1="dk1" bg2="lt2" tx2="dk2" accent1="accent1" accent2="accent2" accent3="accent3" accent4="accent4" accent5="accent5" accent6="accent6" hlink="hlink" folHlink="folHlink"/>
  <p:hf sldNum="0" hd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Illustration courtesy of the Buena Vista Museum of Natural History.</a:t>
            </a:r>
          </a:p>
        </p:txBody>
      </p:sp>
      <p:sp>
        <p:nvSpPr>
          <p:cNvPr id="2765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slide shows how shark teeth may be fossilized. Shark’s have cartilagenous skeletons, their only hard body parts are their teeth. Therefore, it is highly unlikely that anything other than their teeth would be preserved in the rock record. Also, sharks loose and replace their teeth multiple times throughout their lives, adding to the number of teeth that could possibly be preserved. Illustrations by Raisa Lora and used with permission.</a:t>
            </a:r>
          </a:p>
        </p:txBody>
      </p:sp>
      <p:sp>
        <p:nvSpPr>
          <p:cNvPr id="36868"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Blue color indicates the Pacific Ocean. The San Andreas fault (a transform boundary between the Pacific and North American plates) is shown. Notice where Santa Cruz is relative to Bakersfield; movement along the San Andreas has moved Santa Cruz to it’s present location.  Also note that at this time the Sierra Nevada mountain range was volcanic at this time, rather than the uplifted granite (intrusive igneous) batholiths of the today. The climate was warmer and wetter than it is today. Diagram courtesy of Buena Vista Museum of Natural History.</a:t>
            </a:r>
          </a:p>
        </p:txBody>
      </p:sp>
      <p:sp>
        <p:nvSpPr>
          <p:cNvPr id="3789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dirty="0" smtClean="0">
                <a:solidFill>
                  <a:schemeClr val="tx2"/>
                </a:solidFill>
                <a:effectLst>
                  <a:outerShdw blurRad="38100" dist="38100" dir="2700000" algn="tl">
                    <a:srgbClr val="C0C0C0"/>
                  </a:outerShdw>
                </a:effectLst>
              </a:rPr>
              <a:t>Marine fossils are in Bakersfield because it was once under the Pacific Ocean as shown in these pictures.  As the </a:t>
            </a:r>
            <a:r>
              <a:rPr lang="en-US" dirty="0" err="1" smtClean="0">
                <a:solidFill>
                  <a:schemeClr val="tx2"/>
                </a:solidFill>
                <a:effectLst>
                  <a:outerShdw blurRad="38100" dist="38100" dir="2700000" algn="tl">
                    <a:srgbClr val="C0C0C0"/>
                  </a:outerShdw>
                </a:effectLst>
              </a:rPr>
              <a:t>Farallon</a:t>
            </a:r>
            <a:r>
              <a:rPr lang="en-US" dirty="0" smtClean="0">
                <a:solidFill>
                  <a:schemeClr val="tx2"/>
                </a:solidFill>
                <a:effectLst>
                  <a:outerShdw blurRad="38100" dist="38100" dir="2700000" algn="tl">
                    <a:srgbClr val="C0C0C0"/>
                  </a:outerShdw>
                </a:effectLst>
              </a:rPr>
              <a:t> Plate </a:t>
            </a:r>
            <a:r>
              <a:rPr lang="en-US" dirty="0" err="1" smtClean="0">
                <a:solidFill>
                  <a:schemeClr val="tx2"/>
                </a:solidFill>
                <a:effectLst>
                  <a:outerShdw blurRad="38100" dist="38100" dir="2700000" algn="tl">
                    <a:srgbClr val="C0C0C0"/>
                  </a:outerShdw>
                </a:effectLst>
              </a:rPr>
              <a:t>subducted</a:t>
            </a:r>
            <a:r>
              <a:rPr lang="en-US" dirty="0" smtClean="0">
                <a:solidFill>
                  <a:schemeClr val="tx2"/>
                </a:solidFill>
                <a:effectLst>
                  <a:outerShdw blurRad="38100" dist="38100" dir="2700000" algn="tl">
                    <a:srgbClr val="C0C0C0"/>
                  </a:outerShdw>
                </a:effectLst>
              </a:rPr>
              <a:t> the Coastal Ranges and Sierra Nevada Mountain range were built up.  The valley stayed at a low elevation under water for millions of years.  The valley floor began to show as the Sierras eroded and deposited sediment on the valley floor, filling it up. Colors on the map show the ocean (blue), age of sediments (green, red, </a:t>
            </a:r>
            <a:r>
              <a:rPr lang="en-US" dirty="0" err="1" smtClean="0">
                <a:solidFill>
                  <a:schemeClr val="tx2"/>
                </a:solidFill>
                <a:effectLst>
                  <a:outerShdw blurRad="38100" dist="38100" dir="2700000" algn="tl">
                    <a:srgbClr val="C0C0C0"/>
                  </a:outerShdw>
                </a:effectLst>
              </a:rPr>
              <a:t>purple,yellow</a:t>
            </a:r>
            <a:r>
              <a:rPr lang="en-US" dirty="0" smtClean="0">
                <a:solidFill>
                  <a:schemeClr val="tx2"/>
                </a:solidFill>
                <a:effectLst>
                  <a:outerShdw blurRad="38100" dist="38100" dir="2700000" algn="tl">
                    <a:srgbClr val="C0C0C0"/>
                  </a:outerShdw>
                </a:effectLst>
              </a:rPr>
              <a:t>).  </a:t>
            </a:r>
            <a:r>
              <a:rPr lang="en-US" dirty="0" err="1" smtClean="0">
                <a:solidFill>
                  <a:schemeClr val="tx2"/>
                </a:solidFill>
                <a:effectLst>
                  <a:outerShdw blurRad="38100" dist="38100" dir="2700000" algn="tl">
                    <a:srgbClr val="C0C0C0"/>
                  </a:outerShdw>
                </a:effectLst>
              </a:rPr>
              <a:t>mya</a:t>
            </a:r>
            <a:r>
              <a:rPr lang="en-US" dirty="0" smtClean="0">
                <a:solidFill>
                  <a:schemeClr val="tx2"/>
                </a:solidFill>
                <a:effectLst>
                  <a:outerShdw blurRad="38100" dist="38100" dir="2700000" algn="tl">
                    <a:srgbClr val="C0C0C0"/>
                  </a:outerShdw>
                </a:effectLst>
              </a:rPr>
              <a:t> = million years ago. Diagrams are courtesy of the Buena Vista Museum of Natural History.</a:t>
            </a:r>
            <a:endParaRPr lang="en-US" dirty="0" smtClean="0"/>
          </a:p>
        </p:txBody>
      </p:sp>
      <p:sp>
        <p:nvSpPr>
          <p:cNvPr id="38916"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defRPr/>
            </a:pPr>
            <a:r>
              <a:rPr lang="en-US" dirty="0" smtClean="0">
                <a:effectLst>
                  <a:outerShdw blurRad="38100" dist="38100" dir="2700000" algn="tl">
                    <a:srgbClr val="C0C0C0"/>
                  </a:outerShdw>
                </a:effectLst>
              </a:rPr>
              <a:t>The </a:t>
            </a:r>
            <a:r>
              <a:rPr lang="en-US" dirty="0" err="1" smtClean="0">
                <a:effectLst>
                  <a:outerShdw blurRad="38100" dist="38100" dir="2700000" algn="tl">
                    <a:srgbClr val="C0C0C0"/>
                  </a:outerShdw>
                </a:effectLst>
              </a:rPr>
              <a:t>subduction</a:t>
            </a:r>
            <a:r>
              <a:rPr lang="en-US" dirty="0" smtClean="0">
                <a:effectLst>
                  <a:outerShdw blurRad="38100" dist="38100" dir="2700000" algn="tl">
                    <a:srgbClr val="C0C0C0"/>
                  </a:outerShdw>
                </a:effectLst>
              </a:rPr>
              <a:t> of the </a:t>
            </a:r>
            <a:r>
              <a:rPr lang="en-US" dirty="0" err="1" smtClean="0">
                <a:effectLst>
                  <a:outerShdw blurRad="38100" dist="38100" dir="2700000" algn="tl">
                    <a:srgbClr val="C0C0C0"/>
                  </a:outerShdw>
                </a:effectLst>
              </a:rPr>
              <a:t>Farallon</a:t>
            </a:r>
            <a:r>
              <a:rPr lang="en-US" dirty="0" smtClean="0">
                <a:effectLst>
                  <a:outerShdw blurRad="38100" dist="38100" dir="2700000" algn="tl">
                    <a:srgbClr val="C0C0C0"/>
                  </a:outerShdw>
                </a:effectLst>
              </a:rPr>
              <a:t> Plate beneath the North American Plate caused the uplift of the Sierra Nevada Mountains. The </a:t>
            </a:r>
            <a:r>
              <a:rPr lang="en-US" dirty="0" err="1" smtClean="0">
                <a:effectLst>
                  <a:outerShdw blurRad="38100" dist="38100" dir="2700000" algn="tl">
                    <a:srgbClr val="C0C0C0"/>
                  </a:outerShdw>
                </a:effectLst>
              </a:rPr>
              <a:t>Farallon</a:t>
            </a:r>
            <a:r>
              <a:rPr lang="en-US" dirty="0" smtClean="0">
                <a:effectLst>
                  <a:outerShdw blurRad="38100" dist="38100" dir="2700000" algn="tl">
                    <a:srgbClr val="C0C0C0"/>
                  </a:outerShdw>
                </a:effectLst>
              </a:rPr>
              <a:t> Plate has since completely </a:t>
            </a:r>
            <a:r>
              <a:rPr lang="en-US" dirty="0" err="1" smtClean="0">
                <a:effectLst>
                  <a:outerShdw blurRad="38100" dist="38100" dir="2700000" algn="tl">
                    <a:srgbClr val="C0C0C0"/>
                  </a:outerShdw>
                </a:effectLst>
              </a:rPr>
              <a:t>subducted</a:t>
            </a:r>
            <a:r>
              <a:rPr lang="en-US" dirty="0" smtClean="0">
                <a:effectLst>
                  <a:outerShdw blurRad="38100" dist="38100" dir="2700000" algn="tl">
                    <a:srgbClr val="C0C0C0"/>
                  </a:outerShdw>
                </a:effectLst>
              </a:rPr>
              <a:t> beneath the North American Plate and no longer exists. Erosion of sediment from the Sierra Nevada Mountains filled in the San Joaquin Valley and continues to this day. Diagram courtesy of the Buena Vista Museum of Natural History.</a:t>
            </a:r>
          </a:p>
        </p:txBody>
      </p:sp>
      <p:sp>
        <p:nvSpPr>
          <p:cNvPr id="39940"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Slide shows a cross section of the southern San Joaquin Valley through time. The blue at the top of every diagram represents ocean water, except for the final diagram where it represents Lake Corcoran. Diagrams courtesy of the Buena Vista Museum of Natural History.</a:t>
            </a:r>
          </a:p>
        </p:txBody>
      </p:sp>
      <p:sp>
        <p:nvSpPr>
          <p:cNvPr id="40964"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1988"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Alluvium is loose, unconsolidated sediments generally eroded, deposited, etc., in some form by water in a non-marine setting. The reason that there are three different alluvium units on this map is in reference to their differing ages. The most recent alluvial sediments (Qya) are the current channel of the the Kern River. Geologic map taken from Bartow, 1984 (see teacher notes for full reference).</a:t>
            </a:r>
          </a:p>
        </p:txBody>
      </p:sp>
      <p:sp>
        <p:nvSpPr>
          <p:cNvPr id="430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Cross section from Bartow, 1984 (see teacher notes for full reference)</a:t>
            </a:r>
          </a:p>
        </p:txBody>
      </p:sp>
      <p:sp>
        <p:nvSpPr>
          <p:cNvPr id="44036"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Core description from Addicott, 1970 (see teacher notes for full reference)</a:t>
            </a:r>
          </a:p>
        </p:txBody>
      </p:sp>
      <p:sp>
        <p:nvSpPr>
          <p:cNvPr id="45060"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might be a good place to stop and have students share ideas, think-pair-share, write their own hypotheses, etc. Photos shown are courtesy of the Buena Vista Museum of Natural History.</a:t>
            </a:r>
          </a:p>
        </p:txBody>
      </p:sp>
      <p:sp>
        <p:nvSpPr>
          <p:cNvPr id="28676"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9700"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Painting by Ben Nafus of the Buena Vista Museum of Natural History and used here with permission.</a:t>
            </a:r>
          </a:p>
        </p:txBody>
      </p:sp>
      <p:sp>
        <p:nvSpPr>
          <p:cNvPr id="30724"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Pictures shown are of a Sharktooth Hill fossil quarry courtesy of the Buena Vista Museum of Natural History.</a:t>
            </a:r>
          </a:p>
        </p:txBody>
      </p:sp>
      <p:sp>
        <p:nvSpPr>
          <p:cNvPr id="31748"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Illustration shows some of the marine and terrestrial life that has been preserved has fossils in the Sharktooth Hill Bone Bed of the Round Mountain Silt. Illustration by Raisa Lora and used with permission.</a:t>
            </a:r>
          </a:p>
        </p:txBody>
      </p:sp>
      <p:sp>
        <p:nvSpPr>
          <p:cNvPr id="3277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Photos taken as part of the SJV Rocks! curriculum development grant and used with permission.</a:t>
            </a:r>
          </a:p>
        </p:txBody>
      </p:sp>
      <p:sp>
        <p:nvSpPr>
          <p:cNvPr id="33796"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fossils and more are on display at the Buena Vista Museum of Natural History. Photos are courtesy of the Buena Vista Museum of Natural History.</a:t>
            </a:r>
          </a:p>
        </p:txBody>
      </p:sp>
      <p:sp>
        <p:nvSpPr>
          <p:cNvPr id="34820"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These fossils and more are on display at the Buena Vista Museum of Natural History. Photo courtesy of the Buena Vista Museum of Natural History.</a:t>
            </a:r>
          </a:p>
          <a:p>
            <a:endParaRPr lang="en-US" smtClean="0"/>
          </a:p>
        </p:txBody>
      </p:sp>
      <p:sp>
        <p:nvSpPr>
          <p:cNvPr id="35844"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t>SJVRocks!! CSUBakersfield   Department of Geological Sciences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52846FEC-72C3-429D-A76E-552613CE71C3}"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73B786D-8AFB-4DB3-BA8C-47C9F3A5B096}" type="slidenum">
              <a:rPr lang="en-US"/>
              <a:pPr>
                <a:defRPr/>
              </a:pPr>
              <a:t>‹#›</a:t>
            </a:fld>
            <a:endParaRPr lang="en-US"/>
          </a:p>
        </p:txBody>
      </p:sp>
    </p:spTree>
    <p:extLst>
      <p:ext uri="{BB962C8B-B14F-4D97-AF65-F5344CB8AC3E}">
        <p14:creationId xmlns:p14="http://schemas.microsoft.com/office/powerpoint/2010/main" val="294636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CE7DDF5-4F23-4981-8AAB-D7F57B76F8AE}"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B69EAEF-698C-45A8-9B62-379E6822DA52}" type="slidenum">
              <a:rPr lang="en-US"/>
              <a:pPr>
                <a:defRPr/>
              </a:pPr>
              <a:t>‹#›</a:t>
            </a:fld>
            <a:endParaRPr lang="en-US"/>
          </a:p>
        </p:txBody>
      </p:sp>
    </p:spTree>
    <p:extLst>
      <p:ext uri="{BB962C8B-B14F-4D97-AF65-F5344CB8AC3E}">
        <p14:creationId xmlns:p14="http://schemas.microsoft.com/office/powerpoint/2010/main" val="98930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3256374-FD65-4EC8-905F-1C46EDA94DC5}"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F4A873C-FBCB-4A4A-8492-162EB6498FC6}" type="slidenum">
              <a:rPr lang="en-US"/>
              <a:pPr>
                <a:defRPr/>
              </a:pPr>
              <a:t>‹#›</a:t>
            </a:fld>
            <a:endParaRPr lang="en-US"/>
          </a:p>
        </p:txBody>
      </p:sp>
    </p:spTree>
    <p:extLst>
      <p:ext uri="{BB962C8B-B14F-4D97-AF65-F5344CB8AC3E}">
        <p14:creationId xmlns:p14="http://schemas.microsoft.com/office/powerpoint/2010/main" val="1834934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42C047A-A979-43E5-B0D5-0470555D55F5}"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CA4FBDC-7AD0-4468-9EB4-9459667FF396}" type="slidenum">
              <a:rPr lang="en-US"/>
              <a:pPr>
                <a:defRPr/>
              </a:pPr>
              <a:t>‹#›</a:t>
            </a:fld>
            <a:endParaRPr lang="en-US"/>
          </a:p>
        </p:txBody>
      </p:sp>
    </p:spTree>
    <p:extLst>
      <p:ext uri="{BB962C8B-B14F-4D97-AF65-F5344CB8AC3E}">
        <p14:creationId xmlns:p14="http://schemas.microsoft.com/office/powerpoint/2010/main" val="1213920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5641A42D-A3E1-4E8A-8DB4-5C46AE1C4598}" type="datetime1">
              <a:rPr lang="en-US"/>
              <a:pPr>
                <a:defRPr/>
              </a:pPr>
              <a:t>3/27/2013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85F1220-7517-4E89-876C-0FE905DCB1E8}" type="slidenum">
              <a:rPr lang="en-US"/>
              <a:pPr>
                <a:defRPr/>
              </a:pPr>
              <a:t>‹#›</a:t>
            </a:fld>
            <a:endParaRPr lang="en-US"/>
          </a:p>
        </p:txBody>
      </p:sp>
    </p:spTree>
    <p:extLst>
      <p:ext uri="{BB962C8B-B14F-4D97-AF65-F5344CB8AC3E}">
        <p14:creationId xmlns:p14="http://schemas.microsoft.com/office/powerpoint/2010/main" val="221192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0B78B2B-803E-4AE1-93D4-174E5273199C}" type="datetime1">
              <a:rPr lang="en-US"/>
              <a:pPr>
                <a:defRPr/>
              </a:pPr>
              <a:t>3/27/2013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E107DCB-1C92-4D99-9360-E0A6BB62B40C}" type="slidenum">
              <a:rPr lang="en-US"/>
              <a:pPr>
                <a:defRPr/>
              </a:pPr>
              <a:t>‹#›</a:t>
            </a:fld>
            <a:endParaRPr lang="en-US"/>
          </a:p>
        </p:txBody>
      </p:sp>
    </p:spTree>
    <p:extLst>
      <p:ext uri="{BB962C8B-B14F-4D97-AF65-F5344CB8AC3E}">
        <p14:creationId xmlns:p14="http://schemas.microsoft.com/office/powerpoint/2010/main" val="297402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3097AB54-C528-425A-BBA6-8531B3E75BAF}" type="datetime1">
              <a:rPr lang="en-US"/>
              <a:pPr>
                <a:defRPr/>
              </a:pPr>
              <a:t>3/27/2013</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A430CDA-DB62-43EE-A37B-ADF999303D44}" type="slidenum">
              <a:rPr lang="en-US"/>
              <a:pPr>
                <a:defRPr/>
              </a:pPr>
              <a:t>‹#›</a:t>
            </a:fld>
            <a:endParaRPr lang="en-US"/>
          </a:p>
        </p:txBody>
      </p:sp>
    </p:spTree>
    <p:extLst>
      <p:ext uri="{BB962C8B-B14F-4D97-AF65-F5344CB8AC3E}">
        <p14:creationId xmlns:p14="http://schemas.microsoft.com/office/powerpoint/2010/main" val="219195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46A357F7-E180-4551-A44E-54BB9A2B4576}" type="datetime1">
              <a:rPr lang="en-US"/>
              <a:pPr>
                <a:defRPr/>
              </a:pPr>
              <a:t>3/27/2013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B52D824D-BBE0-4469-8DB0-F8857D094A29}" type="slidenum">
              <a:rPr lang="en-US"/>
              <a:pPr>
                <a:defRPr/>
              </a:pPr>
              <a:t>‹#›</a:t>
            </a:fld>
            <a:endParaRPr lang="en-US"/>
          </a:p>
        </p:txBody>
      </p:sp>
    </p:spTree>
    <p:extLst>
      <p:ext uri="{BB962C8B-B14F-4D97-AF65-F5344CB8AC3E}">
        <p14:creationId xmlns:p14="http://schemas.microsoft.com/office/powerpoint/2010/main" val="198037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7869BF1-497D-4CC4-91C2-5E3DA3AC95E7}" type="datetime1">
              <a:rPr lang="en-US"/>
              <a:pPr>
                <a:defRPr/>
              </a:pPr>
              <a:t>3/27/2013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3FF32B6-CF85-4C89-BFBA-9482CD4A8032}" type="slidenum">
              <a:rPr lang="en-US"/>
              <a:pPr>
                <a:defRPr/>
              </a:pPr>
              <a:t>‹#›</a:t>
            </a:fld>
            <a:endParaRPr lang="en-US"/>
          </a:p>
        </p:txBody>
      </p:sp>
    </p:spTree>
    <p:extLst>
      <p:ext uri="{BB962C8B-B14F-4D97-AF65-F5344CB8AC3E}">
        <p14:creationId xmlns:p14="http://schemas.microsoft.com/office/powerpoint/2010/main" val="4219369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C8F0743-0101-410F-94B7-83390CE2385B}" type="datetime1">
              <a:rPr lang="en-US"/>
              <a:pPr>
                <a:defRPr/>
              </a:pPr>
              <a:t>3/27/2013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9ADA5EB-4491-4661-8D7B-15C711487AEC}" type="slidenum">
              <a:rPr lang="en-US"/>
              <a:pPr>
                <a:defRPr/>
              </a:pPr>
              <a:t>‹#›</a:t>
            </a:fld>
            <a:endParaRPr lang="en-US"/>
          </a:p>
        </p:txBody>
      </p:sp>
    </p:spTree>
    <p:extLst>
      <p:ext uri="{BB962C8B-B14F-4D97-AF65-F5344CB8AC3E}">
        <p14:creationId xmlns:p14="http://schemas.microsoft.com/office/powerpoint/2010/main" val="64003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en-US">
              <a:cs typeface="ＭＳ Ｐゴシック" charset="-128"/>
            </a:endParaRPr>
          </a:p>
        </p:txBody>
      </p:sp>
      <p:sp>
        <p:nvSpPr>
          <p:cNvPr id="6" name="Right Triangle 14"/>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dist="6350" dir="12899787" algn="tl" rotWithShape="0">
              <a:srgbClr val="808080">
                <a:alpha val="46999"/>
              </a:srgbClr>
            </a:outerShdw>
          </a:effectLst>
        </p:spPr>
        <p:txBody>
          <a:bodyPr anchor="ctr"/>
          <a:lstStyle/>
          <a:p>
            <a:pPr algn="ctr"/>
            <a:endParaRPr lang="en-US">
              <a:solidFill>
                <a:srgbClr val="FFFFFF"/>
              </a:solidFill>
              <a:latin typeface="Constantia" charset="0"/>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3274F2BA-2DBF-4533-A950-0162153483C3}" type="datetime1">
              <a:rPr lang="en-US"/>
              <a:pPr>
                <a:defRPr/>
              </a:pPr>
              <a:t>3/27/2013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F4102769-BBAC-4855-A3AD-FC915253F8AC}" type="slidenum">
              <a:rPr lang="en-US"/>
              <a:pPr>
                <a:defRPr/>
              </a:pPr>
              <a:t>‹#›</a:t>
            </a:fld>
            <a:endParaRPr lang="en-US"/>
          </a:p>
        </p:txBody>
      </p:sp>
    </p:spTree>
    <p:extLst>
      <p:ext uri="{BB962C8B-B14F-4D97-AF65-F5344CB8AC3E}">
        <p14:creationId xmlns:p14="http://schemas.microsoft.com/office/powerpoint/2010/main" val="136819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D1EAEE"/>
                </a:solidFill>
              </a:defRPr>
            </a:lvl1pPr>
          </a:lstStyle>
          <a:p>
            <a:pPr>
              <a:defRPr/>
            </a:pPr>
            <a:fld id="{292DA25E-B173-4425-BD84-361E387823E4}" type="datetime1">
              <a:rPr lang="en-US"/>
              <a:pPr>
                <a:defRPr/>
              </a:pPr>
              <a:t>3/27/2013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ＭＳ Ｐゴシック" charset="-128"/>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D1EAEE"/>
                </a:solidFill>
              </a:defRPr>
            </a:lvl1pPr>
          </a:lstStyle>
          <a:p>
            <a:pPr>
              <a:defRPr/>
            </a:pPr>
            <a:fld id="{B56DAD13-8E71-40CF-A38B-61DBDDAA9722}"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ＭＳ Ｐゴシック" charset="-128"/>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ＭＳ Ｐゴシック" charset="-128"/>
              </a:endParaRPr>
            </a:p>
          </p:txBody>
        </p:sp>
      </p:gr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7" r:id="rId9"/>
    <p:sldLayoutId id="2147483885" r:id="rId10"/>
    <p:sldLayoutId id="2147483886"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2pPr>
      <a:lvl3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3pPr>
      <a:lvl4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4pPr>
      <a:lvl5pPr algn="l" rtl="0" eaLnBrk="0" fontAlgn="base" hangingPunct="0">
        <a:spcBef>
          <a:spcPct val="0"/>
        </a:spcBef>
        <a:spcAft>
          <a:spcPct val="0"/>
        </a:spcAft>
        <a:defRPr sz="5000">
          <a:solidFill>
            <a:schemeClr val="tx2"/>
          </a:solidFill>
          <a:latin typeface="Calibri" charset="0"/>
          <a:ea typeface="ＭＳ Ｐゴシック" charset="-128"/>
          <a:cs typeface="ＭＳ Ｐゴシック" charset="-128"/>
        </a:defRPr>
      </a:lvl5pPr>
      <a:lvl6pPr marL="457200" algn="l" rtl="0" fontAlgn="base">
        <a:spcBef>
          <a:spcPct val="0"/>
        </a:spcBef>
        <a:spcAft>
          <a:spcPct val="0"/>
        </a:spcAft>
        <a:defRPr sz="5000">
          <a:solidFill>
            <a:schemeClr val="tx2"/>
          </a:solidFill>
          <a:latin typeface="Calibri" charset="0"/>
          <a:ea typeface="ＭＳ Ｐゴシック" charset="-128"/>
          <a:cs typeface="ＭＳ Ｐゴシック" charset="-128"/>
        </a:defRPr>
      </a:lvl6pPr>
      <a:lvl7pPr marL="914400" algn="l" rtl="0" fontAlgn="base">
        <a:spcBef>
          <a:spcPct val="0"/>
        </a:spcBef>
        <a:spcAft>
          <a:spcPct val="0"/>
        </a:spcAft>
        <a:defRPr sz="5000">
          <a:solidFill>
            <a:schemeClr val="tx2"/>
          </a:solidFill>
          <a:latin typeface="Calibri" charset="0"/>
          <a:ea typeface="ＭＳ Ｐゴシック" charset="-128"/>
          <a:cs typeface="ＭＳ Ｐゴシック" charset="-128"/>
        </a:defRPr>
      </a:lvl7pPr>
      <a:lvl8pPr marL="1371600" algn="l" rtl="0" fontAlgn="base">
        <a:spcBef>
          <a:spcPct val="0"/>
        </a:spcBef>
        <a:spcAft>
          <a:spcPct val="0"/>
        </a:spcAft>
        <a:defRPr sz="5000">
          <a:solidFill>
            <a:schemeClr val="tx2"/>
          </a:solidFill>
          <a:latin typeface="Calibri" charset="0"/>
          <a:ea typeface="ＭＳ Ｐゴシック" charset="-128"/>
          <a:cs typeface="ＭＳ Ｐゴシック" charset="-128"/>
        </a:defRPr>
      </a:lvl8pPr>
      <a:lvl9pPr marL="1828800" algn="l" rtl="0" fontAlgn="base">
        <a:spcBef>
          <a:spcPct val="0"/>
        </a:spcBef>
        <a:spcAft>
          <a:spcPct val="0"/>
        </a:spcAft>
        <a:defRPr sz="5000">
          <a:solidFill>
            <a:schemeClr val="tx2"/>
          </a:solidFill>
          <a:latin typeface="Calibri" charset="0"/>
          <a:ea typeface="ＭＳ Ｐゴシック" charset="-128"/>
          <a:cs typeface="ＭＳ Ｐゴシック" charset="-128"/>
        </a:defRPr>
      </a:lvl9pPr>
    </p:titleStyle>
    <p:bodyStyle>
      <a:lvl1pPr marL="273050" indent="-273050" algn="l" rtl="0" eaLnBrk="0" fontAlgn="base" hangingPunct="0">
        <a:spcBef>
          <a:spcPct val="20000"/>
        </a:spcBef>
        <a:spcAft>
          <a:spcPct val="0"/>
        </a:spcAft>
        <a:buClr>
          <a:srgbClr val="0BD0D9"/>
        </a:buClr>
        <a:buSzPct val="95000"/>
        <a:buFont typeface="Wingdings 2"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charset="2"/>
        <a:buChar char=""/>
        <a:defRPr sz="2400" kern="1200">
          <a:solidFill>
            <a:schemeClr val="tx1"/>
          </a:solidFill>
          <a:latin typeface="+mn-lt"/>
          <a:ea typeface="ＭＳ Ｐゴシック" charset="-128"/>
          <a:cs typeface="+mn-cs"/>
        </a:defRPr>
      </a:lvl2pPr>
      <a:lvl3pPr marL="914400" indent="-246063" algn="l" rtl="0" eaLnBrk="0" fontAlgn="base" hangingPunct="0">
        <a:spcBef>
          <a:spcPct val="20000"/>
        </a:spcBef>
        <a:spcAft>
          <a:spcPct val="0"/>
        </a:spcAft>
        <a:buClr>
          <a:schemeClr val="accent2"/>
        </a:buClr>
        <a:buSzPct val="70000"/>
        <a:buFont typeface="Wingdings 2" charset="2"/>
        <a:buChar char=""/>
        <a:defRPr sz="2100" kern="1200">
          <a:solidFill>
            <a:schemeClr val="tx1"/>
          </a:solidFill>
          <a:latin typeface="+mn-lt"/>
          <a:ea typeface="ＭＳ Ｐゴシック" charset="-128"/>
          <a:cs typeface="+mn-cs"/>
        </a:defRPr>
      </a:lvl3pPr>
      <a:lvl4pPr marL="1187450" indent="-209550" algn="l" rtl="0" eaLnBrk="0" fontAlgn="base" hangingPunct="0">
        <a:spcBef>
          <a:spcPct val="20000"/>
        </a:spcBef>
        <a:spcAft>
          <a:spcPct val="0"/>
        </a:spcAft>
        <a:buClr>
          <a:srgbClr val="0BD0D9"/>
        </a:buClr>
        <a:buSzPct val="65000"/>
        <a:buFont typeface="Wingdings 2" charset="2"/>
        <a:buChar char=""/>
        <a:defRPr sz="2000" kern="1200">
          <a:solidFill>
            <a:schemeClr val="tx1"/>
          </a:solidFill>
          <a:latin typeface="+mn-lt"/>
          <a:ea typeface="ＭＳ Ｐゴシック" charset="-128"/>
          <a:cs typeface="+mn-cs"/>
        </a:defRPr>
      </a:lvl4pPr>
      <a:lvl5pPr marL="1462088" indent="-209550" algn="l" rtl="0" eaLnBrk="0" fontAlgn="base" hangingPunct="0">
        <a:spcBef>
          <a:spcPct val="20000"/>
        </a:spcBef>
        <a:spcAft>
          <a:spcPct val="0"/>
        </a:spcAft>
        <a:buClr>
          <a:srgbClr val="10CF9B"/>
        </a:buClr>
        <a:buSzPct val="65000"/>
        <a:buFont typeface="Wingdings 2" charset="2"/>
        <a:buChar char=""/>
        <a:defRPr sz="2000" kern="1200">
          <a:solidFill>
            <a:schemeClr val="tx1"/>
          </a:solidFill>
          <a:latin typeface="+mn-lt"/>
          <a:ea typeface="ＭＳ Ｐゴシック"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4.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hamertech.wikispaces.com/Plate+Tectonic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alodon_swimming"/>
          <p:cNvPicPr>
            <a:picLocks noChangeAspect="1" noChangeArrowheads="1"/>
          </p:cNvPicPr>
          <p:nvPr/>
        </p:nvPicPr>
        <p:blipFill>
          <a:blip r:embed="rId3">
            <a:duotone>
              <a:schemeClr val="bg2">
                <a:shade val="45000"/>
                <a:satMod val="135000"/>
              </a:schemeClr>
              <a:prstClr val="white"/>
            </a:duotone>
            <a:lum bright="-19000" contrast="47000"/>
          </a:blip>
          <a:srcRect r="-428" b="13602"/>
          <a:stretch>
            <a:fillRect/>
          </a:stretch>
        </p:blipFill>
        <p:spPr bwMode="auto">
          <a:xfrm rot="21346141">
            <a:off x="98487" y="3244926"/>
            <a:ext cx="8119991" cy="2969775"/>
          </a:xfrm>
          <a:prstGeom prst="roundRect">
            <a:avLst>
              <a:gd name="adj" fmla="val 15978"/>
            </a:avLst>
          </a:prstGeom>
          <a:ln w="76200" cap="flat" cmpd="sng" algn="ctr">
            <a:solidFill>
              <a:schemeClr val="bg1">
                <a:alpha val="87000"/>
              </a:schemeClr>
            </a:solidFill>
            <a:prstDash val="solid"/>
            <a:round/>
            <a:headEnd type="none" w="med" len="med"/>
            <a:tailEnd type="none" w="med" len="med"/>
          </a:ln>
          <a:effectLst>
            <a:glow rad="228600">
              <a:schemeClr val="accent2">
                <a:lumMod val="75000"/>
                <a:alpha val="48000"/>
              </a:schemeClr>
            </a:glow>
            <a:outerShdw blurRad="50800" dist="228600" dir="6480000" algn="l">
              <a:srgbClr val="000000">
                <a:alpha val="82000"/>
              </a:srgbClr>
            </a:outerShdw>
            <a:softEdge rad="114300"/>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ctrTitle"/>
          </p:nvPr>
        </p:nvSpPr>
        <p:spPr>
          <a:xfrm>
            <a:off x="0" y="1284294"/>
            <a:ext cx="9045901" cy="1828800"/>
          </a:xfrm>
          <a:ln>
            <a:miter lim="800000"/>
            <a:headEnd/>
            <a:tailEnd/>
          </a:ln>
          <a:effectLst>
            <a:outerShdw blurRad="454025" dist="38100" dir="2700000" algn="tl" rotWithShape="0">
              <a:srgbClr val="000000">
                <a:alpha val="43000"/>
              </a:srgbClr>
            </a:outerShdw>
          </a:effectLst>
          <a:extLst/>
        </p:spPr>
        <p:txBody>
          <a:bodyPr>
            <a:noAutofit/>
          </a:bodyPr>
          <a:lstStyle/>
          <a:p>
            <a:pPr algn="ctr" eaLnBrk="1" fontAlgn="auto" hangingPunct="1">
              <a:spcAft>
                <a:spcPts val="0"/>
              </a:spcAft>
              <a:defRPr/>
            </a:pPr>
            <a:r>
              <a:rPr lang="en-US" sz="8000" dirty="0" smtClean="0">
                <a:solidFill>
                  <a:schemeClr val="accent2">
                    <a:lumMod val="50000"/>
                    <a:alpha val="76000"/>
                  </a:schemeClr>
                </a:solidFill>
                <a:effectLst>
                  <a:glow rad="88900">
                    <a:schemeClr val="tx1">
                      <a:alpha val="87000"/>
                    </a:schemeClr>
                  </a:glow>
                  <a:outerShdw blurRad="508000" dist="215900" dir="11400000" algn="tl" rotWithShape="0">
                    <a:schemeClr val="bg1"/>
                  </a:outerShdw>
                </a:effectLst>
                <a:latin typeface="+mn-lt"/>
              </a:rPr>
              <a:t>The Bone Bed of Shark Tooth Hill!</a:t>
            </a:r>
            <a:endParaRPr lang="en-US" sz="8000" dirty="0">
              <a:solidFill>
                <a:schemeClr val="accent2">
                  <a:lumMod val="50000"/>
                  <a:alpha val="76000"/>
                </a:schemeClr>
              </a:solidFill>
              <a:effectLst>
                <a:glow rad="88900">
                  <a:schemeClr val="tx1">
                    <a:alpha val="87000"/>
                  </a:schemeClr>
                </a:glow>
                <a:outerShdw blurRad="508000" dist="215900" dir="11400000" algn="tl" rotWithShape="0">
                  <a:schemeClr val="bg1"/>
                </a:outerShdw>
              </a:effectLst>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489861"/>
            <a:ext cx="8763000" cy="1556802"/>
          </a:xfrm>
          <a:ln>
            <a:miter lim="800000"/>
            <a:headEnd/>
            <a:tailEnd/>
          </a:ln>
          <a:extLst/>
        </p:spPr>
        <p:txBody>
          <a:bodyPr/>
          <a:lstStyle/>
          <a:p>
            <a:pPr>
              <a:defRPr/>
            </a:pPr>
            <a:r>
              <a:rPr lang="en-US" sz="4800" b="1" dirty="0" smtClean="0">
                <a:ln>
                  <a:solidFill>
                    <a:schemeClr val="bg1">
                      <a:alpha val="52000"/>
                    </a:schemeClr>
                  </a:solidFill>
                </a:ln>
                <a:solidFill>
                  <a:schemeClr val="tx1"/>
                </a:solidFill>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rPr>
              <a:t>Fossils of Marine Animals </a:t>
            </a:r>
            <a:endParaRPr lang="en-US" dirty="0">
              <a:latin typeface="+mn-lt"/>
            </a:endParaRPr>
          </a:p>
        </p:txBody>
      </p:sp>
      <p:pic>
        <p:nvPicPr>
          <p:cNvPr id="5" name="Picture 4"/>
          <p:cNvPicPr>
            <a:picLocks noChangeAspect="1"/>
          </p:cNvPicPr>
          <p:nvPr/>
        </p:nvPicPr>
        <p:blipFill>
          <a:blip r:embed="rId3"/>
          <a:srcRect/>
          <a:stretch>
            <a:fillRect/>
          </a:stretch>
        </p:blipFill>
        <p:spPr bwMode="auto">
          <a:xfrm>
            <a:off x="561975" y="1365250"/>
            <a:ext cx="7983538" cy="5329238"/>
          </a:xfrm>
          <a:prstGeom prst="rect">
            <a:avLst/>
          </a:prstGeom>
          <a:noFill/>
          <a:ln w="127000" cap="sq" cmpd="thickThin">
            <a:solidFill>
              <a:srgbClr val="000000"/>
            </a:solidFill>
            <a:miter lim="800000"/>
            <a:headEnd/>
            <a:tailEnd/>
          </a:ln>
          <a:effectLst>
            <a:outerShdw blurRad="647700" dist="457200" dir="11100003" algn="b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8"/>
          <p:cNvSpPr txBox="1">
            <a:spLocks noChangeArrowheads="1"/>
          </p:cNvSpPr>
          <p:nvPr/>
        </p:nvSpPr>
        <p:spPr bwMode="auto">
          <a:xfrm>
            <a:off x="3119438" y="2097088"/>
            <a:ext cx="779462" cy="369887"/>
          </a:xfrm>
          <a:prstGeom prst="rect">
            <a:avLst/>
          </a:prstGeom>
          <a:noFill/>
          <a:ln w="9525">
            <a:noFill/>
            <a:miter lim="800000"/>
            <a:headEnd/>
            <a:tailEnd/>
          </a:ln>
        </p:spPr>
        <p:txBody>
          <a:bodyPr>
            <a:spAutoFit/>
          </a:bodyPr>
          <a:lstStyle/>
          <a:p>
            <a:pPr>
              <a:defRPr/>
            </a:pPr>
            <a:endParaRPr lang="en-US">
              <a:latin typeface="+mn-lt"/>
              <a:cs typeface="ＭＳ Ｐゴシック" charset="-128"/>
            </a:endParaRPr>
          </a:p>
        </p:txBody>
      </p:sp>
      <p:sp>
        <p:nvSpPr>
          <p:cNvPr id="18436" name="TextBox 9"/>
          <p:cNvSpPr txBox="1">
            <a:spLocks noChangeArrowheads="1"/>
          </p:cNvSpPr>
          <p:nvPr/>
        </p:nvSpPr>
        <p:spPr bwMode="auto">
          <a:xfrm flipH="1">
            <a:off x="3852863" y="3030538"/>
            <a:ext cx="46037" cy="369887"/>
          </a:xfrm>
          <a:prstGeom prst="rect">
            <a:avLst/>
          </a:prstGeom>
          <a:noFill/>
          <a:ln w="9525">
            <a:noFill/>
            <a:miter lim="800000"/>
            <a:headEnd/>
            <a:tailEnd/>
          </a:ln>
        </p:spPr>
        <p:txBody>
          <a:bodyPr>
            <a:spAutoFit/>
          </a:bodyPr>
          <a:lstStyle/>
          <a:p>
            <a:pPr>
              <a:defRPr/>
            </a:pPr>
            <a:endParaRPr lang="en-US">
              <a:latin typeface="+mn-lt"/>
              <a:cs typeface="ＭＳ Ｐゴシック" charset="-128"/>
            </a:endParaRPr>
          </a:p>
        </p:txBody>
      </p:sp>
      <p:pic>
        <p:nvPicPr>
          <p:cNvPr id="14" name="Picture 13"/>
          <p:cNvPicPr>
            <a:picLocks noChangeAspect="1"/>
          </p:cNvPicPr>
          <p:nvPr/>
        </p:nvPicPr>
        <p:blipFill>
          <a:blip r:embed="rId3">
            <a:lum bright="-5000" contrast="5000"/>
          </a:blip>
          <a:srcRect t="10650" r="15439" b="7185"/>
          <a:stretch>
            <a:fillRect/>
          </a:stretch>
        </p:blipFill>
        <p:spPr>
          <a:xfrm>
            <a:off x="283648" y="4262109"/>
            <a:ext cx="3436554" cy="2504388"/>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4">
            <a:lum bright="-5000" contrast="5000"/>
          </a:blip>
          <a:srcRect l="23564" t="1480" r="17942"/>
          <a:stretch>
            <a:fillRect/>
          </a:stretch>
        </p:blipFill>
        <p:spPr>
          <a:xfrm>
            <a:off x="5526652" y="4124036"/>
            <a:ext cx="2104324" cy="2658201"/>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5">
            <a:lum bright="-5000" contrast="5000"/>
          </a:blip>
          <a:srcRect t="6116" r="23797" b="5719"/>
          <a:stretch>
            <a:fillRect/>
          </a:stretch>
        </p:blipFill>
        <p:spPr>
          <a:xfrm>
            <a:off x="355192" y="1696484"/>
            <a:ext cx="2588760" cy="2246338"/>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6">
            <a:lum bright="-5000" contrast="5000"/>
          </a:blip>
          <a:srcRect t="6258" r="16442" b="8951"/>
          <a:stretch>
            <a:fillRect/>
          </a:stretch>
        </p:blipFill>
        <p:spPr>
          <a:xfrm>
            <a:off x="4612428" y="1660798"/>
            <a:ext cx="2816006" cy="2143179"/>
          </a:xfrm>
          <a:prstGeom prst="rect">
            <a:avLst/>
          </a:prstGeom>
          <a:solidFill>
            <a:srgbClr val="FFFFFF">
              <a:shade val="85000"/>
            </a:srgbClr>
          </a:solidFill>
          <a:ln w="101600" cap="rnd" cmpd="sng" algn="ctr">
            <a:solidFill>
              <a:srgbClr val="FFFFFF"/>
            </a:solidFill>
            <a:prstDash val="solid"/>
            <a:round/>
            <a:headEnd type="none" w="med" len="med"/>
            <a:tailEnd type="none" w="med" len="med"/>
          </a:ln>
          <a:effectLst>
            <a:glow rad="63500">
              <a:schemeClr val="accent1">
                <a:alpha val="75000"/>
              </a:schemeClr>
            </a:glow>
            <a:outerShdw blurRad="1117600" dir="12180000" algn="tl" rotWithShape="0">
              <a:srgbClr val="000000"/>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33350"/>
            <a:ext cx="8229600" cy="1143000"/>
          </a:xfrm>
        </p:spPr>
        <p:txBody>
          <a:bodyPr>
            <a:normAutofit/>
          </a:bodyPr>
          <a:lstStyle/>
          <a:p>
            <a:pPr algn="ctr" eaLnBrk="1" hangingPunct="1">
              <a:defRPr/>
            </a:pPr>
            <a:r>
              <a:rPr lang="en-US" sz="4800" b="1" smtClean="0">
                <a:solidFill>
                  <a:schemeClr val="tx1"/>
                </a:solidFill>
                <a:effectLst>
                  <a:outerShdw blurRad="38100" dist="38100" dir="2700000" algn="tl">
                    <a:srgbClr val="04617B"/>
                  </a:outerShdw>
                </a:effectLst>
                <a:latin typeface="Constantia" charset="0"/>
              </a:rPr>
              <a:t>Fossils of Marine Animals </a:t>
            </a:r>
            <a:endParaRPr lang="en-US" smtClean="0">
              <a:solidFill>
                <a:schemeClr val="tx1"/>
              </a:solidFill>
              <a:latin typeface="Constantia" charset="0"/>
            </a:endParaRPr>
          </a:p>
        </p:txBody>
      </p:sp>
      <p:sp>
        <p:nvSpPr>
          <p:cNvPr id="10" name="TextBox 9"/>
          <p:cNvSpPr txBox="1"/>
          <p:nvPr/>
        </p:nvSpPr>
        <p:spPr>
          <a:xfrm>
            <a:off x="3059337" y="1821032"/>
            <a:ext cx="1821533" cy="646331"/>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If you look </a:t>
            </a:r>
          </a:p>
          <a:p>
            <a:pPr eaLnBrk="1" hangingPunct="1">
              <a:defRPr/>
            </a:pPr>
            <a:r>
              <a:rPr lang="en-US" sz="1800" smtClean="0">
                <a:latin typeface="Constantia" charset="0"/>
              </a:rPr>
              <a:t>really hard….</a:t>
            </a:r>
          </a:p>
        </p:txBody>
      </p:sp>
      <p:sp>
        <p:nvSpPr>
          <p:cNvPr id="11" name="TextBox 10"/>
          <p:cNvSpPr txBox="1"/>
          <p:nvPr/>
        </p:nvSpPr>
        <p:spPr>
          <a:xfrm>
            <a:off x="7561164" y="2296597"/>
            <a:ext cx="1821533" cy="923330"/>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In the hills  outside of Bakersfield……</a:t>
            </a:r>
          </a:p>
        </p:txBody>
      </p:sp>
      <p:sp>
        <p:nvSpPr>
          <p:cNvPr id="12" name="TextBox 11"/>
          <p:cNvSpPr txBox="1"/>
          <p:nvPr/>
        </p:nvSpPr>
        <p:spPr>
          <a:xfrm>
            <a:off x="3786627" y="4675410"/>
            <a:ext cx="1821533" cy="646331"/>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You can find Shark Teeth….</a:t>
            </a:r>
          </a:p>
        </p:txBody>
      </p:sp>
      <p:sp>
        <p:nvSpPr>
          <p:cNvPr id="13" name="TextBox 12"/>
          <p:cNvSpPr txBox="1"/>
          <p:nvPr/>
        </p:nvSpPr>
        <p:spPr>
          <a:xfrm>
            <a:off x="7901110" y="4675410"/>
            <a:ext cx="1242890" cy="1477328"/>
          </a:xfrm>
          <a:prstGeom prst="rect">
            <a:avLst/>
          </a:prstGeom>
          <a:noFill/>
          <a:effectLst>
            <a:glow rad="139700">
              <a:schemeClr val="accent1">
                <a:alpha val="75000"/>
              </a:schemeClr>
            </a:glow>
            <a:outerShdw blurRad="50800" dist="63500" dir="2700000">
              <a:srgbClr val="000000">
                <a:alpha val="98000"/>
              </a:srgbClr>
            </a:outer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800" smtClean="0">
                <a:latin typeface="Constantia" charset="0"/>
              </a:rPr>
              <a:t>And Other Marine Animal Fossils….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ow_shark_tooth"/>
          <p:cNvPicPr>
            <a:picLocks noChangeAspect="1" noChangeArrowheads="1"/>
          </p:cNvPicPr>
          <p:nvPr/>
        </p:nvPicPr>
        <p:blipFill>
          <a:blip r:embed="rId3"/>
          <a:srcRect/>
          <a:stretch>
            <a:fillRect/>
          </a:stretch>
        </p:blipFill>
        <p:spPr bwMode="auto">
          <a:xfrm>
            <a:off x="477075" y="2359411"/>
            <a:ext cx="2128838" cy="14303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5" descr="mackeral_shark_tooth"/>
          <p:cNvPicPr>
            <a:picLocks noChangeAspect="1" noChangeArrowheads="1"/>
          </p:cNvPicPr>
          <p:nvPr/>
        </p:nvPicPr>
        <p:blipFill>
          <a:blip r:embed="rId4"/>
          <a:srcRect/>
          <a:stretch>
            <a:fillRect/>
          </a:stretch>
        </p:blipFill>
        <p:spPr bwMode="auto">
          <a:xfrm>
            <a:off x="4861668" y="1683342"/>
            <a:ext cx="1727544" cy="22913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descr="Basking_shark_tooth"/>
          <p:cNvPicPr>
            <a:picLocks noChangeAspect="1" noChangeArrowheads="1"/>
          </p:cNvPicPr>
          <p:nvPr/>
        </p:nvPicPr>
        <p:blipFill>
          <a:blip r:embed="rId5"/>
          <a:srcRect/>
          <a:stretch>
            <a:fillRect/>
          </a:stretch>
        </p:blipFill>
        <p:spPr bwMode="auto">
          <a:xfrm>
            <a:off x="457200" y="4577597"/>
            <a:ext cx="1447800" cy="13065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descr="crushing_plate_ray"/>
          <p:cNvPicPr>
            <a:picLocks noChangeAspect="1" noChangeArrowheads="1"/>
          </p:cNvPicPr>
          <p:nvPr/>
        </p:nvPicPr>
        <p:blipFill>
          <a:blip r:embed="rId6"/>
          <a:srcRect/>
          <a:stretch>
            <a:fillRect/>
          </a:stretch>
        </p:blipFill>
        <p:spPr bwMode="auto">
          <a:xfrm>
            <a:off x="3975622" y="4776625"/>
            <a:ext cx="3112127" cy="12477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182563" y="373063"/>
            <a:ext cx="9620250" cy="1143000"/>
          </a:xfrm>
        </p:spPr>
        <p:txBody>
          <a:bodyPr>
            <a:noAutofit/>
          </a:bodyPr>
          <a:lstStyle/>
          <a:p>
            <a:pPr eaLnBrk="1" hangingPunct="1">
              <a:defRPr/>
            </a:pPr>
            <a:r>
              <a:rPr lang="en-US" sz="5800" b="1" smtClean="0">
                <a:solidFill>
                  <a:schemeClr val="tx1"/>
                </a:solidFill>
                <a:effectLst>
                  <a:outerShdw blurRad="38100" dist="38100" dir="2700000" algn="tl">
                    <a:srgbClr val="04617B"/>
                  </a:outerShdw>
                </a:effectLst>
                <a:latin typeface="Constantia" charset="0"/>
              </a:rPr>
              <a:t>Fossils of Marine Animals </a:t>
            </a:r>
          </a:p>
        </p:txBody>
      </p:sp>
      <p:sp>
        <p:nvSpPr>
          <p:cNvPr id="7" name="Text Box 4"/>
          <p:cNvSpPr txBox="1">
            <a:spLocks noChangeArrowheads="1"/>
          </p:cNvSpPr>
          <p:nvPr/>
        </p:nvSpPr>
        <p:spPr bwMode="auto">
          <a:xfrm>
            <a:off x="2894013" y="2295525"/>
            <a:ext cx="2282825" cy="1570038"/>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3200" b="1" dirty="0">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Cow </a:t>
            </a:r>
          </a:p>
          <a:p>
            <a:pPr>
              <a:defRPr/>
            </a:pPr>
            <a:r>
              <a:rPr lang="en-US" sz="3200" b="1" dirty="0">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shark </a:t>
            </a:r>
          </a:p>
          <a:p>
            <a:pPr>
              <a:defRPr/>
            </a:pPr>
            <a:r>
              <a:rPr lang="en-US" sz="3200" b="1" dirty="0">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tooth</a:t>
            </a:r>
          </a:p>
        </p:txBody>
      </p:sp>
      <p:sp>
        <p:nvSpPr>
          <p:cNvPr id="9" name="Text Box 6"/>
          <p:cNvSpPr txBox="1">
            <a:spLocks noChangeArrowheads="1"/>
          </p:cNvSpPr>
          <p:nvPr/>
        </p:nvSpPr>
        <p:spPr bwMode="auto">
          <a:xfrm>
            <a:off x="6545263" y="1665288"/>
            <a:ext cx="2373312" cy="1570037"/>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3200" b="1">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   Mako</a:t>
            </a:r>
          </a:p>
          <a:p>
            <a:pPr>
              <a:defRPr/>
            </a:pPr>
            <a:r>
              <a:rPr lang="en-US" sz="3200" b="1">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   shark </a:t>
            </a:r>
          </a:p>
          <a:p>
            <a:pPr>
              <a:defRPr/>
            </a:pPr>
            <a:r>
              <a:rPr lang="en-US" sz="3200" b="1">
                <a:ln w="1270" cmpd="sng">
                  <a:noFill/>
                </a:ln>
                <a:effectLst>
                  <a:glow rad="101600">
                    <a:schemeClr val="bg1">
                      <a:alpha val="75000"/>
                    </a:schemeClr>
                  </a:glow>
                  <a:outerShdw blurRad="50800" dist="50800" dir="16200000" algn="tl" rotWithShape="0">
                    <a:schemeClr val="bg1"/>
                  </a:outerShdw>
                </a:effectLst>
                <a:latin typeface="Constantia" charset="0"/>
                <a:cs typeface="ＭＳ Ｐゴシック" charset="-128"/>
              </a:rPr>
              <a:t>   tooth</a:t>
            </a:r>
          </a:p>
        </p:txBody>
      </p:sp>
      <p:sp>
        <p:nvSpPr>
          <p:cNvPr id="11" name="Text Box 10"/>
          <p:cNvSpPr txBox="1">
            <a:spLocks noChangeArrowheads="1"/>
          </p:cNvSpPr>
          <p:nvPr/>
        </p:nvSpPr>
        <p:spPr bwMode="auto">
          <a:xfrm>
            <a:off x="1905000" y="4859338"/>
            <a:ext cx="2070100" cy="1570037"/>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fontAlgn="auto">
              <a:spcBef>
                <a:spcPct val="50000"/>
              </a:spcBef>
              <a:spcAft>
                <a:spcPts val="0"/>
              </a:spcAft>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ea typeface="+mn-ea"/>
              </a:rPr>
              <a:t>Basking shark tooth</a:t>
            </a:r>
          </a:p>
        </p:txBody>
      </p:sp>
      <p:sp>
        <p:nvSpPr>
          <p:cNvPr id="13" name="Text Box 12"/>
          <p:cNvSpPr txBox="1">
            <a:spLocks noChangeArrowheads="1"/>
          </p:cNvSpPr>
          <p:nvPr/>
        </p:nvSpPr>
        <p:spPr bwMode="auto">
          <a:xfrm>
            <a:off x="7246938" y="4759325"/>
            <a:ext cx="2830512" cy="1568450"/>
          </a:xfrm>
          <a:prstGeom prst="rect">
            <a:avLst/>
          </a:prstGeom>
          <a:noFill/>
          <a:ln>
            <a:noFill/>
          </a:ln>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cs typeface="ＭＳ Ｐゴシック" charset="-128"/>
              </a:rPr>
              <a:t>Ray </a:t>
            </a:r>
          </a:p>
          <a:p>
            <a:pPr>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cs typeface="ＭＳ Ｐゴシック" charset="-128"/>
              </a:rPr>
              <a:t>crushing </a:t>
            </a:r>
          </a:p>
          <a:p>
            <a:pPr>
              <a:defRPr/>
            </a:pPr>
            <a:r>
              <a:rPr lang="en-US" sz="3200" b="1" dirty="0">
                <a:ln w="1270" cmpd="sng">
                  <a:noFill/>
                </a:ln>
                <a:effectLst>
                  <a:glow rad="101600">
                    <a:schemeClr val="bg1">
                      <a:alpha val="75000"/>
                    </a:schemeClr>
                  </a:glow>
                  <a:outerShdw blurRad="50800" dist="50800" dir="16200000" sx="99000" sy="99000" algn="tl" rotWithShape="0">
                    <a:schemeClr val="bg1"/>
                  </a:outerShdw>
                </a:effectLst>
                <a:latin typeface="+mn-lt"/>
                <a:cs typeface="ＭＳ Ｐゴシック" charset="-128"/>
              </a:rPr>
              <a:t>plate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Juvenile_baleen_whale_skeleton"/>
          <p:cNvPicPr>
            <a:picLocks noChangeAspect="1" noChangeArrowheads="1"/>
          </p:cNvPicPr>
          <p:nvPr/>
        </p:nvPicPr>
        <p:blipFill>
          <a:blip r:embed="rId3">
            <a:lum bright="2000" contrast="20000"/>
          </a:blip>
          <a:srcRect t="28697" r="6433" b="22641"/>
          <a:stretch>
            <a:fillRect/>
          </a:stretch>
        </p:blipFill>
        <p:spPr bwMode="auto">
          <a:xfrm>
            <a:off x="195095" y="1914076"/>
            <a:ext cx="8716387" cy="33988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idx="4294967295"/>
          </p:nvPr>
        </p:nvSpPr>
        <p:spPr>
          <a:xfrm>
            <a:off x="0" y="346075"/>
            <a:ext cx="9144000" cy="1143000"/>
          </a:xfrm>
          <a:ln>
            <a:miter lim="800000"/>
            <a:headEnd/>
            <a:tailEnd/>
          </a:ln>
          <a:extLst/>
        </p:spPr>
        <p:txBody>
          <a:bodyPr>
            <a:noAutofit/>
          </a:bodyPr>
          <a:lstStyle/>
          <a:p>
            <a:pPr algn="ctr" eaLnBrk="1" fontAlgn="auto" hangingPunct="1">
              <a:spcAft>
                <a:spcPts val="0"/>
              </a:spcAft>
              <a:defRPr/>
            </a:pPr>
            <a:r>
              <a:rPr lang="en-US" sz="5400" b="1" dirty="0" smtClean="0">
                <a:ln>
                  <a:solidFill>
                    <a:schemeClr val="bg1">
                      <a:alpha val="52000"/>
                    </a:schemeClr>
                  </a:solidFill>
                </a:ln>
                <a:solidFill>
                  <a:schemeClr val="tx1"/>
                </a:solidFill>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Fossils of Marine Animals </a:t>
            </a:r>
            <a:endParaRPr lang="en-US" sz="5400" dirty="0">
              <a:ln>
                <a:solidFill>
                  <a:schemeClr val="bg1">
                    <a:alpha val="52000"/>
                  </a:schemeClr>
                </a:solidFill>
              </a:ln>
              <a:solidFill>
                <a:schemeClr val="tx1"/>
              </a:solidFill>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endParaRPr>
          </a:p>
        </p:txBody>
      </p:sp>
      <p:sp>
        <p:nvSpPr>
          <p:cNvPr id="7" name="Title 1"/>
          <p:cNvSpPr txBox="1">
            <a:spLocks/>
          </p:cNvSpPr>
          <p:nvPr/>
        </p:nvSpPr>
        <p:spPr>
          <a:xfrm>
            <a:off x="338138" y="5500688"/>
            <a:ext cx="8229600" cy="1143000"/>
          </a:xfrm>
          <a:prstGeom prst="rect">
            <a:avLst/>
          </a:prstGeom>
        </p:spPr>
        <p:txBody>
          <a:bodyPr lIns="0" rIns="0" bIns="0" anchor="b">
            <a:normAutofit fontScale="77500" lnSpcReduction="20000"/>
          </a:bodyPr>
          <a:lstStyle/>
          <a:p>
            <a:pPr algn="ctr" defTabSz="914400" fontAlgn="auto">
              <a:spcAft>
                <a:spcPts val="0"/>
              </a:spcAft>
              <a:defRPr/>
            </a:pPr>
            <a:r>
              <a:rPr lang="en-US" sz="5400" b="1" dirty="0">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Juvenile Baleen Whale Fossil</a:t>
            </a:r>
          </a:p>
          <a:p>
            <a:pPr algn="ctr" defTabSz="914400" fontAlgn="auto">
              <a:spcAft>
                <a:spcPts val="0"/>
              </a:spcAft>
              <a:defRPr/>
            </a:pPr>
            <a:r>
              <a:rPr lang="en-US" sz="5400" b="1" dirty="0">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a:t>
            </a:r>
            <a:r>
              <a:rPr lang="en-US" sz="5400" b="1" dirty="0" err="1">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Tiphyocetus</a:t>
            </a:r>
            <a:r>
              <a:rPr lang="en-US" sz="5400" b="1" dirty="0">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 </a:t>
            </a:r>
            <a:r>
              <a:rPr lang="en-US" sz="5400" b="1" dirty="0" err="1">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temblorensis</a:t>
            </a:r>
            <a:r>
              <a:rPr lang="en-US" sz="5400" b="1" dirty="0">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rPr>
              <a:t>”</a:t>
            </a:r>
            <a:endParaRPr lang="en-US" sz="5000" dirty="0">
              <a:ln>
                <a:solidFill>
                  <a:schemeClr val="bg1">
                    <a:alpha val="52000"/>
                  </a:schemeClr>
                </a:solidFill>
              </a:ln>
              <a:effectLst>
                <a:glow rad="50800">
                  <a:schemeClr val="tx2">
                    <a:lumMod val="10000"/>
                    <a:alpha val="95000"/>
                  </a:schemeClr>
                </a:glow>
                <a:outerShdw blurRad="193675" dist="88900" dir="2700000">
                  <a:schemeClr val="bg1">
                    <a:alpha val="73000"/>
                  </a:schemeClr>
                </a:outerShdw>
                <a:reflection stA="37000" endPos="55000" dist="12700" dir="5400000" sy="-100000" algn="bl" rotWithShape="0"/>
              </a:effectLst>
              <a:latin typeface="+mn-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23000">
              <a:schemeClr val="bg2">
                <a:tint val="80000"/>
                <a:satMod val="400000"/>
              </a:schemeClr>
            </a:gs>
            <a:gs pos="51000">
              <a:schemeClr val="bg2">
                <a:tint val="83000"/>
                <a:satMod val="320000"/>
              </a:schemeClr>
            </a:gs>
            <a:gs pos="8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5332021" y="744472"/>
            <a:ext cx="3484954" cy="1369336"/>
          </a:xfrm>
          <a:prstGeom prst="rect">
            <a:avLst/>
          </a:prstGeom>
          <a:noFill/>
          <a:ln w="9525">
            <a:noFill/>
            <a:miter lim="800000"/>
            <a:headEnd/>
            <a:tailEnd/>
          </a:ln>
        </p:spPr>
        <p:txBody>
          <a:bodyPr lIns="0" rIns="0" bIns="0" anchor="b">
            <a:scene3d>
              <a:camera prst="orthographicFront"/>
              <a:lightRig rig="freezing" dir="t">
                <a:rot lat="0" lon="0" rev="5640000"/>
              </a:lightRig>
            </a:scene3d>
            <a:sp3d prstMaterial="flat">
              <a:contourClr>
                <a:schemeClr val="tx2"/>
              </a:contourClr>
            </a:sp3d>
          </a:bodyPr>
          <a:lstStyle/>
          <a:p>
            <a:pPr defTabSz="914400">
              <a:defRPr/>
            </a:pPr>
            <a:endParaRPr lang="en-US" sz="40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defRPr/>
            </a:pPr>
            <a:endParaRPr lang="en-US" sz="40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defRPr/>
            </a:pPr>
            <a:endParaRPr lang="en-US" sz="38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defRPr/>
            </a:pPr>
            <a:endParaRPr lang="en-US" sz="3800" dirty="0">
              <a:effectLst>
                <a:glow rad="76200">
                  <a:schemeClr val="bg1">
                    <a:alpha val="75000"/>
                  </a:schemeClr>
                </a:glow>
                <a:outerShdw blurRad="247650" dist="139700" dir="2700000" algn="tl" rotWithShape="0">
                  <a:srgbClr val="000000"/>
                </a:outerShdw>
              </a:effectLst>
              <a:latin typeface="+mn-lt"/>
              <a:ea typeface="+mj-ea"/>
              <a:cs typeface="+mj-cs"/>
            </a:endParaRPr>
          </a:p>
          <a:p>
            <a:pPr defTabSz="914400">
              <a:spcAft>
                <a:spcPts val="600"/>
              </a:spcAft>
              <a:defRPr/>
            </a:pPr>
            <a:r>
              <a:rPr lang="en-US" sz="3500" dirty="0">
                <a:effectLst>
                  <a:glow rad="76200">
                    <a:schemeClr val="bg1">
                      <a:alpha val="75000"/>
                    </a:schemeClr>
                  </a:glow>
                  <a:outerShdw blurRad="247650" dist="139700" dir="2700000" algn="tl" rotWithShape="0">
                    <a:srgbClr val="000000"/>
                  </a:outerShdw>
                </a:effectLst>
                <a:latin typeface="+mn-lt"/>
                <a:ea typeface="+mj-ea"/>
                <a:cs typeface="+mj-cs"/>
              </a:rPr>
              <a:t>Fossilization of shark teeth</a:t>
            </a:r>
          </a:p>
        </p:txBody>
      </p:sp>
      <p:pic>
        <p:nvPicPr>
          <p:cNvPr id="3" name="Picture 2"/>
          <p:cNvPicPr>
            <a:picLocks noChangeAspect="1"/>
          </p:cNvPicPr>
          <p:nvPr/>
        </p:nvPicPr>
        <p:blipFill>
          <a:blip r:embed="rId3"/>
          <a:srcRect/>
          <a:stretch>
            <a:fillRect/>
          </a:stretch>
        </p:blipFill>
        <p:spPr bwMode="auto">
          <a:xfrm>
            <a:off x="127000" y="106363"/>
            <a:ext cx="3919538" cy="2106612"/>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pic>
        <p:nvPicPr>
          <p:cNvPr id="4" name="Picture 3"/>
          <p:cNvPicPr>
            <a:picLocks noChangeAspect="1"/>
          </p:cNvPicPr>
          <p:nvPr/>
        </p:nvPicPr>
        <p:blipFill>
          <a:blip r:embed="rId4"/>
          <a:srcRect/>
          <a:stretch>
            <a:fillRect/>
          </a:stretch>
        </p:blipFill>
        <p:spPr bwMode="auto">
          <a:xfrm>
            <a:off x="1136650" y="1905000"/>
            <a:ext cx="3922713" cy="2401888"/>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pic>
        <p:nvPicPr>
          <p:cNvPr id="6" name="Picture 5"/>
          <p:cNvPicPr>
            <a:picLocks noChangeAspect="1"/>
          </p:cNvPicPr>
          <p:nvPr/>
        </p:nvPicPr>
        <p:blipFill>
          <a:blip r:embed="rId5"/>
          <a:srcRect l="7397" r="10497"/>
          <a:stretch>
            <a:fillRect/>
          </a:stretch>
        </p:blipFill>
        <p:spPr bwMode="auto">
          <a:xfrm>
            <a:off x="2867025" y="3873500"/>
            <a:ext cx="3627438" cy="1820863"/>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pic>
        <p:nvPicPr>
          <p:cNvPr id="5" name="Picture 4"/>
          <p:cNvPicPr>
            <a:picLocks noChangeAspect="1"/>
          </p:cNvPicPr>
          <p:nvPr/>
        </p:nvPicPr>
        <p:blipFill>
          <a:blip r:embed="rId6"/>
          <a:srcRect/>
          <a:stretch>
            <a:fillRect/>
          </a:stretch>
        </p:blipFill>
        <p:spPr bwMode="auto">
          <a:xfrm>
            <a:off x="4895850" y="5111750"/>
            <a:ext cx="3921125" cy="1782763"/>
          </a:xfrm>
          <a:prstGeom prst="rect">
            <a:avLst/>
          </a:prstGeom>
          <a:solidFill>
            <a:srgbClr val="000000"/>
          </a:solidFill>
          <a:ln w="50800" cap="sq">
            <a:solidFill>
              <a:srgbClr val="000000"/>
            </a:solidFill>
            <a:miter lim="800000"/>
            <a:headEnd/>
            <a:tailEnd/>
          </a:ln>
          <a:effectLst>
            <a:outerShdw blurRad="254000" dist="190500" dir="7740010" sy="89999" algn="bl" rotWithShape="0">
              <a:srgbClr val="808080"/>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7"/>
            <a:ext cx="8305800" cy="5572021"/>
          </a:xfrm>
          <a:ln>
            <a:miter lim="800000"/>
            <a:headEnd/>
            <a:tailEnd/>
          </a:ln>
          <a:extLst/>
        </p:spPr>
        <p:txBody>
          <a:bodyPr/>
          <a:lstStyle/>
          <a:p>
            <a:pPr>
              <a:defRPr/>
            </a:pPr>
            <a:r>
              <a:rPr lang="en-US" dirty="0" smtClean="0">
                <a:latin typeface="AdLib BT" pitchFamily="82" charset="0"/>
              </a:rPr>
              <a:t>Let’s travel back in time millions of years…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3"/>
          <p:cNvGrpSpPr>
            <a:grpSpLocks/>
          </p:cNvGrpSpPr>
          <p:nvPr/>
        </p:nvGrpSpPr>
        <p:grpSpPr bwMode="auto">
          <a:xfrm>
            <a:off x="1733550" y="1358900"/>
            <a:ext cx="6934200" cy="5522913"/>
            <a:chOff x="1733550" y="1358900"/>
            <a:chExt cx="6934200" cy="5522913"/>
          </a:xfrm>
        </p:grpSpPr>
        <p:pic>
          <p:nvPicPr>
            <p:cNvPr id="3" name="Picture 2" descr="Mid_miocene_paleogeog"/>
            <p:cNvPicPr>
              <a:picLocks noChangeAspect="1" noChangeArrowheads="1"/>
            </p:cNvPicPr>
            <p:nvPr/>
          </p:nvPicPr>
          <p:blipFill>
            <a:blip r:embed="rId3"/>
            <a:srcRect/>
            <a:stretch>
              <a:fillRect/>
            </a:stretch>
          </p:blipFill>
          <p:spPr bwMode="auto">
            <a:xfrm>
              <a:off x="1733550" y="1358900"/>
              <a:ext cx="6934200" cy="5522913"/>
            </a:xfrm>
            <a:prstGeom prst="rect">
              <a:avLst/>
            </a:prstGeom>
            <a:ln>
              <a:noFill/>
            </a:ln>
            <a:effectLst>
              <a:glow rad="228600">
                <a:schemeClr val="bg2">
                  <a:lumMod val="75000"/>
                  <a:alpha val="17000"/>
                </a:schemeClr>
              </a:glow>
              <a:outerShdw blurRad="247650" dist="127000" dir="12300000" sx="103000" sy="103000" algn="tl" rotWithShape="0">
                <a:schemeClr val="tx1">
                  <a:alpha val="68000"/>
                </a:schemeClr>
              </a:outerShdw>
              <a:softEdge rad="165100"/>
            </a:effectLst>
          </p:spPr>
        </p:pic>
        <p:sp>
          <p:nvSpPr>
            <p:cNvPr id="5" name="Rectangle 7"/>
            <p:cNvSpPr>
              <a:spLocks noChangeArrowheads="1"/>
            </p:cNvSpPr>
            <p:nvPr/>
          </p:nvSpPr>
          <p:spPr bwMode="auto">
            <a:xfrm>
              <a:off x="6153150" y="4635500"/>
              <a:ext cx="1809750" cy="366713"/>
            </a:xfrm>
            <a:prstGeom prst="rect">
              <a:avLst/>
            </a:prstGeom>
            <a:solidFill>
              <a:srgbClr val="FF0000"/>
            </a:solidFill>
            <a:ln w="9525">
              <a:solidFill>
                <a:schemeClr val="bg1"/>
              </a:solidFill>
              <a:miter lim="800000"/>
              <a:headEnd/>
              <a:tailEnd/>
            </a:ln>
            <a:effectLst>
              <a:glow rad="50800">
                <a:schemeClr val="tx1">
                  <a:alpha val="75000"/>
                </a:schemeClr>
              </a:glow>
              <a:outerShdw blurRad="279400" dist="88900" dir="2700000">
                <a:srgbClr val="000000"/>
              </a:outerShdw>
            </a:effectLst>
          </p:spPr>
          <p:txBody>
            <a:bodyPr wrap="none">
              <a:spAutoFit/>
            </a:bodyPr>
            <a:lstStyle/>
            <a:p>
              <a:pPr>
                <a:defRPr/>
              </a:pPr>
              <a:r>
                <a:rPr lang="en-US" b="1" dirty="0" err="1">
                  <a:ln>
                    <a:solidFill>
                      <a:schemeClr val="bg1">
                        <a:alpha val="59000"/>
                      </a:schemeClr>
                    </a:solidFill>
                  </a:ln>
                  <a:effectLst>
                    <a:outerShdw blurRad="228600" dist="38100" dir="2700000">
                      <a:srgbClr val="000000">
                        <a:alpha val="97000"/>
                      </a:srgbClr>
                    </a:outerShdw>
                  </a:effectLst>
                  <a:cs typeface="ＭＳ Ｐゴシック" charset="-128"/>
                </a:rPr>
                <a:t>Sharktooth</a:t>
              </a:r>
              <a:r>
                <a:rPr lang="en-US" b="1" dirty="0">
                  <a:ln>
                    <a:solidFill>
                      <a:schemeClr val="bg1">
                        <a:alpha val="59000"/>
                      </a:schemeClr>
                    </a:solidFill>
                  </a:ln>
                  <a:effectLst>
                    <a:outerShdw blurRad="228600" dist="38100" dir="2700000">
                      <a:srgbClr val="000000">
                        <a:alpha val="97000"/>
                      </a:srgbClr>
                    </a:outerShdw>
                  </a:effectLst>
                  <a:cs typeface="ＭＳ Ｐゴシック" charset="-128"/>
                </a:rPr>
                <a:t> Hill</a:t>
              </a:r>
            </a:p>
          </p:txBody>
        </p:sp>
        <p:sp>
          <p:nvSpPr>
            <p:cNvPr id="18444" name="AutoShape 8"/>
            <p:cNvSpPr>
              <a:spLocks noChangeArrowheads="1"/>
            </p:cNvSpPr>
            <p:nvPr/>
          </p:nvSpPr>
          <p:spPr bwMode="auto">
            <a:xfrm>
              <a:off x="5238750" y="5092700"/>
              <a:ext cx="304800" cy="228600"/>
            </a:xfrm>
            <a:custGeom>
              <a:avLst/>
              <a:gdLst>
                <a:gd name="T0" fmla="*/ 2147483647 w 192"/>
                <a:gd name="T1" fmla="*/ 0 h 144"/>
                <a:gd name="T2" fmla="*/ 0 w 192"/>
                <a:gd name="T3" fmla="*/ 2147483647 h 144"/>
                <a:gd name="T4" fmla="*/ 2147483647 w 192"/>
                <a:gd name="T5" fmla="*/ 2147483647 h 144"/>
                <a:gd name="T6" fmla="*/ 2147483647 w 192"/>
                <a:gd name="T7" fmla="*/ 2147483647 h 144"/>
                <a:gd name="T8" fmla="*/ 2147483647 w 192"/>
                <a:gd name="T9" fmla="*/ 2147483647 h 144"/>
                <a:gd name="T10" fmla="*/ 0 60000 65536"/>
                <a:gd name="T11" fmla="*/ 0 60000 65536"/>
                <a:gd name="T12" fmla="*/ 0 60000 65536"/>
                <a:gd name="T13" fmla="*/ 0 60000 65536"/>
                <a:gd name="T14" fmla="*/ 0 60000 65536"/>
                <a:gd name="T15" fmla="*/ 59 w 192"/>
                <a:gd name="T16" fmla="*/ 55 h 144"/>
                <a:gd name="T17" fmla="*/ 133 w 192"/>
                <a:gd name="T18" fmla="*/ 110 h 144"/>
              </a:gdLst>
              <a:ahLst/>
              <a:cxnLst>
                <a:cxn ang="T10">
                  <a:pos x="T0" y="T1"/>
                </a:cxn>
                <a:cxn ang="T11">
                  <a:pos x="T2" y="T3"/>
                </a:cxn>
                <a:cxn ang="T12">
                  <a:pos x="T4" y="T5"/>
                </a:cxn>
                <a:cxn ang="T13">
                  <a:pos x="T6" y="T7"/>
                </a:cxn>
                <a:cxn ang="T14">
                  <a:pos x="T8" y="T9"/>
                </a:cxn>
              </a:cxnLst>
              <a:rect l="T15" t="T16" r="T17" b="T18"/>
              <a:pathLst>
                <a:path w="192" h="144">
                  <a:moveTo>
                    <a:pt x="0" y="55"/>
                  </a:moveTo>
                  <a:lnTo>
                    <a:pt x="73" y="55"/>
                  </a:lnTo>
                  <a:lnTo>
                    <a:pt x="96" y="0"/>
                  </a:lnTo>
                  <a:lnTo>
                    <a:pt x="119" y="55"/>
                  </a:lnTo>
                  <a:lnTo>
                    <a:pt x="192" y="55"/>
                  </a:lnTo>
                  <a:lnTo>
                    <a:pt x="133" y="89"/>
                  </a:lnTo>
                  <a:lnTo>
                    <a:pt x="155" y="144"/>
                  </a:lnTo>
                  <a:lnTo>
                    <a:pt x="96" y="110"/>
                  </a:lnTo>
                  <a:lnTo>
                    <a:pt x="37" y="144"/>
                  </a:lnTo>
                  <a:lnTo>
                    <a:pt x="59" y="89"/>
                  </a:lnTo>
                  <a:lnTo>
                    <a:pt x="0" y="55"/>
                  </a:lnTo>
                  <a:close/>
                </a:path>
              </a:pathLst>
            </a:custGeom>
            <a:solidFill>
              <a:srgbClr val="FF0000"/>
            </a:solidFill>
            <a:ln w="9525">
              <a:solidFill>
                <a:schemeClr val="tx1"/>
              </a:solidFill>
              <a:miter lim="800000"/>
              <a:headEnd/>
              <a:tailEnd/>
            </a:ln>
            <a:effectLst>
              <a:outerShdw dist="50800" dir="2700000" rotWithShape="0">
                <a:srgbClr val="808080"/>
              </a:outerShdw>
            </a:effectLst>
          </p:spPr>
          <p:txBody>
            <a:bodyPr wrap="none" anchor="ctr"/>
            <a:lstStyle/>
            <a:p>
              <a:endParaRPr lang="en-US"/>
            </a:p>
          </p:txBody>
        </p:sp>
        <p:sp>
          <p:nvSpPr>
            <p:cNvPr id="7" name="Line 9"/>
            <p:cNvSpPr>
              <a:spLocks noChangeShapeType="1"/>
            </p:cNvSpPr>
            <p:nvPr/>
          </p:nvSpPr>
          <p:spPr bwMode="auto">
            <a:xfrm flipH="1">
              <a:off x="5543550" y="4881563"/>
              <a:ext cx="609600" cy="228600"/>
            </a:xfrm>
            <a:prstGeom prst="line">
              <a:avLst/>
            </a:prstGeom>
            <a:noFill/>
            <a:ln w="57150">
              <a:solidFill>
                <a:srgbClr val="FF0000"/>
              </a:solidFill>
              <a:round/>
              <a:headEnd/>
              <a:tailEnd type="triangle" w="med" len="med"/>
            </a:ln>
            <a:effectLst>
              <a:glow rad="25400">
                <a:schemeClr val="tx1">
                  <a:alpha val="75000"/>
                </a:schemeClr>
              </a:glow>
              <a:outerShdw blurRad="50800" dist="76200" dir="1920000">
                <a:srgbClr val="000000"/>
              </a:outerShdw>
            </a:effectLst>
          </p:spPr>
          <p:txBody>
            <a:bodyPr/>
            <a:lstStyle/>
            <a:p>
              <a:pPr>
                <a:defRPr/>
              </a:pPr>
              <a:endParaRPr lang="en-US">
                <a:cs typeface="ＭＳ Ｐゴシック" charset="-128"/>
              </a:endParaRPr>
            </a:p>
          </p:txBody>
        </p:sp>
        <p:sp>
          <p:nvSpPr>
            <p:cNvPr id="8" name="Tree"/>
            <p:cNvSpPr>
              <a:spLocks noEditPoints="1" noChangeArrowheads="1"/>
            </p:cNvSpPr>
            <p:nvPr/>
          </p:nvSpPr>
          <p:spPr bwMode="auto">
            <a:xfrm>
              <a:off x="7067550" y="356870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9" name="Tree"/>
            <p:cNvSpPr>
              <a:spLocks noEditPoints="1" noChangeArrowheads="1"/>
            </p:cNvSpPr>
            <p:nvPr/>
          </p:nvSpPr>
          <p:spPr bwMode="auto">
            <a:xfrm>
              <a:off x="6657975" y="503555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10" name="Tree"/>
            <p:cNvSpPr>
              <a:spLocks noEditPoints="1" noChangeArrowheads="1"/>
            </p:cNvSpPr>
            <p:nvPr/>
          </p:nvSpPr>
          <p:spPr bwMode="auto">
            <a:xfrm>
              <a:off x="7067550" y="151130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grpSp>
      <p:sp>
        <p:nvSpPr>
          <p:cNvPr id="18" name="Tree"/>
          <p:cNvSpPr>
            <a:spLocks noEditPoints="1" noChangeArrowheads="1"/>
          </p:cNvSpPr>
          <p:nvPr/>
        </p:nvSpPr>
        <p:spPr bwMode="auto">
          <a:xfrm>
            <a:off x="7848600" y="383222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19" name="Tree"/>
          <p:cNvSpPr>
            <a:spLocks noEditPoints="1" noChangeArrowheads="1"/>
          </p:cNvSpPr>
          <p:nvPr/>
        </p:nvSpPr>
        <p:spPr bwMode="auto">
          <a:xfrm>
            <a:off x="7848600" y="177482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0" name="Tree"/>
          <p:cNvSpPr>
            <a:spLocks noEditPoints="1" noChangeArrowheads="1"/>
          </p:cNvSpPr>
          <p:nvPr/>
        </p:nvSpPr>
        <p:spPr bwMode="auto">
          <a:xfrm>
            <a:off x="7143750" y="229870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1" name="Tree"/>
          <p:cNvSpPr>
            <a:spLocks noEditPoints="1" noChangeArrowheads="1"/>
          </p:cNvSpPr>
          <p:nvPr/>
        </p:nvSpPr>
        <p:spPr bwMode="auto">
          <a:xfrm>
            <a:off x="6657975" y="267017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2" name="Tree"/>
          <p:cNvSpPr>
            <a:spLocks noEditPoints="1" noChangeArrowheads="1"/>
          </p:cNvSpPr>
          <p:nvPr/>
        </p:nvSpPr>
        <p:spPr bwMode="auto">
          <a:xfrm>
            <a:off x="7553325" y="3041650"/>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23" name="Tree"/>
          <p:cNvSpPr>
            <a:spLocks noEditPoints="1" noChangeArrowheads="1"/>
          </p:cNvSpPr>
          <p:nvPr/>
        </p:nvSpPr>
        <p:spPr bwMode="auto">
          <a:xfrm>
            <a:off x="7886700" y="2670175"/>
            <a:ext cx="819150" cy="742950"/>
          </a:xfrm>
          <a:custGeom>
            <a:avLst/>
            <a:gdLst>
              <a:gd name="T0" fmla="*/ 409575 w 21600"/>
              <a:gd name="T1" fmla="*/ 0 h 21600"/>
              <a:gd name="T2" fmla="*/ 234027 w 21600"/>
              <a:gd name="T3" fmla="*/ 216694 h 21600"/>
              <a:gd name="T4" fmla="*/ 117032 w 21600"/>
              <a:gd name="T5" fmla="*/ 433387 h 21600"/>
              <a:gd name="T6" fmla="*/ 0 w 21600"/>
              <a:gd name="T7" fmla="*/ 650081 h 21600"/>
              <a:gd name="T8" fmla="*/ 585123 w 21600"/>
              <a:gd name="T9" fmla="*/ 216694 h 21600"/>
              <a:gd name="T10" fmla="*/ 702118 w 21600"/>
              <a:gd name="T11" fmla="*/ 433387 h 21600"/>
              <a:gd name="T12" fmla="*/ 819150 w 21600"/>
              <a:gd name="T13" fmla="*/ 65008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cs typeface="ＭＳ Ｐゴシック" charset="-128"/>
            </a:endParaRPr>
          </a:p>
        </p:txBody>
      </p:sp>
      <p:sp>
        <p:nvSpPr>
          <p:cNvPr id="16" name="Title 15"/>
          <p:cNvSpPr>
            <a:spLocks noGrp="1"/>
          </p:cNvSpPr>
          <p:nvPr>
            <p:ph type="title"/>
          </p:nvPr>
        </p:nvSpPr>
        <p:spPr>
          <a:xfrm rot="20529486">
            <a:off x="-113515" y="313486"/>
            <a:ext cx="6866348" cy="2015937"/>
          </a:xfrm>
          <a:ln w="19050" cap="flat" algn="ctr">
            <a:miter lim="800000"/>
            <a:headEnd type="none" w="med" len="med"/>
            <a:tailEnd type="none" w="med" len="med"/>
          </a:ln>
          <a:extLst/>
        </p:spPr>
        <p:txBody>
          <a:bodyPr>
            <a:spAutoFit/>
          </a:bodyPr>
          <a:lstStyle/>
          <a:p>
            <a:pPr eaLnBrk="1" fontAlgn="auto" hangingPunct="1">
              <a:spcAft>
                <a:spcPts val="0"/>
              </a:spcAft>
              <a:defRPr/>
            </a:pPr>
            <a:r>
              <a:rPr lang="en-US" sz="4800" b="1" dirty="0" smtClean="0">
                <a:ln>
                  <a:solidFill>
                    <a:schemeClr val="bg1">
                      <a:alpha val="79000"/>
                    </a:schemeClr>
                  </a:solidFill>
                </a:ln>
                <a:solidFill>
                  <a:schemeClr val="tx1"/>
                </a:solidFill>
                <a:effectLst>
                  <a:outerShdw blurRad="241300" dist="190500" dir="13020000" sx="105000" sy="105000" algn="tl" rotWithShape="0">
                    <a:srgbClr val="000000"/>
                  </a:outerShdw>
                </a:effectLst>
                <a:latin typeface="+mn-lt"/>
              </a:rPr>
              <a:t>  Central California </a:t>
            </a:r>
            <a:br>
              <a:rPr lang="en-US" sz="4800" b="1" dirty="0" smtClean="0">
                <a:ln>
                  <a:solidFill>
                    <a:schemeClr val="bg1">
                      <a:alpha val="79000"/>
                    </a:schemeClr>
                  </a:solidFill>
                </a:ln>
                <a:solidFill>
                  <a:schemeClr val="tx1"/>
                </a:solidFill>
                <a:effectLst>
                  <a:outerShdw blurRad="241300" dist="190500" dir="13020000" sx="105000" sy="105000" algn="tl" rotWithShape="0">
                    <a:srgbClr val="000000"/>
                  </a:outerShdw>
                </a:effectLst>
                <a:latin typeface="+mn-lt"/>
              </a:rPr>
            </a:br>
            <a:r>
              <a:rPr lang="en-US" sz="4800" b="1" dirty="0" smtClean="0">
                <a:ln>
                  <a:solidFill>
                    <a:schemeClr val="bg1">
                      <a:alpha val="79000"/>
                    </a:schemeClr>
                  </a:solidFill>
                </a:ln>
                <a:solidFill>
                  <a:schemeClr val="tx1"/>
                </a:solidFill>
                <a:effectLst>
                  <a:outerShdw blurRad="241300" dist="190500" dir="13020000" sx="105000" sy="105000" algn="tl" rotWithShape="0">
                    <a:srgbClr val="000000"/>
                  </a:outerShdw>
                </a:effectLst>
                <a:latin typeface="+mn-lt"/>
              </a:rPr>
              <a:t>14-16 Million Years Ago</a:t>
            </a:r>
            <a:r>
              <a:rPr lang="en-US" sz="5400" b="1" dirty="0" smtClean="0">
                <a:ln>
                  <a:solidFill>
                    <a:schemeClr val="bg1">
                      <a:alpha val="75000"/>
                    </a:schemeClr>
                  </a:solidFill>
                </a:ln>
                <a:solidFill>
                  <a:schemeClr val="tx1"/>
                </a:solidFill>
                <a:effectLst>
                  <a:outerShdw blurRad="82550" dist="203200" dir="12840000" sx="105000" sy="105000" algn="tl" rotWithShape="0">
                    <a:srgbClr val="000000"/>
                  </a:outerShdw>
                </a:effectLst>
                <a:latin typeface="+mn-lt"/>
              </a:rPr>
              <a:t/>
            </a:r>
            <a:br>
              <a:rPr lang="en-US" sz="5400" b="1" dirty="0" smtClean="0">
                <a:ln>
                  <a:solidFill>
                    <a:schemeClr val="bg1">
                      <a:alpha val="75000"/>
                    </a:schemeClr>
                  </a:solidFill>
                </a:ln>
                <a:solidFill>
                  <a:schemeClr val="tx1"/>
                </a:solidFill>
                <a:effectLst>
                  <a:outerShdw blurRad="82550" dist="203200" dir="12840000" sx="105000" sy="105000" algn="tl" rotWithShape="0">
                    <a:srgbClr val="000000"/>
                  </a:outerShdw>
                </a:effectLst>
                <a:latin typeface="+mn-lt"/>
              </a:rPr>
            </a:br>
            <a:endParaRPr lang="en-US" sz="3200" dirty="0">
              <a:ln>
                <a:solidFill>
                  <a:schemeClr val="bg1">
                    <a:alpha val="75000"/>
                  </a:schemeClr>
                </a:solidFill>
              </a:ln>
              <a:solidFill>
                <a:schemeClr val="tx1"/>
              </a:solidFill>
              <a:effectLst>
                <a:outerShdw blurRad="82550" dist="203200" dir="12840000" sx="105000" sy="105000" algn="tl" rotWithShape="0">
                  <a:srgbClr val="000000"/>
                </a:outerShdw>
              </a:effectLst>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Paleogeog_Plio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497263"/>
            <a:ext cx="2093913" cy="2787650"/>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9459" name="Picture 3" descr="paleogeog_Ple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3481388"/>
            <a:ext cx="2195513" cy="2803525"/>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657600" y="6364288"/>
            <a:ext cx="1727200" cy="366712"/>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Pliocene 4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sp>
        <p:nvSpPr>
          <p:cNvPr id="7" name="Text Box 5"/>
          <p:cNvSpPr txBox="1">
            <a:spLocks noChangeArrowheads="1"/>
          </p:cNvSpPr>
          <p:nvPr/>
        </p:nvSpPr>
        <p:spPr bwMode="auto">
          <a:xfrm>
            <a:off x="6527800" y="6364288"/>
            <a:ext cx="2206625" cy="366712"/>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Pleistocene 0.6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pic>
        <p:nvPicPr>
          <p:cNvPr id="19462" name="Picture 6" descr="Paleogeog_Late_Mioc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81388"/>
            <a:ext cx="2179638" cy="2803525"/>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425450" y="6356350"/>
            <a:ext cx="2562225" cy="368300"/>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Late Miocene 10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pic>
        <p:nvPicPr>
          <p:cNvPr id="19464" name="Picture 8" descr="Paleogeog_Early_M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79375"/>
            <a:ext cx="2206625" cy="2935288"/>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6400800" y="3033713"/>
            <a:ext cx="2403475" cy="376237"/>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hangingPunct="0">
              <a:spcBef>
                <a:spcPct val="50000"/>
              </a:spcBef>
              <a:defRPr/>
            </a:pPr>
            <a:r>
              <a:rPr lang="en-US" b="1">
                <a:solidFill>
                  <a:schemeClr val="bg1"/>
                </a:solidFill>
                <a:latin typeface="Times New Roman" charset="0"/>
              </a:rPr>
              <a:t>Early Miocene 21 mya</a:t>
            </a:r>
          </a:p>
        </p:txBody>
      </p:sp>
      <p:pic>
        <p:nvPicPr>
          <p:cNvPr id="19466" name="Picture 10" descr="paleogeog_SJV_EEocene"/>
          <p:cNvPicPr>
            <a:picLocks noChangeAspect="1" noChangeArrowheads="1"/>
          </p:cNvPicPr>
          <p:nvPr/>
        </p:nvPicPr>
        <p:blipFill>
          <a:blip r:embed="rId7">
            <a:extLst>
              <a:ext uri="{28A0092B-C50C-407E-A947-70E740481C1C}">
                <a14:useLocalDpi xmlns:a14="http://schemas.microsoft.com/office/drawing/2010/main" val="0"/>
              </a:ext>
            </a:extLst>
          </a:blip>
          <a:srcRect l="47491" t="12833" r="12061"/>
          <a:stretch>
            <a:fillRect/>
          </a:stretch>
        </p:blipFill>
        <p:spPr bwMode="auto">
          <a:xfrm>
            <a:off x="3581400" y="79375"/>
            <a:ext cx="2170113" cy="2935288"/>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3" name="Text Box 11"/>
          <p:cNvSpPr txBox="1">
            <a:spLocks noChangeArrowheads="1"/>
          </p:cNvSpPr>
          <p:nvPr/>
        </p:nvSpPr>
        <p:spPr bwMode="auto">
          <a:xfrm>
            <a:off x="3579813" y="3048000"/>
            <a:ext cx="2322512" cy="366713"/>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Early Eocene 52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pic>
        <p:nvPicPr>
          <p:cNvPr id="19468" name="Picture 12" descr="Paleogeog_SJV_Paleocene"/>
          <p:cNvPicPr>
            <a:picLocks noChangeAspect="1" noChangeArrowheads="1"/>
          </p:cNvPicPr>
          <p:nvPr/>
        </p:nvPicPr>
        <p:blipFill>
          <a:blip r:embed="rId8">
            <a:extLst>
              <a:ext uri="{28A0092B-C50C-407E-A947-70E740481C1C}">
                <a14:useLocalDpi xmlns:a14="http://schemas.microsoft.com/office/drawing/2010/main" val="0"/>
              </a:ext>
            </a:extLst>
          </a:blip>
          <a:srcRect l="47491" t="12851" r="12897" b="9335"/>
          <a:stretch>
            <a:fillRect/>
          </a:stretch>
        </p:blipFill>
        <p:spPr bwMode="auto">
          <a:xfrm>
            <a:off x="609600" y="79375"/>
            <a:ext cx="2128838" cy="2879725"/>
          </a:xfrm>
          <a:prstGeom prst="rect">
            <a:avLst/>
          </a:prstGeom>
          <a:noFill/>
          <a:ln w="38100" cap="sq">
            <a:solidFill>
              <a:srgbClr val="000000"/>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425450" y="3043238"/>
            <a:ext cx="2439988" cy="366712"/>
          </a:xfrm>
          <a:prstGeom prst="rect">
            <a:avLst/>
          </a:prstGeom>
          <a:solidFill>
            <a:schemeClr val="tx1"/>
          </a:solidFill>
          <a:ln w="9525">
            <a:solidFill>
              <a:schemeClr val="bg1"/>
            </a:solidFill>
            <a:miter lim="800000"/>
            <a:headEnd/>
            <a:tailEnd/>
          </a:ln>
          <a:effectLst>
            <a:outerShdw blurRad="63500" dist="114300" dir="2700000" algn="tl" rotWithShape="0">
              <a:srgbClr val="000000">
                <a:alpha val="42999"/>
              </a:srgbClr>
            </a:outerShdw>
          </a:effectLst>
        </p:spPr>
        <p:txBody>
          <a:bodyPr>
            <a:spAutoFit/>
          </a:bodyPr>
          <a:lstStyle/>
          <a:p>
            <a:pPr algn="ctr" eaLnBrk="0" fontAlgn="auto" hangingPunct="0">
              <a:spcBef>
                <a:spcPct val="50000"/>
              </a:spcBef>
              <a:spcAft>
                <a:spcPts val="0"/>
              </a:spcAft>
              <a:defRPr/>
            </a:pPr>
            <a:r>
              <a:rPr lang="en-US" b="1" dirty="0">
                <a:solidFill>
                  <a:schemeClr val="bg1"/>
                </a:solidFill>
                <a:latin typeface="Times New Roman" charset="0"/>
                <a:ea typeface="+mn-ea"/>
              </a:rPr>
              <a:t>Late Paleocene 59 </a:t>
            </a:r>
            <a:r>
              <a:rPr lang="en-US" b="1" dirty="0" err="1">
                <a:solidFill>
                  <a:schemeClr val="bg1"/>
                </a:solidFill>
                <a:latin typeface="Times New Roman" charset="0"/>
                <a:ea typeface="+mn-ea"/>
              </a:rPr>
              <a:t>mya</a:t>
            </a:r>
            <a:endParaRPr lang="en-US" b="1" dirty="0">
              <a:solidFill>
                <a:schemeClr val="bg1"/>
              </a:solidFill>
              <a:latin typeface="Times New Roman" charset="0"/>
              <a:ea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Early_Miocene_Paleogeog"/>
          <p:cNvPicPr>
            <a:picLocks noChangeAspect="1" noChangeArrowheads="1"/>
          </p:cNvPicPr>
          <p:nvPr/>
        </p:nvPicPr>
        <p:blipFill>
          <a:blip r:embed="rId3">
            <a:lum contrast="32000"/>
          </a:blip>
          <a:srcRect l="6161" t="49199" r="62393" b="25471"/>
          <a:stretch>
            <a:fillRect/>
          </a:stretch>
        </p:blipFill>
        <p:spPr bwMode="auto">
          <a:xfrm>
            <a:off x="2189823" y="1582184"/>
            <a:ext cx="5334000" cy="2882240"/>
          </a:xfrm>
          <a:prstGeom prst="rect">
            <a:avLst/>
          </a:prstGeom>
          <a:ln w="101600" cap="sq" cmpd="sng" algn="ctr">
            <a:solidFill>
              <a:srgbClr val="C8C6BD"/>
            </a:solidFill>
            <a:prstDash val="solid"/>
            <a:miter lim="800000"/>
            <a:headEnd type="none" w="med" len="med"/>
            <a:tailEnd type="none" w="med" len="med"/>
          </a:ln>
          <a:effectLst>
            <a:glow rad="76200">
              <a:schemeClr val="tx1">
                <a:alpha val="35000"/>
              </a:schemeClr>
            </a:glow>
            <a:outerShdw blurRad="482600" dist="38100" dir="9300000" algn="tl" rotWithShape="0">
              <a:srgbClr val="000000">
                <a:alpha val="97000"/>
              </a:srgbClr>
            </a:outerShdw>
            <a:reflection stA="38000" endPos="30000" dist="12700" dir="5400000" sy="-100000" algn="bl" rotWithShape="0"/>
            <a:softEdge rad="88900"/>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title"/>
          </p:nvPr>
        </p:nvSpPr>
        <p:spPr>
          <a:xfrm>
            <a:off x="672760" y="296080"/>
            <a:ext cx="8305800" cy="1143000"/>
          </a:xfrm>
          <a:ln>
            <a:miter lim="800000"/>
            <a:headEnd/>
            <a:tailEnd/>
          </a:ln>
          <a:extLst/>
        </p:spPr>
        <p:txBody>
          <a:bodyPr>
            <a:noAutofit/>
          </a:bodyPr>
          <a:lstStyle/>
          <a:p>
            <a:pPr eaLnBrk="1" hangingPunct="1">
              <a:defRPr/>
            </a:pPr>
            <a:r>
              <a:rPr lang="en-US" sz="4000" dirty="0" smtClean="0">
                <a:solidFill>
                  <a:schemeClr val="tx1"/>
                </a:solidFill>
                <a:effectLst>
                  <a:glow rad="76200">
                    <a:schemeClr val="bg1">
                      <a:alpha val="75000"/>
                    </a:schemeClr>
                  </a:glow>
                  <a:outerShdw blurRad="247650" dist="139700" dir="2700000" algn="tl" rotWithShape="0">
                    <a:srgbClr val="000000"/>
                  </a:outerShdw>
                </a:effectLst>
                <a:latin typeface="+mn-lt"/>
              </a:rPr>
              <a:t>Why is Bakersfield in a Valley and</a:t>
            </a:r>
            <a:br>
              <a:rPr lang="en-US" sz="4000" dirty="0" smtClean="0">
                <a:solidFill>
                  <a:schemeClr val="tx1"/>
                </a:solidFill>
                <a:effectLst>
                  <a:glow rad="76200">
                    <a:schemeClr val="bg1">
                      <a:alpha val="75000"/>
                    </a:schemeClr>
                  </a:glow>
                  <a:outerShdw blurRad="247650" dist="139700" dir="2700000" algn="tl" rotWithShape="0">
                    <a:srgbClr val="000000"/>
                  </a:outerShdw>
                </a:effectLst>
                <a:latin typeface="+mn-lt"/>
              </a:rPr>
            </a:br>
            <a:r>
              <a:rPr lang="en-US" sz="4000" dirty="0" smtClean="0">
                <a:solidFill>
                  <a:schemeClr val="tx1"/>
                </a:solidFill>
                <a:effectLst>
                  <a:glow rad="76200">
                    <a:schemeClr val="bg1">
                      <a:alpha val="75000"/>
                    </a:schemeClr>
                  </a:glow>
                  <a:outerShdw blurRad="247650" dist="139700" dir="2700000" algn="tl" rotWithShape="0">
                    <a:srgbClr val="000000"/>
                  </a:outerShdw>
                </a:effectLst>
                <a:latin typeface="+mn-lt"/>
              </a:rPr>
              <a:t> no longer under the Pacific Ocean?</a:t>
            </a:r>
            <a:endParaRPr lang="en-US" sz="4000" dirty="0">
              <a:solidFill>
                <a:schemeClr val="tx1"/>
              </a:solidFill>
              <a:effectLst>
                <a:glow rad="76200">
                  <a:schemeClr val="bg1">
                    <a:alpha val="75000"/>
                  </a:schemeClr>
                </a:glow>
                <a:outerShdw blurRad="247650" dist="139700" dir="2700000" algn="tl" rotWithShape="0">
                  <a:srgbClr val="000000"/>
                </a:outerShdw>
              </a:effectLst>
              <a:latin typeface="+mn-lt"/>
            </a:endParaRPr>
          </a:p>
        </p:txBody>
      </p:sp>
      <p:sp>
        <p:nvSpPr>
          <p:cNvPr id="4" name="TextBox 3"/>
          <p:cNvSpPr txBox="1"/>
          <p:nvPr/>
        </p:nvSpPr>
        <p:spPr>
          <a:xfrm>
            <a:off x="-161925" y="4579938"/>
            <a:ext cx="9486900" cy="2524125"/>
          </a:xfrm>
          <a:prstGeom prst="rect">
            <a:avLst/>
          </a:prstGeom>
          <a:noFill/>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sz="2800" b="1" dirty="0" smtClean="0">
                <a:effectLst>
                  <a:outerShdw blurRad="38100" dist="38100" dir="2700000" algn="tl">
                    <a:srgbClr val="04617B"/>
                  </a:outerShdw>
                </a:effectLst>
                <a:latin typeface="Constantia" charset="0"/>
              </a:rPr>
              <a:t>The </a:t>
            </a:r>
            <a:r>
              <a:rPr lang="en-US" sz="2800" b="1" dirty="0" err="1" smtClean="0">
                <a:effectLst>
                  <a:outerShdw blurRad="38100" dist="38100" dir="2700000" algn="tl">
                    <a:srgbClr val="04617B"/>
                  </a:outerShdw>
                </a:effectLst>
                <a:latin typeface="Constantia" charset="0"/>
              </a:rPr>
              <a:t>subduction</a:t>
            </a:r>
            <a:r>
              <a:rPr lang="en-US" sz="2800" b="1" dirty="0" smtClean="0">
                <a:effectLst>
                  <a:outerShdw blurRad="38100" dist="38100" dir="2700000" algn="tl">
                    <a:srgbClr val="04617B"/>
                  </a:outerShdw>
                </a:effectLst>
                <a:latin typeface="Constantia" charset="0"/>
              </a:rPr>
              <a:t> of the oceanic plate beneath the </a:t>
            </a:r>
          </a:p>
          <a:p>
            <a:pPr algn="ctr" eaLnBrk="1" hangingPunct="1">
              <a:defRPr/>
            </a:pPr>
            <a:r>
              <a:rPr lang="en-US" sz="2800" b="1" dirty="0" smtClean="0">
                <a:effectLst>
                  <a:outerShdw blurRad="38100" dist="38100" dir="2700000" algn="tl">
                    <a:srgbClr val="04617B"/>
                  </a:outerShdw>
                </a:effectLst>
                <a:latin typeface="Constantia" charset="0"/>
              </a:rPr>
              <a:t>North American Plate caused the uplift of the Sierra Nevada. Erosion of sediment  from the Sierra Nevada filled in the San Joaquin Valley and continues to this day. </a:t>
            </a:r>
          </a:p>
          <a:p>
            <a:pPr eaLnBrk="1" hangingPunct="1">
              <a:defRPr/>
            </a:pPr>
            <a:endParaRPr lang="en-US" sz="1800" b="1" dirty="0" smtClean="0">
              <a:effectLst>
                <a:outerShdw blurRad="38100" dist="38100" dir="2700000" algn="tl">
                  <a:srgbClr val="04617B"/>
                </a:outerShdw>
              </a:effectLst>
              <a:latin typeface="Constantia"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32" y="-335451"/>
            <a:ext cx="8656616" cy="1981197"/>
          </a:xfrm>
          <a:ln>
            <a:miter lim="800000"/>
            <a:headEnd/>
            <a:tailEnd/>
          </a:ln>
          <a:effectLst>
            <a:glow rad="139700">
              <a:schemeClr val="bg1">
                <a:alpha val="96000"/>
              </a:schemeClr>
            </a:glow>
            <a:outerShdw blurRad="381000" dist="38100" dir="2700000">
              <a:schemeClr val="tx1"/>
            </a:outerShdw>
            <a:reflection stA="31000" endPos="50000" dist="25400" dir="5400000" sy="-100000" algn="bl" rotWithShape="0"/>
          </a:effectLst>
          <a:extLst/>
        </p:spPr>
        <p:txBody>
          <a:bodyPr>
            <a:prstTxWarp prst="textWave1">
              <a:avLst/>
            </a:prstTxWarp>
          </a:bodyPr>
          <a:lstStyle/>
          <a:p>
            <a:pPr eaLnBrk="1" fontAlgn="auto" hangingPunct="1">
              <a:spcAft>
                <a:spcPts val="0"/>
              </a:spcAft>
              <a:defRPr/>
            </a:pPr>
            <a:r>
              <a:rPr lang="en-US" sz="3500" b="1" dirty="0" smtClean="0">
                <a:solidFill>
                  <a:schemeClr val="tx1"/>
                </a:solidFill>
                <a:effectLst>
                  <a:glow rad="101600">
                    <a:schemeClr val="bg1">
                      <a:alpha val="75000"/>
                    </a:schemeClr>
                  </a:glow>
                </a:effectLst>
                <a:latin typeface="+mn-lt"/>
              </a:rPr>
              <a:t>The Creation of the San Joaquin Valley </a:t>
            </a:r>
            <a:endParaRPr lang="en-US" sz="3500" b="1" dirty="0">
              <a:solidFill>
                <a:schemeClr val="tx1"/>
              </a:solidFill>
              <a:effectLst>
                <a:glow rad="101600">
                  <a:schemeClr val="bg1">
                    <a:alpha val="75000"/>
                  </a:schemeClr>
                </a:glow>
              </a:effectLst>
              <a:latin typeface="+mn-lt"/>
            </a:endParaRPr>
          </a:p>
        </p:txBody>
      </p:sp>
      <p:pic>
        <p:nvPicPr>
          <p:cNvPr id="5" name="Picture 6" descr="Paleogeog_SJV_Paleocene"/>
          <p:cNvPicPr>
            <a:picLocks noChangeAspect="1" noChangeArrowheads="1"/>
          </p:cNvPicPr>
          <p:nvPr/>
        </p:nvPicPr>
        <p:blipFill>
          <a:blip r:embed="rId3">
            <a:extLst>
              <a:ext uri="{28A0092B-C50C-407E-A947-70E740481C1C}">
                <a14:useLocalDpi xmlns:a14="http://schemas.microsoft.com/office/drawing/2010/main" val="0"/>
              </a:ext>
            </a:extLst>
          </a:blip>
          <a:srcRect l="10564" t="36829" r="54959" b="32898"/>
          <a:stretch>
            <a:fillRect/>
          </a:stretch>
        </p:blipFill>
        <p:spPr bwMode="auto">
          <a:xfrm>
            <a:off x="1727200" y="1660525"/>
            <a:ext cx="58658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859710"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59 Million Years Ago</a:t>
            </a:r>
          </a:p>
        </p:txBody>
      </p:sp>
      <p:pic>
        <p:nvPicPr>
          <p:cNvPr id="8" name="Picture 4" descr="paleogeog_SJV_EEocene"/>
          <p:cNvPicPr>
            <a:picLocks noChangeAspect="1" noChangeArrowheads="1"/>
          </p:cNvPicPr>
          <p:nvPr/>
        </p:nvPicPr>
        <p:blipFill>
          <a:blip r:embed="rId4">
            <a:extLst>
              <a:ext uri="{28A0092B-C50C-407E-A947-70E740481C1C}">
                <a14:useLocalDpi xmlns:a14="http://schemas.microsoft.com/office/drawing/2010/main" val="0"/>
              </a:ext>
            </a:extLst>
          </a:blip>
          <a:srcRect l="11972" t="39902" r="53763" b="27081"/>
          <a:stretch>
            <a:fillRect/>
          </a:stretch>
        </p:blipFill>
        <p:spPr bwMode="auto">
          <a:xfrm>
            <a:off x="1727200" y="1660525"/>
            <a:ext cx="58658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924802"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52 Million Years Ago</a:t>
            </a:r>
          </a:p>
        </p:txBody>
      </p:sp>
      <p:pic>
        <p:nvPicPr>
          <p:cNvPr id="10" name="Picture 7" descr="Paleogeog_SJV_MEocene"/>
          <p:cNvPicPr>
            <a:picLocks noChangeAspect="1" noChangeArrowheads="1"/>
          </p:cNvPicPr>
          <p:nvPr/>
        </p:nvPicPr>
        <p:blipFill>
          <a:blip r:embed="rId5">
            <a:extLst>
              <a:ext uri="{28A0092B-C50C-407E-A947-70E740481C1C}">
                <a14:useLocalDpi xmlns:a14="http://schemas.microsoft.com/office/drawing/2010/main" val="0"/>
              </a:ext>
            </a:extLst>
          </a:blip>
          <a:srcRect l="12794" t="40251" r="53357" b="26524"/>
          <a:stretch>
            <a:fillRect/>
          </a:stretch>
        </p:blipFill>
        <p:spPr bwMode="auto">
          <a:xfrm>
            <a:off x="1727200" y="1660525"/>
            <a:ext cx="58658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906126"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45 Million Years Ago</a:t>
            </a:r>
          </a:p>
        </p:txBody>
      </p:sp>
      <p:sp>
        <p:nvSpPr>
          <p:cNvPr id="13" name="Title 1"/>
          <p:cNvSpPr txBox="1">
            <a:spLocks/>
          </p:cNvSpPr>
          <p:nvPr/>
        </p:nvSpPr>
        <p:spPr>
          <a:xfrm>
            <a:off x="1894033"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30 Million Years Ago</a:t>
            </a:r>
          </a:p>
        </p:txBody>
      </p:sp>
      <p:pic>
        <p:nvPicPr>
          <p:cNvPr id="12" name="Picture 5" descr="Paleogeog_SJV_OLIGOcene"/>
          <p:cNvPicPr>
            <a:picLocks noChangeAspect="1" noChangeArrowheads="1"/>
          </p:cNvPicPr>
          <p:nvPr/>
        </p:nvPicPr>
        <p:blipFill>
          <a:blip r:embed="rId6">
            <a:extLst>
              <a:ext uri="{28A0092B-C50C-407E-A947-70E740481C1C}">
                <a14:useLocalDpi xmlns:a14="http://schemas.microsoft.com/office/drawing/2010/main" val="0"/>
              </a:ext>
            </a:extLst>
          </a:blip>
          <a:srcRect l="10724" t="40909" r="54103" b="24384"/>
          <a:stretch>
            <a:fillRect/>
          </a:stretch>
        </p:blipFill>
        <p:spPr bwMode="auto">
          <a:xfrm>
            <a:off x="1727200" y="1660525"/>
            <a:ext cx="58658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Early_Miocene_Paleogeog"/>
          <p:cNvPicPr>
            <a:picLocks noChangeAspect="1" noChangeArrowheads="1"/>
          </p:cNvPicPr>
          <p:nvPr/>
        </p:nvPicPr>
        <p:blipFill>
          <a:blip r:embed="rId7">
            <a:extLst>
              <a:ext uri="{28A0092B-C50C-407E-A947-70E740481C1C}">
                <a14:useLocalDpi xmlns:a14="http://schemas.microsoft.com/office/drawing/2010/main" val="0"/>
              </a:ext>
            </a:extLst>
          </a:blip>
          <a:srcRect l="4126" t="48874" r="60808" b="18681"/>
          <a:stretch>
            <a:fillRect/>
          </a:stretch>
        </p:blipFill>
        <p:spPr bwMode="auto">
          <a:xfrm>
            <a:off x="1727200" y="1690688"/>
            <a:ext cx="588486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1859710"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21 Million Years Ago</a:t>
            </a:r>
          </a:p>
        </p:txBody>
      </p:sp>
      <p:pic>
        <p:nvPicPr>
          <p:cNvPr id="16" name="Picture 11" descr="Late_Miocene_paleogeog"/>
          <p:cNvPicPr>
            <a:picLocks noChangeAspect="1" noChangeArrowheads="1"/>
          </p:cNvPicPr>
          <p:nvPr/>
        </p:nvPicPr>
        <p:blipFill>
          <a:blip r:embed="rId8">
            <a:extLst>
              <a:ext uri="{28A0092B-C50C-407E-A947-70E740481C1C}">
                <a14:useLocalDpi xmlns:a14="http://schemas.microsoft.com/office/drawing/2010/main" val="0"/>
              </a:ext>
            </a:extLst>
          </a:blip>
          <a:srcRect l="9496" t="42477" r="50148" b="23393"/>
          <a:stretch>
            <a:fillRect/>
          </a:stretch>
        </p:blipFill>
        <p:spPr bwMode="auto">
          <a:xfrm>
            <a:off x="1762125" y="1685925"/>
            <a:ext cx="58658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a:xfrm>
            <a:off x="1846303"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10 Million Years Ago</a:t>
            </a:r>
          </a:p>
        </p:txBody>
      </p:sp>
      <p:pic>
        <p:nvPicPr>
          <p:cNvPr id="18" name="Picture 10" descr="Pliocene_paleogeog"/>
          <p:cNvPicPr>
            <a:picLocks noChangeAspect="1" noChangeArrowheads="1"/>
          </p:cNvPicPr>
          <p:nvPr/>
        </p:nvPicPr>
        <p:blipFill>
          <a:blip r:embed="rId9">
            <a:extLst>
              <a:ext uri="{28A0092B-C50C-407E-A947-70E740481C1C}">
                <a14:useLocalDpi xmlns:a14="http://schemas.microsoft.com/office/drawing/2010/main" val="0"/>
              </a:ext>
            </a:extLst>
          </a:blip>
          <a:srcRect l="11656" t="43153" r="51044" b="23883"/>
          <a:stretch>
            <a:fillRect/>
          </a:stretch>
        </p:blipFill>
        <p:spPr bwMode="auto">
          <a:xfrm>
            <a:off x="1727200" y="1701800"/>
            <a:ext cx="58658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1799339" y="5647890"/>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  4 Million Years Ago</a:t>
            </a:r>
          </a:p>
        </p:txBody>
      </p:sp>
      <p:pic>
        <p:nvPicPr>
          <p:cNvPr id="20" name="Picture 9" descr="Pleistocene_paleogeog"/>
          <p:cNvPicPr>
            <a:picLocks noChangeAspect="1" noChangeArrowheads="1"/>
          </p:cNvPicPr>
          <p:nvPr/>
        </p:nvPicPr>
        <p:blipFill>
          <a:blip r:embed="rId10">
            <a:extLst>
              <a:ext uri="{28A0092B-C50C-407E-A947-70E740481C1C}">
                <a14:useLocalDpi xmlns:a14="http://schemas.microsoft.com/office/drawing/2010/main" val="0"/>
              </a:ext>
            </a:extLst>
          </a:blip>
          <a:srcRect l="12076" t="46124" r="55487" b="23424"/>
          <a:stretch>
            <a:fillRect/>
          </a:stretch>
        </p:blipFill>
        <p:spPr bwMode="auto">
          <a:xfrm>
            <a:off x="1727200" y="1701800"/>
            <a:ext cx="58658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a:xfrm>
            <a:off x="1799339" y="5629216"/>
            <a:ext cx="6286405" cy="1008464"/>
          </a:xfrm>
          <a:prstGeom prst="rect">
            <a:avLst/>
          </a:prstGeom>
          <a:gradFill>
            <a:gsLst>
              <a:gs pos="23000">
                <a:schemeClr val="accent1">
                  <a:lumMod val="75000"/>
                </a:schemeClr>
              </a:gs>
              <a:gs pos="66000">
                <a:schemeClr val="accent2">
                  <a:lumMod val="50000"/>
                </a:schemeClr>
              </a:gs>
              <a:gs pos="47000">
                <a:schemeClr val="accent1">
                  <a:tint val="50000"/>
                  <a:satMod val="150000"/>
                </a:schemeClr>
              </a:gs>
              <a:gs pos="11000">
                <a:schemeClr val="accent1">
                  <a:lumMod val="75000"/>
                </a:schemeClr>
              </a:gs>
              <a:gs pos="89000">
                <a:schemeClr val="accent1">
                  <a:lumMod val="75000"/>
                </a:schemeClr>
              </a:gs>
            </a:gsLst>
          </a:gradFill>
          <a:effectLst>
            <a:glow rad="139700">
              <a:schemeClr val="accent1">
                <a:lumMod val="50000"/>
                <a:alpha val="75000"/>
              </a:schemeClr>
            </a:glow>
            <a:outerShdw blurRad="304800" dist="304800" dir="9660000" algn="ctr" rotWithShape="0">
              <a:schemeClr val="accent1">
                <a:shade val="9000"/>
                <a:satMod val="105000"/>
              </a:schemeClr>
            </a:outerShdw>
          </a:effectLst>
        </p:spPr>
        <p:style>
          <a:lnRef idx="0">
            <a:schemeClr val="accent1"/>
          </a:lnRef>
          <a:fillRef idx="3">
            <a:schemeClr val="accent1"/>
          </a:fillRef>
          <a:effectRef idx="3">
            <a:schemeClr val="accent1"/>
          </a:effectRef>
          <a:fontRef idx="minor">
            <a:schemeClr val="lt1"/>
          </a:fontRef>
        </p:style>
        <p:txBody>
          <a:bodyPr lIns="0" rIns="0" bIns="0" anchor="b">
            <a:normAutofit fontScale="97500"/>
            <a:scene3d>
              <a:camera prst="orthographicFront"/>
              <a:lightRig rig="freezing" dir="t">
                <a:rot lat="0" lon="0" rev="5640000"/>
              </a:lightRig>
            </a:scene3d>
            <a:sp3d prstMaterial="flat">
              <a:contourClr>
                <a:schemeClr val="tx2"/>
              </a:contourClr>
            </a:sp3d>
          </a:bodyPr>
          <a:lstStyle/>
          <a:p>
            <a:pPr defTabSz="914400" fontAlgn="auto">
              <a:spcAft>
                <a:spcPts val="0"/>
              </a:spcAft>
              <a:defRPr/>
            </a:pPr>
            <a:r>
              <a:rPr lang="en-US" sz="5000" b="1" dirty="0">
                <a:solidFill>
                  <a:schemeClr val="tx2"/>
                </a:solidFill>
                <a:effectLst>
                  <a:glow rad="101600">
                    <a:schemeClr val="bg1">
                      <a:alpha val="75000"/>
                    </a:schemeClr>
                  </a:glow>
                </a:effectLst>
                <a:ea typeface="+mj-ea"/>
                <a:cs typeface="+mj-cs"/>
              </a:rPr>
              <a:t> .6 Million Years Ago</a:t>
            </a:r>
          </a:p>
        </p:txBody>
      </p:sp>
      <p:sp>
        <p:nvSpPr>
          <p:cNvPr id="25" name="TextBox 24"/>
          <p:cNvSpPr txBox="1"/>
          <p:nvPr/>
        </p:nvSpPr>
        <p:spPr>
          <a:xfrm>
            <a:off x="561975" y="2160588"/>
            <a:ext cx="2330450" cy="368300"/>
          </a:xfrm>
          <a:prstGeom prst="rect">
            <a:avLst/>
          </a:prstGeom>
          <a:noFill/>
        </p:spPr>
        <p:txBody>
          <a:bodyPr>
            <a:spAutoFit/>
          </a:bodyPr>
          <a:lstStyle/>
          <a:p>
            <a:pPr>
              <a:defRPr/>
            </a:pPr>
            <a:r>
              <a:rPr lang="en-US" dirty="0">
                <a:solidFill>
                  <a:schemeClr val="accent1">
                    <a:lumMod val="60000"/>
                    <a:lumOff val="40000"/>
                  </a:schemeClr>
                </a:solidFill>
                <a:effectLst>
                  <a:outerShdw blurRad="50800" dist="38100" dir="2700000" algn="tl" rotWithShape="0">
                    <a:schemeClr val="tx1"/>
                  </a:outerShdw>
                </a:effectLst>
                <a:cs typeface="ＭＳ Ｐゴシック" charset="-128"/>
              </a:rPr>
              <a:t>Sea Level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0"/>
                                        <p:tgtEl>
                                          <p:spTgt spid="25"/>
                                        </p:tgtEl>
                                      </p:cBhvr>
                                    </p:animEffect>
                                    <p:anim calcmode="lin" valueType="num">
                                      <p:cBhvr>
                                        <p:cTn id="8" dur="5000" fill="hold"/>
                                        <p:tgtEl>
                                          <p:spTgt spid="25"/>
                                        </p:tgtEl>
                                        <p:attrNameLst>
                                          <p:attrName>ppt_x</p:attrName>
                                        </p:attrNameLst>
                                      </p:cBhvr>
                                      <p:tavLst>
                                        <p:tav tm="0">
                                          <p:val>
                                            <p:strVal val="#ppt_x"/>
                                          </p:val>
                                        </p:tav>
                                        <p:tav tm="100000">
                                          <p:val>
                                            <p:strVal val="#ppt_x"/>
                                          </p:val>
                                        </p:tav>
                                      </p:tavLst>
                                    </p:anim>
                                    <p:anim calcmode="lin" valueType="num">
                                      <p:cBhvr>
                                        <p:cTn id="9" dur="4500" decel="100000" fill="hold"/>
                                        <p:tgtEl>
                                          <p:spTgt spid="25"/>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25"/>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ppt_x"/>
                                          </p:val>
                                        </p:tav>
                                        <p:tav tm="100000">
                                          <p:val>
                                            <p:strVal val="#ppt_x"/>
                                          </p:val>
                                        </p:tav>
                                      </p:tavLst>
                                    </p:anim>
                                    <p:anim calcmode="lin" valueType="num">
                                      <p:cBhvr additive="base">
                                        <p:cTn id="14" dur="5000" fill="hold"/>
                                        <p:tgtEl>
                                          <p:spTgt spid="5"/>
                                        </p:tgtEl>
                                        <p:attrNameLst>
                                          <p:attrName>ppt_y</p:attrName>
                                        </p:attrNameLst>
                                      </p:cBhvr>
                                      <p:tavLst>
                                        <p:tav tm="0">
                                          <p:val>
                                            <p:strVal val="1+#ppt_h/2"/>
                                          </p:val>
                                        </p:tav>
                                        <p:tav tm="100000">
                                          <p:val>
                                            <p:strVal val="#ppt_y"/>
                                          </p:val>
                                        </p:tav>
                                      </p:tavLst>
                                    </p:anim>
                                  </p:childTnLst>
                                </p:cTn>
                              </p:par>
                              <p:par>
                                <p:cTn id="15" presetID="7"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0" fill="hold"/>
                                        <p:tgtEl>
                                          <p:spTgt spid="7"/>
                                        </p:tgtEl>
                                        <p:attrNameLst>
                                          <p:attrName>ppt_x</p:attrName>
                                        </p:attrNameLst>
                                      </p:cBhvr>
                                      <p:tavLst>
                                        <p:tav tm="0">
                                          <p:val>
                                            <p:strVal val="#ppt_x"/>
                                          </p:val>
                                        </p:tav>
                                        <p:tav tm="100000">
                                          <p:val>
                                            <p:strVal val="#ppt_x"/>
                                          </p:val>
                                        </p:tav>
                                      </p:tavLst>
                                    </p:anim>
                                    <p:anim calcmode="lin" valueType="num">
                                      <p:cBhvr additive="base">
                                        <p:cTn id="18" dur="50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childTnLst>
                                </p:cTn>
                              </p:par>
                              <p:par>
                                <p:cTn id="23" presetID="7"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0" fill="hold"/>
                                        <p:tgtEl>
                                          <p:spTgt spid="9"/>
                                        </p:tgtEl>
                                        <p:attrNameLst>
                                          <p:attrName>ppt_x</p:attrName>
                                        </p:attrNameLst>
                                      </p:cBhvr>
                                      <p:tavLst>
                                        <p:tav tm="0">
                                          <p:val>
                                            <p:strVal val="#ppt_x"/>
                                          </p:val>
                                        </p:tav>
                                        <p:tav tm="100000">
                                          <p:val>
                                            <p:strVal val="#ppt_x"/>
                                          </p:val>
                                        </p:tav>
                                      </p:tavLst>
                                    </p:anim>
                                    <p:anim calcmode="lin" valueType="num">
                                      <p:cBhvr additive="base">
                                        <p:cTn id="26" dur="5000" fill="hold"/>
                                        <p:tgtEl>
                                          <p:spTgt spid="9"/>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0"/>
                                        <p:tgtEl>
                                          <p:spTgt spid="10"/>
                                        </p:tgtEl>
                                      </p:cBhvr>
                                    </p:animEffect>
                                  </p:childTnLst>
                                </p:cTn>
                              </p:par>
                              <p:par>
                                <p:cTn id="31" presetID="7"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0" fill="hold"/>
                                        <p:tgtEl>
                                          <p:spTgt spid="11"/>
                                        </p:tgtEl>
                                        <p:attrNameLst>
                                          <p:attrName>ppt_x</p:attrName>
                                        </p:attrNameLst>
                                      </p:cBhvr>
                                      <p:tavLst>
                                        <p:tav tm="0">
                                          <p:val>
                                            <p:strVal val="#ppt_x"/>
                                          </p:val>
                                        </p:tav>
                                        <p:tav tm="100000">
                                          <p:val>
                                            <p:strVal val="#ppt_x"/>
                                          </p:val>
                                        </p:tav>
                                      </p:tavLst>
                                    </p:anim>
                                    <p:anim calcmode="lin" valueType="num">
                                      <p:cBhvr additive="base">
                                        <p:cTn id="34" dur="5000" fill="hold"/>
                                        <p:tgtEl>
                                          <p:spTgt spid="11"/>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5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0"/>
                                        <p:tgtEl>
                                          <p:spTgt spid="12"/>
                                        </p:tgtEl>
                                      </p:cBhvr>
                                    </p:animEffect>
                                  </p:childTnLst>
                                </p:cTn>
                              </p:par>
                              <p:par>
                                <p:cTn id="39" presetID="7"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0" fill="hold"/>
                                        <p:tgtEl>
                                          <p:spTgt spid="13"/>
                                        </p:tgtEl>
                                        <p:attrNameLst>
                                          <p:attrName>ppt_x</p:attrName>
                                        </p:attrNameLst>
                                      </p:cBhvr>
                                      <p:tavLst>
                                        <p:tav tm="0">
                                          <p:val>
                                            <p:strVal val="#ppt_x"/>
                                          </p:val>
                                        </p:tav>
                                        <p:tav tm="100000">
                                          <p:val>
                                            <p:strVal val="#ppt_x"/>
                                          </p:val>
                                        </p:tav>
                                      </p:tavLst>
                                    </p:anim>
                                    <p:anim calcmode="lin" valueType="num">
                                      <p:cBhvr additive="base">
                                        <p:cTn id="42" dur="5000" fill="hold"/>
                                        <p:tgtEl>
                                          <p:spTgt spid="13"/>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200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0"/>
                                        <p:tgtEl>
                                          <p:spTgt spid="14"/>
                                        </p:tgtEl>
                                      </p:cBhvr>
                                    </p:animEffect>
                                  </p:childTnLst>
                                </p:cTn>
                              </p:par>
                              <p:par>
                                <p:cTn id="47" presetID="7"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0" fill="hold"/>
                                        <p:tgtEl>
                                          <p:spTgt spid="15"/>
                                        </p:tgtEl>
                                        <p:attrNameLst>
                                          <p:attrName>ppt_x</p:attrName>
                                        </p:attrNameLst>
                                      </p:cBhvr>
                                      <p:tavLst>
                                        <p:tav tm="0">
                                          <p:val>
                                            <p:strVal val="#ppt_x"/>
                                          </p:val>
                                        </p:tav>
                                        <p:tav tm="100000">
                                          <p:val>
                                            <p:strVal val="#ppt_x"/>
                                          </p:val>
                                        </p:tav>
                                      </p:tavLst>
                                    </p:anim>
                                    <p:anim calcmode="lin" valueType="num">
                                      <p:cBhvr additive="base">
                                        <p:cTn id="50" dur="5000" fill="hold"/>
                                        <p:tgtEl>
                                          <p:spTgt spid="15"/>
                                        </p:tgtEl>
                                        <p:attrNameLst>
                                          <p:attrName>ppt_y</p:attrName>
                                        </p:attrNameLst>
                                      </p:cBhvr>
                                      <p:tavLst>
                                        <p:tav tm="0">
                                          <p:val>
                                            <p:strVal val="1+#ppt_h/2"/>
                                          </p:val>
                                        </p:tav>
                                        <p:tav tm="100000">
                                          <p:val>
                                            <p:strVal val="#ppt_y"/>
                                          </p:val>
                                        </p:tav>
                                      </p:tavLst>
                                    </p:anim>
                                  </p:childTnLst>
                                </p:cTn>
                              </p:par>
                            </p:childTnLst>
                          </p:cTn>
                        </p:par>
                        <p:par>
                          <p:cTn id="51" fill="hold" nodeType="afterGroup">
                            <p:stCondLst>
                              <p:cond delay="250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0"/>
                                        <p:tgtEl>
                                          <p:spTgt spid="16"/>
                                        </p:tgtEl>
                                      </p:cBhvr>
                                    </p:animEffect>
                                  </p:childTnLst>
                                </p:cTn>
                              </p:par>
                              <p:par>
                                <p:cTn id="55" presetID="7"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0" fill="hold"/>
                                        <p:tgtEl>
                                          <p:spTgt spid="17"/>
                                        </p:tgtEl>
                                        <p:attrNameLst>
                                          <p:attrName>ppt_x</p:attrName>
                                        </p:attrNameLst>
                                      </p:cBhvr>
                                      <p:tavLst>
                                        <p:tav tm="0">
                                          <p:val>
                                            <p:strVal val="#ppt_x"/>
                                          </p:val>
                                        </p:tav>
                                        <p:tav tm="100000">
                                          <p:val>
                                            <p:strVal val="#ppt_x"/>
                                          </p:val>
                                        </p:tav>
                                      </p:tavLst>
                                    </p:anim>
                                    <p:anim calcmode="lin" valueType="num">
                                      <p:cBhvr additive="base">
                                        <p:cTn id="58" dur="5000" fill="hold"/>
                                        <p:tgtEl>
                                          <p:spTgt spid="17"/>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30000"/>
                            </p:stCondLst>
                            <p:childTnLst>
                              <p:par>
                                <p:cTn id="60" presetID="10"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0"/>
                                        <p:tgtEl>
                                          <p:spTgt spid="18"/>
                                        </p:tgtEl>
                                      </p:cBhvr>
                                    </p:animEffect>
                                  </p:childTnLst>
                                </p:cTn>
                              </p:par>
                              <p:par>
                                <p:cTn id="63" presetID="7"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0" fill="hold"/>
                                        <p:tgtEl>
                                          <p:spTgt spid="19"/>
                                        </p:tgtEl>
                                        <p:attrNameLst>
                                          <p:attrName>ppt_x</p:attrName>
                                        </p:attrNameLst>
                                      </p:cBhvr>
                                      <p:tavLst>
                                        <p:tav tm="0">
                                          <p:val>
                                            <p:strVal val="#ppt_x"/>
                                          </p:val>
                                        </p:tav>
                                        <p:tav tm="100000">
                                          <p:val>
                                            <p:strVal val="#ppt_x"/>
                                          </p:val>
                                        </p:tav>
                                      </p:tavLst>
                                    </p:anim>
                                    <p:anim calcmode="lin" valueType="num">
                                      <p:cBhvr additive="base">
                                        <p:cTn id="66" dur="5000" fill="hold"/>
                                        <p:tgtEl>
                                          <p:spTgt spid="19"/>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35000"/>
                            </p:stCondLst>
                            <p:childTnLst>
                              <p:par>
                                <p:cTn id="68" presetID="10" presetClass="entr" presetSubtype="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0"/>
                                        <p:tgtEl>
                                          <p:spTgt spid="20"/>
                                        </p:tgtEl>
                                      </p:cBhvr>
                                    </p:animEffect>
                                  </p:childTnLst>
                                </p:cTn>
                              </p:par>
                              <p:par>
                                <p:cTn id="71" presetID="7" presetClass="entr" presetSubtype="4"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0" fill="hold"/>
                                        <p:tgtEl>
                                          <p:spTgt spid="21"/>
                                        </p:tgtEl>
                                        <p:attrNameLst>
                                          <p:attrName>ppt_x</p:attrName>
                                        </p:attrNameLst>
                                      </p:cBhvr>
                                      <p:tavLst>
                                        <p:tav tm="0">
                                          <p:val>
                                            <p:strVal val="#ppt_x"/>
                                          </p:val>
                                        </p:tav>
                                        <p:tav tm="100000">
                                          <p:val>
                                            <p:strVal val="#ppt_x"/>
                                          </p:val>
                                        </p:tav>
                                      </p:tavLst>
                                    </p:anim>
                                    <p:anim calcmode="lin" valueType="num">
                                      <p:cBhvr additive="base">
                                        <p:cTn id="74" dur="5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531813"/>
            <a:ext cx="8229600" cy="1143000"/>
          </a:xfrm>
        </p:spPr>
        <p:txBody>
          <a:bodyPr>
            <a:noAutofit/>
          </a:bodyPr>
          <a:lstStyle/>
          <a:p>
            <a:pPr eaLnBrk="1" hangingPunct="1">
              <a:defRPr/>
            </a:pPr>
            <a:r>
              <a:rPr lang="en-US" sz="8800" dirty="0" smtClean="0">
                <a:solidFill>
                  <a:schemeClr val="tx1"/>
                </a:solidFill>
              </a:rPr>
              <a:t>                           			</a:t>
            </a:r>
            <a:r>
              <a:rPr lang="en-US" sz="8800" dirty="0" smtClean="0">
                <a:solidFill>
                  <a:schemeClr val="tx1"/>
                </a:solidFill>
                <a:effectLst>
                  <a:outerShdw blurRad="38100" dist="38100" dir="2700000" algn="tl">
                    <a:srgbClr val="04617B"/>
                  </a:outerShdw>
                </a:effectLst>
                <a:latin typeface="Constantia" charset="0"/>
              </a:rPr>
              <a:t>Why?</a:t>
            </a:r>
          </a:p>
        </p:txBody>
      </p:sp>
      <p:sp>
        <p:nvSpPr>
          <p:cNvPr id="3" name="Content Placeholder 2"/>
          <p:cNvSpPr>
            <a:spLocks noGrp="1"/>
          </p:cNvSpPr>
          <p:nvPr>
            <p:ph idx="1"/>
          </p:nvPr>
        </p:nvSpPr>
        <p:spPr>
          <a:xfrm>
            <a:off x="2798763" y="1949450"/>
            <a:ext cx="5788025" cy="2722563"/>
          </a:xfrm>
        </p:spPr>
        <p:txBody>
          <a:bodyPr>
            <a:normAutofit/>
          </a:bodyPr>
          <a:lstStyle/>
          <a:p>
            <a:pPr marL="274320" indent="-274320" eaLnBrk="1" fontAlgn="auto" hangingPunct="1">
              <a:spcAft>
                <a:spcPts val="0"/>
              </a:spcAft>
              <a:buClr>
                <a:schemeClr val="accent3"/>
              </a:buClr>
              <a:buFont typeface="Wingdings 2"/>
              <a:buNone/>
              <a:defRPr/>
            </a:pPr>
            <a:r>
              <a:rPr lang="en-US" dirty="0" smtClean="0">
                <a:ea typeface="+mn-ea"/>
                <a:cs typeface="+mn-cs"/>
              </a:rPr>
              <a:t>     </a:t>
            </a:r>
            <a:r>
              <a:rPr lang="en-US" sz="3600" dirty="0" smtClean="0">
                <a:effectLst>
                  <a:outerShdw blurRad="50800" dist="38100" dir="2700000">
                    <a:srgbClr val="000000">
                      <a:alpha val="43000"/>
                    </a:srgbClr>
                  </a:outerShdw>
                </a:effectLst>
                <a:ea typeface="+mn-ea"/>
                <a:cs typeface="+mn-cs"/>
              </a:rPr>
              <a:t>These two shark teeth were found near Hart Park.  </a:t>
            </a:r>
          </a:p>
        </p:txBody>
      </p:sp>
      <p:pic>
        <p:nvPicPr>
          <p:cNvPr id="4" name="Picture 7" descr="sand_shark_tooth"/>
          <p:cNvPicPr>
            <a:picLocks noChangeAspect="1" noChangeArrowheads="1"/>
          </p:cNvPicPr>
          <p:nvPr/>
        </p:nvPicPr>
        <p:blipFill>
          <a:blip r:embed="rId3"/>
          <a:srcRect/>
          <a:stretch>
            <a:fillRect/>
          </a:stretch>
        </p:blipFill>
        <p:spPr bwMode="auto">
          <a:xfrm rot="587438">
            <a:off x="6370771" y="3396986"/>
            <a:ext cx="2069600" cy="32183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Mako_shark_tooth"/>
          <p:cNvPicPr>
            <a:picLocks noChangeAspect="1" noChangeArrowheads="1"/>
          </p:cNvPicPr>
          <p:nvPr/>
        </p:nvPicPr>
        <p:blipFill>
          <a:blip r:embed="rId4"/>
          <a:srcRect/>
          <a:stretch>
            <a:fillRect/>
          </a:stretch>
        </p:blipFill>
        <p:spPr bwMode="auto">
          <a:xfrm rot="21441375">
            <a:off x="398235" y="1685553"/>
            <a:ext cx="1871775" cy="25007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501650" y="4383088"/>
            <a:ext cx="5610225" cy="1754187"/>
          </a:xfrm>
          <a:prstGeom prst="rect">
            <a:avLst/>
          </a:prstGeom>
          <a:noFill/>
        </p:spPr>
        <p:txBody>
          <a:bodyPr>
            <a:spAutoFit/>
          </a:bodyPr>
          <a:lstStyle/>
          <a:p>
            <a:pPr>
              <a:defRPr/>
            </a:pPr>
            <a:r>
              <a:rPr lang="en-US" sz="3600" dirty="0">
                <a:effectLst>
                  <a:outerShdw blurRad="50800" dist="38100" dir="2700000">
                    <a:srgbClr val="000000">
                      <a:alpha val="43000"/>
                    </a:srgbClr>
                  </a:outerShdw>
                </a:effectLst>
                <a:latin typeface="+mn-lt"/>
                <a:cs typeface="ＭＳ Ｐゴシック" charset="-128"/>
              </a:rPr>
              <a:t>Why do you think there are shark teeth buried in the San Joaquin Valley?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9902" y="369117"/>
            <a:ext cx="8580438" cy="1384995"/>
          </a:xfrm>
          <a:prstGeom prst="rect">
            <a:avLst/>
          </a:prstGeom>
          <a:noFill/>
          <a:ln w="9525">
            <a:noFill/>
            <a:miter lim="800000"/>
            <a:headEnd/>
            <a:tailEnd/>
          </a:ln>
        </p:spPr>
        <p:txBody>
          <a:bodyPr>
            <a:spAutoFit/>
          </a:bodyPr>
          <a:lstStyle/>
          <a:p>
            <a:pPr>
              <a:defRPr/>
            </a:pPr>
            <a:r>
              <a:rPr lang="en-US" sz="4200" b="1" dirty="0">
                <a:ln>
                  <a:solidFill>
                    <a:schemeClr val="bg1">
                      <a:alpha val="64000"/>
                    </a:schemeClr>
                  </a:solidFill>
                </a:ln>
                <a:effectLst>
                  <a:outerShdw blurRad="38100" dist="38100" dir="2700000" algn="tl">
                    <a:srgbClr val="04617B"/>
                  </a:outerShdw>
                </a:effectLst>
                <a:latin typeface="+mn-lt"/>
                <a:cs typeface="ＭＳ Ｐゴシック" charset="-128"/>
              </a:rPr>
              <a:t>Round Mountain Silt</a:t>
            </a:r>
          </a:p>
          <a:p>
            <a:pPr>
              <a:defRPr/>
            </a:pPr>
            <a:r>
              <a:rPr lang="en-US" sz="4200" b="1" dirty="0">
                <a:ln>
                  <a:solidFill>
                    <a:schemeClr val="bg1">
                      <a:alpha val="64000"/>
                    </a:schemeClr>
                  </a:solidFill>
                </a:ln>
                <a:solidFill>
                  <a:schemeClr val="accent2"/>
                </a:solidFill>
                <a:effectLst>
                  <a:outerShdw blurRad="38100" dist="38100" dir="2700000" algn="tl">
                    <a:srgbClr val="FFFFFF"/>
                  </a:outerShdw>
                </a:effectLst>
                <a:latin typeface="+mn-lt"/>
                <a:cs typeface="ＭＳ Ｐゴシック" charset="-128"/>
              </a:rPr>
              <a:t>                    GEOLOGY</a:t>
            </a:r>
            <a:r>
              <a:rPr lang="en-US" sz="4200" b="1" dirty="0">
                <a:ln>
                  <a:solidFill>
                    <a:schemeClr val="bg1">
                      <a:alpha val="64000"/>
                    </a:schemeClr>
                  </a:solidFill>
                </a:ln>
                <a:effectLst>
                  <a:outerShdw blurRad="38100" dist="38100" dir="2700000" algn="tl">
                    <a:srgbClr val="04617B"/>
                  </a:outerShdw>
                </a:effectLst>
                <a:latin typeface="+mn-lt"/>
                <a:cs typeface="ＭＳ Ｐゴシック" charset="-128"/>
              </a:rPr>
              <a:t>:   The Basics</a:t>
            </a:r>
          </a:p>
        </p:txBody>
      </p:sp>
      <p:sp>
        <p:nvSpPr>
          <p:cNvPr id="3" name="Text Box 3"/>
          <p:cNvSpPr txBox="1">
            <a:spLocks noChangeArrowheads="1"/>
          </p:cNvSpPr>
          <p:nvPr/>
        </p:nvSpPr>
        <p:spPr bwMode="auto">
          <a:xfrm>
            <a:off x="354013" y="1701800"/>
            <a:ext cx="8564562" cy="6494463"/>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buFont typeface="Wingdings" charset="2"/>
              <a:buChar char="u"/>
              <a:defRPr/>
            </a:pPr>
            <a:r>
              <a:rPr lang="en-US" sz="2200" b="1" dirty="0" smtClean="0">
                <a:effectLst>
                  <a:outerShdw blurRad="38100" dist="38100" dir="2700000" algn="tl">
                    <a:srgbClr val="04617B"/>
                  </a:outerShdw>
                </a:effectLst>
                <a:latin typeface="Constantia" charset="0"/>
              </a:rPr>
              <a:t>Contains the Bone Bed where over 141 species of fossilized plants and animals have been discovered</a:t>
            </a:r>
          </a:p>
          <a:p>
            <a:pPr eaLnBrk="1" hangingPunct="1">
              <a:spcBef>
                <a:spcPct val="50000"/>
              </a:spcBef>
              <a:buFont typeface="Wingdings" charset="2"/>
              <a:buChar char="u"/>
              <a:defRPr/>
            </a:pPr>
            <a:r>
              <a:rPr lang="en-US" sz="2200" b="1" dirty="0" smtClean="0">
                <a:effectLst>
                  <a:outerShdw blurRad="38100" dist="38100" dir="2700000" algn="tl">
                    <a:srgbClr val="04617B"/>
                  </a:outerShdw>
                </a:effectLst>
                <a:latin typeface="Constantia" charset="0"/>
              </a:rPr>
              <a:t>Approximately 470’ thick and is nearly flat, but the Bone 	Bed is only ~1’ thick</a:t>
            </a:r>
          </a:p>
          <a:p>
            <a:pPr eaLnBrk="1" hangingPunct="1">
              <a:spcBef>
                <a:spcPct val="50000"/>
              </a:spcBef>
              <a:buFont typeface="Wingdings" charset="2"/>
              <a:buChar char="u"/>
              <a:defRPr/>
            </a:pPr>
            <a:r>
              <a:rPr lang="en-US" sz="2200" b="1" dirty="0" smtClean="0">
                <a:effectLst>
                  <a:outerShdw blurRad="38100" dist="38100" dir="2700000" algn="tl">
                    <a:srgbClr val="04617B"/>
                  </a:outerShdw>
                </a:effectLst>
                <a:latin typeface="Constantia" charset="0"/>
              </a:rPr>
              <a:t>The layers  are composed of clay-rich siltstone and sandstone that are gray and tan in color.  They are poorly cemented and crumble easily.</a:t>
            </a:r>
          </a:p>
          <a:p>
            <a:pPr eaLnBrk="1" hangingPunct="1">
              <a:spcBef>
                <a:spcPct val="50000"/>
              </a:spcBef>
              <a:buFont typeface="Wingdings" charset="2"/>
              <a:buChar char="u"/>
              <a:defRPr/>
            </a:pPr>
            <a:r>
              <a:rPr lang="en-US" sz="2200" b="1" dirty="0" smtClean="0">
                <a:effectLst>
                  <a:outerShdw blurRad="38100" dist="38100" dir="2700000" algn="tl">
                    <a:srgbClr val="04617B"/>
                  </a:outerShdw>
                </a:effectLst>
                <a:latin typeface="Constantia" charset="0"/>
              </a:rPr>
              <a:t>Invertebrate fossils are scattered throughout the formation, however, the Bone Bed contains a high concentration of vertebrate fossils.</a:t>
            </a:r>
          </a:p>
          <a:p>
            <a:pPr eaLnBrk="1" hangingPunct="1">
              <a:spcBef>
                <a:spcPct val="50000"/>
              </a:spcBef>
              <a:buFont typeface="Wingdings" charset="2"/>
              <a:buChar char="u"/>
              <a:defRPr/>
            </a:pPr>
            <a:r>
              <a:rPr lang="en-US" sz="2200" b="1" dirty="0" smtClean="0">
                <a:effectLst>
                  <a:outerShdw blurRad="38100" dist="38100" dir="2700000" algn="tl">
                    <a:srgbClr val="04617B"/>
                  </a:outerShdw>
                </a:effectLst>
                <a:latin typeface="Constantia" charset="0"/>
              </a:rPr>
              <a:t>Deposited in a shallow arm of the Pacific Ocean 14-16  million years ago.</a:t>
            </a:r>
          </a:p>
          <a:p>
            <a:pPr eaLnBrk="1" hangingPunct="1">
              <a:spcBef>
                <a:spcPct val="50000"/>
              </a:spcBef>
              <a:defRPr/>
            </a:pPr>
            <a:endParaRPr lang="en-US" sz="1800" dirty="0" smtClean="0">
              <a:solidFill>
                <a:srgbClr val="FF0000"/>
              </a:solidFill>
              <a:latin typeface="Constantia" charset="0"/>
            </a:endParaRPr>
          </a:p>
          <a:p>
            <a:pPr eaLnBrk="1" hangingPunct="1">
              <a:spcBef>
                <a:spcPct val="50000"/>
              </a:spcBef>
              <a:defRPr/>
            </a:pPr>
            <a:r>
              <a:rPr lang="en-US" sz="1800" dirty="0" smtClean="0">
                <a:solidFill>
                  <a:srgbClr val="FF0000"/>
                </a:solidFill>
                <a:latin typeface="Constantia" charset="0"/>
              </a:rPr>
              <a:t> </a:t>
            </a:r>
          </a:p>
          <a:p>
            <a:pPr eaLnBrk="1" hangingPunct="1">
              <a:spcBef>
                <a:spcPct val="50000"/>
              </a:spcBef>
              <a:defRPr/>
            </a:pPr>
            <a:endParaRPr lang="en-US" sz="1800" dirty="0" smtClean="0">
              <a:latin typeface="Constantia" charset="0"/>
            </a:endParaRPr>
          </a:p>
          <a:p>
            <a:pPr eaLnBrk="1" hangingPunct="1">
              <a:spcBef>
                <a:spcPct val="50000"/>
              </a:spcBef>
              <a:defRPr/>
            </a:pPr>
            <a:endParaRPr lang="en-US" sz="1800" dirty="0" smtClean="0">
              <a:latin typeface="Constant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3" descr="Bartow_Geologic_map_East_Bak_Zoom_3"/>
          <p:cNvPicPr>
            <a:picLocks noChangeAspect="1" noChangeArrowheads="1"/>
          </p:cNvPicPr>
          <p:nvPr/>
        </p:nvPicPr>
        <p:blipFill>
          <a:blip r:embed="rId3"/>
          <a:srcRect/>
          <a:stretch>
            <a:fillRect/>
          </a:stretch>
        </p:blipFill>
        <p:spPr bwMode="auto">
          <a:xfrm>
            <a:off x="2514600" y="170288"/>
            <a:ext cx="6172200" cy="5870575"/>
          </a:xfrm>
          <a:prstGeom prst="rect">
            <a:avLst/>
          </a:prstGeom>
          <a:blipFill dpi="0" rotWithShape="1">
            <a:blip r:embed="rId4"/>
            <a:srcRect/>
            <a:stretch>
              <a:fillRect/>
            </a:stretch>
          </a:blipFill>
          <a:ln w="25400" cap="sq" cmpd="sng" algn="ctr">
            <a:solidFill>
              <a:schemeClr val="tx1">
                <a:alpha val="68000"/>
              </a:schemeClr>
            </a:solidFill>
            <a:prstDash val="solid"/>
            <a:bevel/>
            <a:headEnd type="none" w="med" len="med"/>
            <a:tailEnd type="none" w="med" len="med"/>
          </a:ln>
          <a:effectLst>
            <a:glow rad="63500">
              <a:schemeClr val="bg2">
                <a:lumMod val="75000"/>
                <a:alpha val="0"/>
              </a:schemeClr>
            </a:glow>
            <a:outerShdw blurRad="546100" dist="38100" dir="10380000">
              <a:srgbClr val="000000"/>
            </a:outerShdw>
            <a:softEdge rad="215900"/>
          </a:effectLst>
        </p:spPr>
      </p:pic>
      <p:sp>
        <p:nvSpPr>
          <p:cNvPr id="23555" name="TextBox 3"/>
          <p:cNvSpPr txBox="1">
            <a:spLocks noChangeArrowheads="1"/>
          </p:cNvSpPr>
          <p:nvPr/>
        </p:nvSpPr>
        <p:spPr bwMode="auto">
          <a:xfrm>
            <a:off x="9221788" y="1125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en-US"/>
          </a:p>
        </p:txBody>
      </p:sp>
      <p:sp>
        <p:nvSpPr>
          <p:cNvPr id="5" name="Text Box 2"/>
          <p:cNvSpPr txBox="1">
            <a:spLocks noChangeArrowheads="1"/>
          </p:cNvSpPr>
          <p:nvPr/>
        </p:nvSpPr>
        <p:spPr bwMode="auto">
          <a:xfrm>
            <a:off x="0" y="5951423"/>
            <a:ext cx="9985297" cy="646331"/>
          </a:xfrm>
          <a:prstGeom prst="rect">
            <a:avLst/>
          </a:prstGeom>
          <a:noFill/>
          <a:ln w="9525">
            <a:noFill/>
            <a:miter lim="800000"/>
            <a:headEnd/>
            <a:tailEnd/>
          </a:ln>
        </p:spPr>
        <p:txBody>
          <a:bodyPr>
            <a:spAutoFit/>
          </a:bodyPr>
          <a:lstStyle/>
          <a:p>
            <a:pPr>
              <a:spcBef>
                <a:spcPct val="50000"/>
              </a:spcBef>
              <a:defRPr/>
            </a:pPr>
            <a:r>
              <a:rPr lang="en-US" sz="3600" b="1" dirty="0">
                <a:ln>
                  <a:solidFill>
                    <a:schemeClr val="bg1">
                      <a:alpha val="13000"/>
                    </a:schemeClr>
                  </a:solidFill>
                </a:ln>
                <a:effectLst>
                  <a:glow rad="50800">
                    <a:schemeClr val="tx2">
                      <a:lumMod val="25000"/>
                    </a:schemeClr>
                  </a:glow>
                  <a:outerShdw blurRad="206375" dist="114300" dir="2760000" algn="tl" rotWithShape="0">
                    <a:srgbClr val="000000"/>
                  </a:outerShdw>
                </a:effectLst>
                <a:latin typeface="+mn-lt"/>
                <a:cs typeface="ＭＳ Ｐゴシック" charset="-128"/>
              </a:rPr>
              <a:t>Geologic Map of the </a:t>
            </a:r>
            <a:r>
              <a:rPr lang="en-US" sz="3600" b="1" dirty="0" err="1">
                <a:ln>
                  <a:solidFill>
                    <a:schemeClr val="bg1">
                      <a:alpha val="13000"/>
                    </a:schemeClr>
                  </a:solidFill>
                </a:ln>
                <a:effectLst>
                  <a:glow rad="50800">
                    <a:schemeClr val="tx2">
                      <a:lumMod val="25000"/>
                    </a:schemeClr>
                  </a:glow>
                  <a:outerShdw blurRad="206375" dist="114300" dir="2760000" algn="tl" rotWithShape="0">
                    <a:srgbClr val="000000"/>
                  </a:outerShdw>
                </a:effectLst>
                <a:latin typeface="+mn-lt"/>
                <a:cs typeface="ＭＳ Ｐゴシック" charset="-128"/>
              </a:rPr>
              <a:t>Sharktooth</a:t>
            </a:r>
            <a:r>
              <a:rPr lang="en-US" sz="3600" b="1" dirty="0">
                <a:ln>
                  <a:solidFill>
                    <a:schemeClr val="bg1">
                      <a:alpha val="13000"/>
                    </a:schemeClr>
                  </a:solidFill>
                </a:ln>
                <a:effectLst>
                  <a:glow rad="50800">
                    <a:schemeClr val="tx2">
                      <a:lumMod val="25000"/>
                    </a:schemeClr>
                  </a:glow>
                  <a:outerShdw blurRad="206375" dist="114300" dir="2760000" algn="tl" rotWithShape="0">
                    <a:srgbClr val="000000"/>
                  </a:outerShdw>
                </a:effectLst>
                <a:latin typeface="+mn-lt"/>
                <a:cs typeface="ＭＳ Ｐゴシック" charset="-128"/>
              </a:rPr>
              <a:t> Hill area</a:t>
            </a:r>
          </a:p>
        </p:txBody>
      </p:sp>
      <p:sp>
        <p:nvSpPr>
          <p:cNvPr id="6" name="AutoShape 4"/>
          <p:cNvSpPr>
            <a:spLocks noChangeArrowheads="1"/>
          </p:cNvSpPr>
          <p:nvPr/>
        </p:nvSpPr>
        <p:spPr bwMode="auto">
          <a:xfrm>
            <a:off x="4800600" y="1981200"/>
            <a:ext cx="457200" cy="457200"/>
          </a:xfrm>
          <a:prstGeom prst="star5">
            <a:avLst/>
          </a:prstGeom>
          <a:solidFill>
            <a:srgbClr val="FF0000"/>
          </a:solidFill>
          <a:ln w="9525">
            <a:solidFill>
              <a:schemeClr val="tx1"/>
            </a:solidFill>
            <a:miter lim="800000"/>
            <a:headEnd/>
            <a:tailEnd/>
          </a:ln>
          <a:effectLst>
            <a:glow rad="12700">
              <a:schemeClr val="tx1"/>
            </a:glow>
            <a:outerShdw blurRad="234950" dist="101600" dir="4560000">
              <a:srgbClr val="000000"/>
            </a:outerShdw>
          </a:effectLst>
        </p:spPr>
        <p:txBody>
          <a:bodyPr wrap="none" anchor="ctr"/>
          <a:lstStyle/>
          <a:p>
            <a:pPr>
              <a:defRPr/>
            </a:pPr>
            <a:endParaRPr lang="en-US">
              <a:cs typeface="ＭＳ Ｐゴシック" charset="-128"/>
            </a:endParaRPr>
          </a:p>
        </p:txBody>
      </p:sp>
      <p:sp>
        <p:nvSpPr>
          <p:cNvPr id="7" name="Text Box 5"/>
          <p:cNvSpPr txBox="1">
            <a:spLocks noChangeArrowheads="1"/>
          </p:cNvSpPr>
          <p:nvPr/>
        </p:nvSpPr>
        <p:spPr bwMode="auto">
          <a:xfrm>
            <a:off x="152400" y="1066800"/>
            <a:ext cx="2133600" cy="369332"/>
          </a:xfrm>
          <a:prstGeom prst="rect">
            <a:avLst/>
          </a:prstGeom>
          <a:noFill/>
          <a:ln w="38100">
            <a:solidFill>
              <a:srgbClr val="FF0000"/>
            </a:solidFill>
            <a:miter lim="800000"/>
            <a:headEnd/>
            <a:tailEnd/>
          </a:ln>
          <a:effectLst>
            <a:glow rad="12700">
              <a:schemeClr val="tx2">
                <a:alpha val="75000"/>
              </a:schemeClr>
            </a:glow>
            <a:outerShdw blurRad="50800" dist="38100" dir="2700000">
              <a:srgbClr val="000000">
                <a:alpha val="87000"/>
              </a:srgbClr>
            </a:outerShdw>
          </a:effectLst>
        </p:spPr>
        <p:txBody>
          <a:bodyPr>
            <a:spAutoFit/>
          </a:bodyPr>
          <a:lstStyle/>
          <a:p>
            <a:pPr>
              <a:spcBef>
                <a:spcPct val="50000"/>
              </a:spcBef>
              <a:defRPr/>
            </a:pPr>
            <a:r>
              <a:rPr lang="en-US" b="1" dirty="0" err="1">
                <a:effectLst>
                  <a:glow rad="12700">
                    <a:schemeClr val="bg2">
                      <a:lumMod val="50000"/>
                      <a:alpha val="75000"/>
                    </a:schemeClr>
                  </a:glow>
                </a:effectLst>
                <a:cs typeface="ＭＳ Ｐゴシック" charset="-128"/>
              </a:rPr>
              <a:t>Sharktooth</a:t>
            </a:r>
            <a:r>
              <a:rPr lang="en-US" b="1" dirty="0">
                <a:effectLst>
                  <a:glow rad="12700">
                    <a:schemeClr val="bg2">
                      <a:lumMod val="50000"/>
                      <a:alpha val="75000"/>
                    </a:schemeClr>
                  </a:glow>
                </a:effectLst>
                <a:cs typeface="ＭＳ Ｐゴシック" charset="-128"/>
              </a:rPr>
              <a:t> Hill</a:t>
            </a:r>
          </a:p>
        </p:txBody>
      </p:sp>
      <p:sp>
        <p:nvSpPr>
          <p:cNvPr id="8" name="Line 6"/>
          <p:cNvSpPr>
            <a:spLocks noChangeShapeType="1"/>
          </p:cNvSpPr>
          <p:nvPr/>
        </p:nvSpPr>
        <p:spPr bwMode="auto">
          <a:xfrm>
            <a:off x="2286000" y="1447800"/>
            <a:ext cx="2514600" cy="762000"/>
          </a:xfrm>
          <a:prstGeom prst="line">
            <a:avLst/>
          </a:prstGeom>
          <a:noFill/>
          <a:ln w="57150">
            <a:solidFill>
              <a:srgbClr val="FF0000"/>
            </a:solidFill>
            <a:prstDash val="dash"/>
            <a:round/>
            <a:headEnd/>
            <a:tailEnd type="triangle" w="med" len="med"/>
          </a:ln>
          <a:effectLst>
            <a:glow rad="50800">
              <a:schemeClr val="tx1">
                <a:alpha val="75000"/>
              </a:schemeClr>
            </a:glow>
            <a:outerShdw blurRad="50800" dist="101600" dir="4560000">
              <a:srgbClr val="000000"/>
            </a:outerShdw>
          </a:effectLst>
        </p:spPr>
        <p:txBody>
          <a:bodyPr/>
          <a:lstStyle/>
          <a:p>
            <a:pPr>
              <a:defRPr/>
            </a:pPr>
            <a:endParaRPr lang="en-US">
              <a:cs typeface="ＭＳ Ｐゴシック" charset="-128"/>
            </a:endParaRPr>
          </a:p>
        </p:txBody>
      </p:sp>
      <p:grpSp>
        <p:nvGrpSpPr>
          <p:cNvPr id="2" name="Group 7"/>
          <p:cNvGrpSpPr>
            <a:grpSpLocks/>
          </p:cNvGrpSpPr>
          <p:nvPr/>
        </p:nvGrpSpPr>
        <p:grpSpPr bwMode="auto">
          <a:xfrm>
            <a:off x="314074" y="2278856"/>
            <a:ext cx="1905000" cy="2881313"/>
            <a:chOff x="240" y="1488"/>
            <a:chExt cx="1200" cy="1815"/>
          </a:xfrm>
          <a:effectLst>
            <a:outerShdw blurRad="50800" dist="38100" dir="9960000">
              <a:srgbClr val="000000">
                <a:alpha val="98000"/>
              </a:srgbClr>
            </a:outerShdw>
          </a:effectLst>
        </p:grpSpPr>
        <p:sp>
          <p:nvSpPr>
            <p:cNvPr id="10" name="Text Box 8"/>
            <p:cNvSpPr txBox="1">
              <a:spLocks noChangeArrowheads="1"/>
            </p:cNvSpPr>
            <p:nvPr/>
          </p:nvSpPr>
          <p:spPr bwMode="auto">
            <a:xfrm>
              <a:off x="240" y="2688"/>
              <a:ext cx="1200" cy="404"/>
            </a:xfrm>
            <a:prstGeom prst="rect">
              <a:avLst/>
            </a:prstGeom>
            <a:solidFill>
              <a:schemeClr val="tx2">
                <a:lumMod val="25000"/>
              </a:schemeClr>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dirty="0">
                  <a:effectLst>
                    <a:glow rad="101600">
                      <a:schemeClr val="bg1">
                        <a:alpha val="75000"/>
                      </a:schemeClr>
                    </a:glow>
                    <a:outerShdw blurRad="15875" dist="63500" dir="8520000" algn="tl" rotWithShape="0">
                      <a:srgbClr val="000000"/>
                    </a:outerShdw>
                  </a:effectLst>
                  <a:cs typeface="ＭＳ Ｐゴシック" charset="-128"/>
                </a:rPr>
                <a:t>Round Mountain Silt </a:t>
              </a:r>
            </a:p>
          </p:txBody>
        </p:sp>
        <p:sp>
          <p:nvSpPr>
            <p:cNvPr id="11" name="Text Box 9"/>
            <p:cNvSpPr txBox="1">
              <a:spLocks noChangeArrowheads="1"/>
            </p:cNvSpPr>
            <p:nvPr/>
          </p:nvSpPr>
          <p:spPr bwMode="auto">
            <a:xfrm>
              <a:off x="240" y="2448"/>
              <a:ext cx="1200" cy="233"/>
            </a:xfrm>
            <a:prstGeom prst="rect">
              <a:avLst/>
            </a:prstGeom>
            <a:solidFill>
              <a:srgbClr val="A3123F"/>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dirty="0" err="1">
                  <a:effectLst>
                    <a:glow rad="101600">
                      <a:schemeClr val="bg1">
                        <a:alpha val="75000"/>
                      </a:schemeClr>
                    </a:glow>
                    <a:outerShdw blurRad="15875" dist="63500" dir="8520000" algn="tl" rotWithShape="0">
                      <a:srgbClr val="000000"/>
                    </a:outerShdw>
                  </a:effectLst>
                  <a:cs typeface="ＭＳ Ｐゴシック" charset="-128"/>
                </a:rPr>
                <a:t>Chanac</a:t>
              </a:r>
              <a:r>
                <a:rPr lang="en-US" b="1" dirty="0">
                  <a:effectLst>
                    <a:glow rad="101600">
                      <a:schemeClr val="bg1">
                        <a:alpha val="75000"/>
                      </a:schemeClr>
                    </a:glow>
                    <a:outerShdw blurRad="15875" dist="63500" dir="8520000" algn="tl" rotWithShape="0">
                      <a:srgbClr val="000000"/>
                    </a:outerShdw>
                  </a:effectLst>
                  <a:cs typeface="ＭＳ Ｐゴシック" charset="-128"/>
                </a:rPr>
                <a:t> Fm.</a:t>
              </a:r>
            </a:p>
          </p:txBody>
        </p:sp>
        <p:sp>
          <p:nvSpPr>
            <p:cNvPr id="12" name="Text Box 10"/>
            <p:cNvSpPr txBox="1">
              <a:spLocks noChangeArrowheads="1"/>
            </p:cNvSpPr>
            <p:nvPr/>
          </p:nvSpPr>
          <p:spPr bwMode="auto">
            <a:xfrm>
              <a:off x="240" y="3072"/>
              <a:ext cx="1200" cy="231"/>
            </a:xfrm>
            <a:prstGeom prst="rect">
              <a:avLst/>
            </a:prstGeom>
            <a:solidFill>
              <a:srgbClr val="FF0000"/>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dirty="0" err="1">
                  <a:effectLst>
                    <a:glow rad="101600">
                      <a:schemeClr val="bg1">
                        <a:alpha val="75000"/>
                      </a:schemeClr>
                    </a:glow>
                    <a:outerShdw blurRad="15875" dist="63500" dir="8520000" algn="tl" rotWithShape="0">
                      <a:srgbClr val="000000"/>
                    </a:outerShdw>
                  </a:effectLst>
                  <a:cs typeface="ＭＳ Ｐゴシック" charset="-128"/>
                </a:rPr>
                <a:t>Olcese</a:t>
              </a:r>
              <a:r>
                <a:rPr lang="en-US" b="1" dirty="0">
                  <a:effectLst>
                    <a:glow rad="101600">
                      <a:schemeClr val="bg1">
                        <a:alpha val="75000"/>
                      </a:schemeClr>
                    </a:glow>
                    <a:outerShdw blurRad="15875" dist="63500" dir="8520000" algn="tl" rotWithShape="0">
                      <a:srgbClr val="000000"/>
                    </a:outerShdw>
                  </a:effectLst>
                  <a:cs typeface="ＭＳ Ｐゴシック" charset="-128"/>
                </a:rPr>
                <a:t> Fm.</a:t>
              </a:r>
            </a:p>
          </p:txBody>
        </p:sp>
        <p:sp>
          <p:nvSpPr>
            <p:cNvPr id="13" name="Text Box 11"/>
            <p:cNvSpPr txBox="1">
              <a:spLocks noChangeArrowheads="1"/>
            </p:cNvSpPr>
            <p:nvPr/>
          </p:nvSpPr>
          <p:spPr bwMode="auto">
            <a:xfrm>
              <a:off x="240" y="2208"/>
              <a:ext cx="1200" cy="231"/>
            </a:xfrm>
            <a:prstGeom prst="rect">
              <a:avLst/>
            </a:prstGeom>
            <a:solidFill>
              <a:srgbClr val="ED9349"/>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dirty="0">
                  <a:effectLst>
                    <a:glow rad="101600">
                      <a:schemeClr val="bg1">
                        <a:alpha val="75000"/>
                      </a:schemeClr>
                    </a:glow>
                    <a:outerShdw blurRad="15875" dist="63500" dir="8520000" algn="tl" rotWithShape="0">
                      <a:srgbClr val="000000"/>
                    </a:outerShdw>
                  </a:effectLst>
                  <a:cs typeface="ＭＳ Ｐゴシック" charset="-128"/>
                </a:rPr>
                <a:t>Kern River Fm.</a:t>
              </a:r>
            </a:p>
          </p:txBody>
        </p:sp>
        <p:sp>
          <p:nvSpPr>
            <p:cNvPr id="14" name="Text Box 12"/>
            <p:cNvSpPr txBox="1">
              <a:spLocks noChangeArrowheads="1"/>
            </p:cNvSpPr>
            <p:nvPr/>
          </p:nvSpPr>
          <p:spPr bwMode="auto">
            <a:xfrm>
              <a:off x="240" y="1728"/>
              <a:ext cx="1200" cy="231"/>
            </a:xfrm>
            <a:prstGeom prst="rect">
              <a:avLst/>
            </a:prstGeom>
            <a:solidFill>
              <a:srgbClr val="E5FC0C"/>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a:effectLst>
                    <a:glow rad="101600">
                      <a:schemeClr val="bg1">
                        <a:alpha val="75000"/>
                      </a:schemeClr>
                    </a:glow>
                    <a:outerShdw blurRad="15875" dist="63500" dir="8520000" algn="tl" rotWithShape="0">
                      <a:srgbClr val="000000"/>
                    </a:outerShdw>
                  </a:effectLst>
                  <a:cs typeface="ＭＳ Ｐゴシック" charset="-128"/>
                </a:rPr>
                <a:t>Alluvium</a:t>
              </a:r>
            </a:p>
          </p:txBody>
        </p:sp>
        <p:sp>
          <p:nvSpPr>
            <p:cNvPr id="15" name="Text Box 13"/>
            <p:cNvSpPr txBox="1">
              <a:spLocks noChangeArrowheads="1"/>
            </p:cNvSpPr>
            <p:nvPr/>
          </p:nvSpPr>
          <p:spPr bwMode="auto">
            <a:xfrm>
              <a:off x="240" y="1968"/>
              <a:ext cx="1200" cy="231"/>
            </a:xfrm>
            <a:prstGeom prst="rect">
              <a:avLst/>
            </a:prstGeom>
            <a:solidFill>
              <a:srgbClr val="DC9F30"/>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a:effectLst>
                    <a:glow rad="101600">
                      <a:schemeClr val="bg1">
                        <a:alpha val="75000"/>
                      </a:schemeClr>
                    </a:glow>
                    <a:outerShdw blurRad="15875" dist="63500" dir="8520000" algn="tl" rotWithShape="0">
                      <a:srgbClr val="000000"/>
                    </a:outerShdw>
                  </a:effectLst>
                  <a:cs typeface="ＭＳ Ｐゴシック" charset="-128"/>
                </a:rPr>
                <a:t>Alluvium</a:t>
              </a:r>
            </a:p>
          </p:txBody>
        </p:sp>
        <p:sp>
          <p:nvSpPr>
            <p:cNvPr id="16" name="Text Box 14"/>
            <p:cNvSpPr txBox="1">
              <a:spLocks noChangeArrowheads="1"/>
            </p:cNvSpPr>
            <p:nvPr/>
          </p:nvSpPr>
          <p:spPr bwMode="auto">
            <a:xfrm>
              <a:off x="240" y="1488"/>
              <a:ext cx="1200" cy="231"/>
            </a:xfrm>
            <a:prstGeom prst="rect">
              <a:avLst/>
            </a:prstGeom>
            <a:solidFill>
              <a:srgbClr val="F0E6AA"/>
            </a:solidFill>
            <a:ln w="9525">
              <a:noFill/>
              <a:miter lim="800000"/>
              <a:headEnd/>
              <a:tailEnd/>
            </a:ln>
            <a:effectLst>
              <a:outerShdw blurRad="76200" dist="38100" dir="15300000">
                <a:srgbClr val="000000"/>
              </a:outerShdw>
            </a:effectLst>
          </p:spPr>
          <p:txBody>
            <a:bodyPr>
              <a:spAutoFit/>
            </a:bodyPr>
            <a:lstStyle/>
            <a:p>
              <a:pPr>
                <a:spcBef>
                  <a:spcPct val="50000"/>
                </a:spcBef>
                <a:defRPr/>
              </a:pPr>
              <a:r>
                <a:rPr lang="en-US" b="1" dirty="0">
                  <a:effectLst>
                    <a:glow rad="101600">
                      <a:schemeClr val="bg1">
                        <a:alpha val="75000"/>
                      </a:schemeClr>
                    </a:glow>
                    <a:outerShdw blurRad="15875" dist="63500" dir="8520000" algn="tl" rotWithShape="0">
                      <a:srgbClr val="000000"/>
                    </a:outerShdw>
                  </a:effectLst>
                  <a:cs typeface="ＭＳ Ｐゴシック" charset="-128"/>
                </a:rPr>
                <a:t>Alluvium</a:t>
              </a:r>
            </a:p>
          </p:txBody>
        </p:sp>
      </p:grpSp>
      <p:sp useBgFill="1">
        <p:nvSpPr>
          <p:cNvPr id="19" name="Line 17"/>
          <p:cNvSpPr>
            <a:spLocks noChangeShapeType="1"/>
          </p:cNvSpPr>
          <p:nvPr/>
        </p:nvSpPr>
        <p:spPr bwMode="auto">
          <a:xfrm flipH="1">
            <a:off x="1901903" y="4172744"/>
            <a:ext cx="768194" cy="380338"/>
          </a:xfrm>
          <a:prstGeom prst="line">
            <a:avLst/>
          </a:prstGeom>
          <a:ln w="111125" cap="flat" cmpd="sng" algn="ctr">
            <a:solidFill>
              <a:schemeClr val="tx1"/>
            </a:solidFill>
            <a:prstDash val="solid"/>
            <a:round/>
            <a:headEnd type="none" w="med" len="med"/>
            <a:tailEnd type="triangle" w="med" len="med"/>
          </a:ln>
          <a:effectLst>
            <a:glow rad="50800">
              <a:schemeClr val="bg1">
                <a:alpha val="75000"/>
              </a:schemeClr>
            </a:glow>
            <a:outerShdw blurRad="50800" dist="101600" dir="4560000">
              <a:srgbClr val="000000"/>
            </a:outerShdw>
          </a:effectLst>
        </p:spPr>
        <p:txBody>
          <a:bodyPr/>
          <a:lstStyle/>
          <a:p>
            <a:pPr>
              <a:defRPr/>
            </a:pPr>
            <a:endParaRPr lang="en-US">
              <a:cs typeface="ＭＳ Ｐゴシック"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1">
          <a:gsLst>
            <a:gs pos="23000">
              <a:schemeClr val="bg2">
                <a:tint val="80000"/>
                <a:satMod val="400000"/>
              </a:schemeClr>
            </a:gs>
            <a:gs pos="40000">
              <a:schemeClr val="bg2">
                <a:tint val="83000"/>
                <a:satMod val="320000"/>
              </a:schemeClr>
            </a:gs>
            <a:gs pos="54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grpSp>
        <p:nvGrpSpPr>
          <p:cNvPr id="24578" name="Group 26"/>
          <p:cNvGrpSpPr>
            <a:grpSpLocks/>
          </p:cNvGrpSpPr>
          <p:nvPr/>
        </p:nvGrpSpPr>
        <p:grpSpPr bwMode="auto">
          <a:xfrm>
            <a:off x="-215900" y="58738"/>
            <a:ext cx="9144000" cy="6394450"/>
            <a:chOff x="489" y="-436"/>
            <a:chExt cx="5295" cy="3496"/>
          </a:xfrm>
        </p:grpSpPr>
        <p:pic>
          <p:nvPicPr>
            <p:cNvPr id="3" name="Picture 4" descr="Bartow_X-sec_Sharktooth_Hill2"/>
            <p:cNvPicPr>
              <a:picLocks noChangeAspect="1" noChangeArrowheads="1"/>
            </p:cNvPicPr>
            <p:nvPr/>
          </p:nvPicPr>
          <p:blipFill>
            <a:blip r:embed="rId3">
              <a:lum bright="-9000" contrast="42000"/>
            </a:blip>
            <a:srcRect/>
            <a:stretch>
              <a:fillRect/>
            </a:stretch>
          </p:blipFill>
          <p:spPr bwMode="auto">
            <a:xfrm>
              <a:off x="768" y="423"/>
              <a:ext cx="4886" cy="2637"/>
            </a:xfrm>
            <a:prstGeom prst="rect">
              <a:avLst/>
            </a:prstGeom>
            <a:noFill/>
            <a:ln w="9525">
              <a:noFill/>
              <a:miter lim="800000"/>
              <a:headEnd/>
              <a:tailEnd/>
            </a:ln>
            <a:effectLst>
              <a:glow rad="203200">
                <a:schemeClr val="bg1">
                  <a:alpha val="75000"/>
                </a:schemeClr>
              </a:glow>
              <a:outerShdw blurRad="79375" dist="177800" dir="11760000" sx="105000" sy="105000" algn="tl" rotWithShape="0">
                <a:schemeClr val="bg1">
                  <a:alpha val="43000"/>
                </a:schemeClr>
              </a:outerShdw>
            </a:effectLst>
          </p:spPr>
        </p:pic>
        <p:sp>
          <p:nvSpPr>
            <p:cNvPr id="4" name="Text Box 5"/>
            <p:cNvSpPr txBox="1">
              <a:spLocks noChangeArrowheads="1"/>
            </p:cNvSpPr>
            <p:nvPr/>
          </p:nvSpPr>
          <p:spPr bwMode="auto">
            <a:xfrm>
              <a:off x="489" y="-436"/>
              <a:ext cx="5295" cy="723"/>
            </a:xfrm>
            <a:prstGeom prst="rect">
              <a:avLst/>
            </a:prstGeom>
            <a:noFill/>
            <a:ln w="9525">
              <a:noFill/>
              <a:miter lim="800000"/>
              <a:headEnd/>
              <a:tailEnd/>
            </a:ln>
          </p:spPr>
          <p:txBody>
            <a:bodyPr>
              <a:spAutoFit/>
            </a:bodyPr>
            <a:lstStyle/>
            <a:p>
              <a:pPr algn="ctr">
                <a:defRPr/>
              </a:pPr>
              <a:r>
                <a:rPr lang="en-US" sz="4000" b="1" dirty="0">
                  <a:effectLst>
                    <a:glow rad="101600">
                      <a:schemeClr val="bg1">
                        <a:alpha val="75000"/>
                      </a:schemeClr>
                    </a:glow>
                    <a:outerShdw blurRad="158750" dist="127000" dir="2700000" algn="tl">
                      <a:schemeClr val="tx2">
                        <a:lumMod val="50000"/>
                      </a:schemeClr>
                    </a:outerShdw>
                  </a:effectLst>
                  <a:latin typeface="+mn-lt"/>
                  <a:cs typeface="ＭＳ Ｐゴシック" charset="-128"/>
                </a:rPr>
                <a:t>Structural Cross Section</a:t>
              </a:r>
            </a:p>
            <a:p>
              <a:pPr algn="ctr">
                <a:defRPr/>
              </a:pPr>
              <a:r>
                <a:rPr lang="en-US" sz="4000" b="1" dirty="0">
                  <a:effectLst>
                    <a:glow rad="101600">
                      <a:schemeClr val="bg1">
                        <a:alpha val="75000"/>
                      </a:schemeClr>
                    </a:glow>
                    <a:outerShdw blurRad="158750" dist="127000" dir="2700000" algn="tl">
                      <a:schemeClr val="tx2">
                        <a:lumMod val="50000"/>
                      </a:schemeClr>
                    </a:outerShdw>
                  </a:effectLst>
                  <a:latin typeface="+mn-lt"/>
                  <a:cs typeface="ＭＳ Ｐゴシック" charset="-128"/>
                </a:rPr>
                <a:t>Just North of </a:t>
              </a:r>
              <a:r>
                <a:rPr lang="en-US" sz="4000" b="1" dirty="0" err="1">
                  <a:effectLst>
                    <a:glow rad="101600">
                      <a:schemeClr val="bg1">
                        <a:alpha val="75000"/>
                      </a:schemeClr>
                    </a:glow>
                    <a:outerShdw blurRad="158750" dist="127000" dir="2700000" algn="tl">
                      <a:schemeClr val="tx2">
                        <a:lumMod val="50000"/>
                      </a:schemeClr>
                    </a:outerShdw>
                  </a:effectLst>
                  <a:latin typeface="+mn-lt"/>
                  <a:cs typeface="ＭＳ Ｐゴシック" charset="-128"/>
                </a:rPr>
                <a:t>Sharktooth</a:t>
              </a:r>
              <a:r>
                <a:rPr lang="en-US" sz="4000" b="1" dirty="0">
                  <a:effectLst>
                    <a:glow rad="101600">
                      <a:schemeClr val="bg1">
                        <a:alpha val="75000"/>
                      </a:schemeClr>
                    </a:glow>
                    <a:outerShdw blurRad="158750" dist="127000" dir="2700000" algn="tl">
                      <a:schemeClr val="tx2">
                        <a:lumMod val="50000"/>
                      </a:schemeClr>
                    </a:outerShdw>
                  </a:effectLst>
                  <a:latin typeface="+mn-lt"/>
                  <a:cs typeface="ＭＳ Ｐゴシック" charset="-128"/>
                </a:rPr>
                <a:t> Hill</a:t>
              </a:r>
            </a:p>
          </p:txBody>
        </p:sp>
        <p:sp>
          <p:nvSpPr>
            <p:cNvPr id="5" name="Text Box 6"/>
            <p:cNvSpPr txBox="1">
              <a:spLocks noChangeArrowheads="1"/>
            </p:cNvSpPr>
            <p:nvPr/>
          </p:nvSpPr>
          <p:spPr bwMode="auto">
            <a:xfrm>
              <a:off x="768" y="192"/>
              <a:ext cx="481" cy="202"/>
            </a:xfrm>
            <a:prstGeom prst="rect">
              <a:avLst/>
            </a:prstGeom>
            <a:noFill/>
            <a:ln w="9525">
              <a:noFill/>
              <a:miter lim="800000"/>
              <a:headEnd/>
              <a:tailEnd/>
            </a:ln>
          </p:spPr>
          <p:txBody>
            <a:bodyPr>
              <a:spAutoFit/>
            </a:bodyPr>
            <a:lstStyle/>
            <a:p>
              <a:pPr>
                <a:spcBef>
                  <a:spcPct val="50000"/>
                </a:spcBef>
                <a:defRPr/>
              </a:pPr>
              <a:r>
                <a:rPr lang="en-US" b="1" i="1" u="sng">
                  <a:effectLst>
                    <a:glow rad="139700">
                      <a:schemeClr val="bg1">
                        <a:alpha val="75000"/>
                      </a:schemeClr>
                    </a:glow>
                  </a:effectLst>
                  <a:cs typeface="ＭＳ Ｐゴシック" charset="-128"/>
                </a:rPr>
                <a:t>West</a:t>
              </a:r>
            </a:p>
          </p:txBody>
        </p:sp>
        <p:sp>
          <p:nvSpPr>
            <p:cNvPr id="6" name="Text Box 7"/>
            <p:cNvSpPr txBox="1">
              <a:spLocks noChangeArrowheads="1"/>
            </p:cNvSpPr>
            <p:nvPr/>
          </p:nvSpPr>
          <p:spPr bwMode="auto">
            <a:xfrm>
              <a:off x="5008" y="192"/>
              <a:ext cx="480" cy="202"/>
            </a:xfrm>
            <a:prstGeom prst="rect">
              <a:avLst/>
            </a:prstGeom>
            <a:noFill/>
            <a:ln w="9525">
              <a:noFill/>
              <a:miter lim="800000"/>
              <a:headEnd/>
              <a:tailEnd/>
            </a:ln>
          </p:spPr>
          <p:txBody>
            <a:bodyPr>
              <a:spAutoFit/>
            </a:bodyPr>
            <a:lstStyle/>
            <a:p>
              <a:pPr>
                <a:spcBef>
                  <a:spcPct val="50000"/>
                </a:spcBef>
                <a:defRPr/>
              </a:pPr>
              <a:r>
                <a:rPr lang="en-US" b="1" i="1" u="sng" dirty="0">
                  <a:effectLst>
                    <a:glow rad="139700">
                      <a:schemeClr val="bg1">
                        <a:alpha val="75000"/>
                      </a:schemeClr>
                    </a:glow>
                  </a:effectLst>
                  <a:cs typeface="ＭＳ Ｐゴシック" charset="-128"/>
                </a:rPr>
                <a:t>East</a:t>
              </a:r>
            </a:p>
          </p:txBody>
        </p:sp>
        <p:sp>
          <p:nvSpPr>
            <p:cNvPr id="7" name="Text Box 8"/>
            <p:cNvSpPr txBox="1">
              <a:spLocks noChangeArrowheads="1"/>
            </p:cNvSpPr>
            <p:nvPr/>
          </p:nvSpPr>
          <p:spPr bwMode="auto">
            <a:xfrm rot="20980127">
              <a:off x="986" y="2416"/>
              <a:ext cx="860" cy="202"/>
            </a:xfrm>
            <a:prstGeom prst="rect">
              <a:avLst/>
            </a:prstGeom>
            <a:noFill/>
            <a:ln w="9525">
              <a:noFill/>
              <a:miter lim="800000"/>
              <a:headEnd/>
              <a:tailEnd/>
            </a:ln>
          </p:spPr>
          <p:txBody>
            <a:bodyPr>
              <a:spAutoFit/>
            </a:bodyPr>
            <a:lstStyle/>
            <a:p>
              <a:pPr>
                <a:spcBef>
                  <a:spcPct val="50000"/>
                </a:spcBef>
                <a:defRPr/>
              </a:pPr>
              <a:r>
                <a:rPr lang="en-US" b="1" dirty="0">
                  <a:effectLst>
                    <a:glow rad="139700">
                      <a:schemeClr val="bg1">
                        <a:alpha val="75000"/>
                      </a:schemeClr>
                    </a:glow>
                  </a:effectLst>
                  <a:cs typeface="ＭＳ Ｐゴシック" charset="-128"/>
                </a:rPr>
                <a:t>Basement</a:t>
              </a:r>
            </a:p>
          </p:txBody>
        </p:sp>
        <p:sp>
          <p:nvSpPr>
            <p:cNvPr id="8" name="Text Box 9"/>
            <p:cNvSpPr txBox="1">
              <a:spLocks noChangeArrowheads="1"/>
            </p:cNvSpPr>
            <p:nvPr/>
          </p:nvSpPr>
          <p:spPr bwMode="auto">
            <a:xfrm rot="21084413">
              <a:off x="1008" y="2175"/>
              <a:ext cx="1005" cy="202"/>
            </a:xfrm>
            <a:prstGeom prst="rect">
              <a:avLst/>
            </a:prstGeom>
            <a:noFill/>
            <a:ln w="9525">
              <a:noFill/>
              <a:miter lim="800000"/>
              <a:headEnd/>
              <a:tailEnd/>
            </a:ln>
          </p:spPr>
          <p:txBody>
            <a:bodyPr>
              <a:spAutoFit/>
            </a:bodyPr>
            <a:lstStyle/>
            <a:p>
              <a:pPr>
                <a:spcBef>
                  <a:spcPct val="50000"/>
                </a:spcBef>
                <a:defRPr/>
              </a:pPr>
              <a:r>
                <a:rPr lang="en-US" b="1">
                  <a:effectLst>
                    <a:glow rad="139700">
                      <a:schemeClr val="bg1">
                        <a:alpha val="75000"/>
                      </a:schemeClr>
                    </a:glow>
                  </a:effectLst>
                  <a:cs typeface="ＭＳ Ｐゴシック" charset="-128"/>
                </a:rPr>
                <a:t>Walker Fm.</a:t>
              </a:r>
            </a:p>
          </p:txBody>
        </p:sp>
        <p:sp>
          <p:nvSpPr>
            <p:cNvPr id="9" name="Text Box 10"/>
            <p:cNvSpPr txBox="1">
              <a:spLocks noChangeArrowheads="1"/>
            </p:cNvSpPr>
            <p:nvPr/>
          </p:nvSpPr>
          <p:spPr bwMode="auto">
            <a:xfrm rot="21081720">
              <a:off x="926" y="1935"/>
              <a:ext cx="1163" cy="202"/>
            </a:xfrm>
            <a:prstGeom prst="rect">
              <a:avLst/>
            </a:prstGeom>
            <a:noFill/>
            <a:ln w="9525">
              <a:noFill/>
              <a:miter lim="800000"/>
              <a:headEnd/>
              <a:tailEnd/>
            </a:ln>
          </p:spPr>
          <p:txBody>
            <a:bodyPr>
              <a:spAutoFit/>
            </a:bodyPr>
            <a:lstStyle/>
            <a:p>
              <a:pPr>
                <a:spcBef>
                  <a:spcPct val="50000"/>
                </a:spcBef>
                <a:defRPr/>
              </a:pPr>
              <a:r>
                <a:rPr lang="en-US" b="1" dirty="0" err="1">
                  <a:effectLst>
                    <a:glow rad="139700">
                      <a:schemeClr val="bg1">
                        <a:alpha val="75000"/>
                      </a:schemeClr>
                    </a:glow>
                  </a:effectLst>
                  <a:cs typeface="ＭＳ Ｐゴシック" charset="-128"/>
                </a:rPr>
                <a:t>Vedder</a:t>
              </a:r>
              <a:r>
                <a:rPr lang="en-US" b="1" dirty="0">
                  <a:effectLst>
                    <a:glow rad="139700">
                      <a:schemeClr val="bg1">
                        <a:alpha val="75000"/>
                      </a:schemeClr>
                    </a:glow>
                  </a:effectLst>
                  <a:cs typeface="ＭＳ Ｐゴシック" charset="-128"/>
                </a:rPr>
                <a:t> Fm.</a:t>
              </a:r>
            </a:p>
          </p:txBody>
        </p:sp>
        <p:sp>
          <p:nvSpPr>
            <p:cNvPr id="10" name="Text Box 11"/>
            <p:cNvSpPr txBox="1">
              <a:spLocks noChangeArrowheads="1"/>
            </p:cNvSpPr>
            <p:nvPr/>
          </p:nvSpPr>
          <p:spPr bwMode="auto">
            <a:xfrm rot="21040663">
              <a:off x="922" y="1591"/>
              <a:ext cx="1586" cy="202"/>
            </a:xfrm>
            <a:prstGeom prst="rect">
              <a:avLst/>
            </a:prstGeom>
            <a:noFill/>
            <a:ln w="9525">
              <a:noFill/>
              <a:miter lim="800000"/>
              <a:headEnd/>
              <a:tailEnd/>
            </a:ln>
          </p:spPr>
          <p:txBody>
            <a:bodyPr>
              <a:spAutoFit/>
            </a:bodyPr>
            <a:lstStyle/>
            <a:p>
              <a:pPr>
                <a:spcBef>
                  <a:spcPct val="50000"/>
                </a:spcBef>
                <a:defRPr/>
              </a:pPr>
              <a:r>
                <a:rPr lang="en-US" b="1" dirty="0">
                  <a:effectLst>
                    <a:glow rad="139700">
                      <a:schemeClr val="bg1">
                        <a:alpha val="75000"/>
                      </a:schemeClr>
                    </a:glow>
                  </a:effectLst>
                  <a:cs typeface="ＭＳ Ｐゴシック" charset="-128"/>
                </a:rPr>
                <a:t>Freeman-Jewett Fm. </a:t>
              </a:r>
            </a:p>
          </p:txBody>
        </p:sp>
        <p:sp>
          <p:nvSpPr>
            <p:cNvPr id="11" name="Text Box 12"/>
            <p:cNvSpPr txBox="1">
              <a:spLocks noChangeArrowheads="1"/>
            </p:cNvSpPr>
            <p:nvPr/>
          </p:nvSpPr>
          <p:spPr bwMode="auto">
            <a:xfrm rot="21138574">
              <a:off x="908" y="1357"/>
              <a:ext cx="1125" cy="202"/>
            </a:xfrm>
            <a:prstGeom prst="rect">
              <a:avLst/>
            </a:prstGeom>
            <a:noFill/>
            <a:ln w="9525">
              <a:noFill/>
              <a:miter lim="800000"/>
              <a:headEnd/>
              <a:tailEnd/>
            </a:ln>
          </p:spPr>
          <p:txBody>
            <a:bodyPr>
              <a:spAutoFit/>
            </a:bodyPr>
            <a:lstStyle/>
            <a:p>
              <a:pPr>
                <a:spcBef>
                  <a:spcPct val="50000"/>
                </a:spcBef>
                <a:defRPr/>
              </a:pPr>
              <a:r>
                <a:rPr lang="en-US" b="1" dirty="0" err="1">
                  <a:effectLst>
                    <a:glow rad="139700">
                      <a:schemeClr val="bg1">
                        <a:alpha val="75000"/>
                      </a:schemeClr>
                    </a:glow>
                  </a:effectLst>
                  <a:cs typeface="ＭＳ Ｐゴシック" charset="-128"/>
                </a:rPr>
                <a:t>Olcese</a:t>
              </a:r>
              <a:r>
                <a:rPr lang="en-US" b="1" dirty="0">
                  <a:effectLst>
                    <a:glow rad="139700">
                      <a:schemeClr val="bg1">
                        <a:alpha val="75000"/>
                      </a:schemeClr>
                    </a:glow>
                  </a:effectLst>
                  <a:cs typeface="ＭＳ Ｐゴシック" charset="-128"/>
                </a:rPr>
                <a:t> Fm.</a:t>
              </a:r>
            </a:p>
          </p:txBody>
        </p:sp>
        <p:sp>
          <p:nvSpPr>
            <p:cNvPr id="12" name="Text Box 13"/>
            <p:cNvSpPr txBox="1">
              <a:spLocks noChangeArrowheads="1"/>
            </p:cNvSpPr>
            <p:nvPr/>
          </p:nvSpPr>
          <p:spPr bwMode="auto">
            <a:xfrm rot="21056657">
              <a:off x="821" y="1169"/>
              <a:ext cx="1668" cy="151"/>
            </a:xfrm>
            <a:prstGeom prst="rect">
              <a:avLst/>
            </a:prstGeom>
            <a:noFill/>
            <a:ln w="9525">
              <a:noFill/>
              <a:miter lim="800000"/>
              <a:headEnd/>
              <a:tailEnd/>
            </a:ln>
            <a:effectLst>
              <a:glow rad="63500">
                <a:schemeClr val="bg1">
                  <a:alpha val="75000"/>
                </a:schemeClr>
              </a:glow>
            </a:effectLst>
          </p:spPr>
          <p:txBody>
            <a:bodyPr>
              <a:spAutoFit/>
            </a:bodyPr>
            <a:lstStyle/>
            <a:p>
              <a:pPr>
                <a:spcBef>
                  <a:spcPct val="50000"/>
                </a:spcBef>
                <a:defRPr/>
              </a:pPr>
              <a:r>
                <a:rPr lang="en-US" sz="1200" b="1" dirty="0">
                  <a:effectLst>
                    <a:glow rad="139700">
                      <a:schemeClr val="bg1">
                        <a:alpha val="75000"/>
                      </a:schemeClr>
                    </a:glow>
                  </a:effectLst>
                  <a:latin typeface="+mj-lt"/>
                  <a:cs typeface="ＭＳ Ｐゴシック" charset="-128"/>
                </a:rPr>
                <a:t>Round Mountain Silt</a:t>
              </a:r>
            </a:p>
          </p:txBody>
        </p:sp>
        <p:sp>
          <p:nvSpPr>
            <p:cNvPr id="15" name="Text Box 16"/>
            <p:cNvSpPr txBox="1">
              <a:spLocks noChangeArrowheads="1"/>
            </p:cNvSpPr>
            <p:nvPr/>
          </p:nvSpPr>
          <p:spPr bwMode="auto">
            <a:xfrm>
              <a:off x="744" y="432"/>
              <a:ext cx="1267" cy="202"/>
            </a:xfrm>
            <a:prstGeom prst="rect">
              <a:avLst/>
            </a:prstGeom>
            <a:noFill/>
            <a:ln w="9525">
              <a:noFill/>
              <a:miter lim="800000"/>
              <a:headEnd/>
              <a:tailEnd/>
            </a:ln>
          </p:spPr>
          <p:txBody>
            <a:bodyPr>
              <a:spAutoFit/>
            </a:bodyPr>
            <a:lstStyle/>
            <a:p>
              <a:pPr>
                <a:spcBef>
                  <a:spcPct val="50000"/>
                </a:spcBef>
                <a:defRPr/>
              </a:pPr>
              <a:r>
                <a:rPr lang="en-US" b="1" dirty="0">
                  <a:solidFill>
                    <a:schemeClr val="bg1"/>
                  </a:solidFill>
                  <a:effectLst>
                    <a:glow>
                      <a:schemeClr val="bg2">
                        <a:alpha val="75000"/>
                      </a:schemeClr>
                    </a:glow>
                  </a:effectLst>
                  <a:cs typeface="ＭＳ Ｐゴシック" charset="-128"/>
                </a:rPr>
                <a:t>Kern River Fm.</a:t>
              </a:r>
            </a:p>
          </p:txBody>
        </p:sp>
      </p:grpSp>
      <p:sp>
        <p:nvSpPr>
          <p:cNvPr id="24579" name="Line 15"/>
          <p:cNvSpPr>
            <a:spLocks noChangeShapeType="1"/>
          </p:cNvSpPr>
          <p:nvPr/>
        </p:nvSpPr>
        <p:spPr bwMode="auto">
          <a:xfrm>
            <a:off x="1612900" y="2505075"/>
            <a:ext cx="68263" cy="482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0" name="Line 17"/>
          <p:cNvSpPr>
            <a:spLocks noChangeShapeType="1"/>
          </p:cNvSpPr>
          <p:nvPr/>
        </p:nvSpPr>
        <p:spPr bwMode="auto">
          <a:xfrm>
            <a:off x="787400" y="1976438"/>
            <a:ext cx="0" cy="10112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1" name="TextBox 1"/>
          <p:cNvSpPr txBox="1">
            <a:spLocks noChangeArrowheads="1"/>
          </p:cNvSpPr>
          <p:nvPr/>
        </p:nvSpPr>
        <p:spPr bwMode="auto">
          <a:xfrm>
            <a:off x="806450" y="2112963"/>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b="1">
                <a:solidFill>
                  <a:schemeClr val="bg1"/>
                </a:solidFill>
              </a:rPr>
              <a:t>Chanac Fm.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80000"/>
                <a:satMod val="400000"/>
              </a:schemeClr>
            </a:gs>
            <a:gs pos="18000">
              <a:schemeClr val="bg2">
                <a:tint val="83000"/>
                <a:satMod val="320000"/>
              </a:schemeClr>
            </a:gs>
            <a:gs pos="65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grpSp>
        <p:nvGrpSpPr>
          <p:cNvPr id="25602" name="Group 1"/>
          <p:cNvGrpSpPr>
            <a:grpSpLocks/>
          </p:cNvGrpSpPr>
          <p:nvPr/>
        </p:nvGrpSpPr>
        <p:grpSpPr bwMode="auto">
          <a:xfrm>
            <a:off x="-250825" y="114300"/>
            <a:ext cx="9752013" cy="6743700"/>
            <a:chOff x="-250743" y="53975"/>
            <a:chExt cx="9751664" cy="6743700"/>
          </a:xfrm>
        </p:grpSpPr>
        <p:pic>
          <p:nvPicPr>
            <p:cNvPr id="25603" name="Picture 3" descr="Core_column_RM_Silt"/>
            <p:cNvPicPr>
              <a:picLocks noChangeAspect="1" noChangeArrowheads="1"/>
            </p:cNvPicPr>
            <p:nvPr/>
          </p:nvPicPr>
          <p:blipFill>
            <a:blip r:embed="rId3">
              <a:lum bright="-2000" contrast="24000"/>
              <a:extLst>
                <a:ext uri="{28A0092B-C50C-407E-A947-70E740481C1C}">
                  <a14:useLocalDpi xmlns:a14="http://schemas.microsoft.com/office/drawing/2010/main" val="0"/>
                </a:ext>
              </a:extLst>
            </a:blip>
            <a:srcRect r="1674" b="1514"/>
            <a:stretch>
              <a:fillRect/>
            </a:stretch>
          </p:blipFill>
          <p:spPr bwMode="auto">
            <a:xfrm>
              <a:off x="4208463" y="53975"/>
              <a:ext cx="4616450" cy="6743700"/>
            </a:xfrm>
            <a:prstGeom prst="rect">
              <a:avLst/>
            </a:prstGeom>
            <a:noFill/>
            <a:ln w="73025">
              <a:solidFill>
                <a:schemeClr val="bg1"/>
              </a:solidFill>
              <a:miter lim="800000"/>
              <a:headEnd/>
              <a:tailEnd/>
            </a:ln>
            <a:effectLst>
              <a:outerShdw dist="76200" dir="3660019" rotWithShape="0">
                <a:schemeClr val="tx1">
                  <a:alpha val="73996"/>
                </a:schemeClr>
              </a:outerShdw>
            </a:effectLst>
            <a:extLst>
              <a:ext uri="{909E8E84-426E-40DD-AFC4-6F175D3DCCD1}">
                <a14:hiddenFill xmlns:a14="http://schemas.microsoft.com/office/drawing/2010/main">
                  <a:solidFill>
                    <a:srgbClr val="FFFFFF"/>
                  </a:solidFill>
                </a14:hiddenFill>
              </a:ext>
            </a:extLst>
          </p:spPr>
        </p:pic>
        <p:sp>
          <p:nvSpPr>
            <p:cNvPr id="30728" name="Rectangle 4"/>
            <p:cNvSpPr>
              <a:spLocks noChangeArrowheads="1"/>
            </p:cNvSpPr>
            <p:nvPr/>
          </p:nvSpPr>
          <p:spPr bwMode="auto">
            <a:xfrm>
              <a:off x="4693788" y="2930790"/>
              <a:ext cx="1044377" cy="2111884"/>
            </a:xfrm>
            <a:prstGeom prst="rect">
              <a:avLst/>
            </a:prstGeom>
            <a:solidFill>
              <a:srgbClr val="C2A14E">
                <a:alpha val="67058"/>
              </a:srgbClr>
            </a:solidFill>
            <a:ln w="73025" cap="flat" cmpd="sng" algn="ctr">
              <a:solidFill>
                <a:schemeClr val="bg1"/>
              </a:solidFill>
              <a:prstDash val="solid"/>
              <a:miter lim="800000"/>
              <a:headEnd type="none" w="med" len="med"/>
              <a:tailEnd type="none" w="med" len="med"/>
            </a:ln>
            <a:effectLst>
              <a:softEdge rad="50800"/>
            </a:effectLst>
          </p:spPr>
          <p:txBody>
            <a:bodyPr wrap="none" anchor="ctr"/>
            <a:lstStyle/>
            <a:p>
              <a:pPr>
                <a:defRPr/>
              </a:pPr>
              <a:endParaRPr lang="en-US">
                <a:cs typeface="ＭＳ Ｐゴシック" charset="-128"/>
              </a:endParaRPr>
            </a:p>
          </p:txBody>
        </p:sp>
        <p:sp>
          <p:nvSpPr>
            <p:cNvPr id="30729" name="Rectangle 5"/>
            <p:cNvSpPr>
              <a:spLocks noChangeArrowheads="1"/>
            </p:cNvSpPr>
            <p:nvPr/>
          </p:nvSpPr>
          <p:spPr bwMode="auto">
            <a:xfrm>
              <a:off x="-150675" y="135173"/>
              <a:ext cx="4462652" cy="1566430"/>
            </a:xfrm>
            <a:prstGeom prst="rect">
              <a:avLst/>
            </a:prstGeom>
            <a:noFill/>
            <a:ln w="9525">
              <a:noFill/>
              <a:miter lim="800000"/>
              <a:headEnd/>
              <a:tailEnd/>
            </a:ln>
          </p:spPr>
          <p:txBody>
            <a:bodyPr>
              <a:spAutoFit/>
            </a:bodyPr>
            <a:lstStyle/>
            <a:p>
              <a:pPr algn="ctr">
                <a:spcBef>
                  <a:spcPts val="0"/>
                </a:spcBef>
                <a:defRPr/>
              </a:pPr>
              <a:r>
                <a:rPr lang="en-US" sz="3100" b="1" dirty="0">
                  <a:ln>
                    <a:solidFill>
                      <a:schemeClr val="bg2">
                        <a:lumMod val="50000"/>
                      </a:schemeClr>
                    </a:solidFill>
                  </a:ln>
                  <a:solidFill>
                    <a:schemeClr val="bg1"/>
                  </a:solidFill>
                  <a:effectLst>
                    <a:glow rad="114300">
                      <a:schemeClr val="tx1">
                        <a:alpha val="71000"/>
                      </a:schemeClr>
                    </a:glow>
                    <a:outerShdw blurRad="149225" dist="203200" dir="8280000" algn="tl" rotWithShape="0">
                      <a:schemeClr val="tx2">
                        <a:lumMod val="50000"/>
                      </a:schemeClr>
                    </a:outerShdw>
                    <a:reflection stA="50000" endPos="42000" dist="12700" dir="5400000" sy="-100000" algn="bl" rotWithShape="0"/>
                  </a:effectLst>
                  <a:latin typeface="+mn-lt"/>
                  <a:cs typeface="ＭＳ Ｐゴシック" charset="-128"/>
                </a:rPr>
                <a:t>Core Description</a:t>
              </a:r>
            </a:p>
            <a:p>
              <a:pPr algn="ctr">
                <a:spcBef>
                  <a:spcPts val="0"/>
                </a:spcBef>
                <a:defRPr/>
              </a:pPr>
              <a:r>
                <a:rPr lang="en-US" sz="3100" b="1" dirty="0">
                  <a:ln>
                    <a:solidFill>
                      <a:schemeClr val="bg2">
                        <a:lumMod val="50000"/>
                      </a:schemeClr>
                    </a:solidFill>
                  </a:ln>
                  <a:solidFill>
                    <a:schemeClr val="bg1"/>
                  </a:solidFill>
                  <a:effectLst>
                    <a:glow rad="114300">
                      <a:schemeClr val="tx1">
                        <a:alpha val="71000"/>
                      </a:schemeClr>
                    </a:glow>
                    <a:outerShdw blurRad="149225" dist="203200" dir="8280000" algn="tl" rotWithShape="0">
                      <a:schemeClr val="tx2">
                        <a:lumMod val="50000"/>
                      </a:schemeClr>
                    </a:outerShdw>
                    <a:reflection stA="50000" endPos="42000" dist="12700" dir="5400000" sy="-100000" algn="bl" rotWithShape="0"/>
                  </a:effectLst>
                  <a:latin typeface="+mn-lt"/>
                  <a:cs typeface="ＭＳ Ｐゴシック" charset="-128"/>
                </a:rPr>
                <a:t> of the </a:t>
              </a:r>
            </a:p>
            <a:p>
              <a:pPr algn="ctr">
                <a:spcBef>
                  <a:spcPts val="0"/>
                </a:spcBef>
                <a:defRPr/>
              </a:pPr>
              <a:r>
                <a:rPr lang="en-US" sz="3100" b="1" dirty="0">
                  <a:ln>
                    <a:solidFill>
                      <a:schemeClr val="bg2">
                        <a:lumMod val="50000"/>
                      </a:schemeClr>
                    </a:solidFill>
                  </a:ln>
                  <a:solidFill>
                    <a:schemeClr val="bg1"/>
                  </a:solidFill>
                  <a:effectLst>
                    <a:glow rad="114300">
                      <a:schemeClr val="tx1">
                        <a:alpha val="71000"/>
                      </a:schemeClr>
                    </a:glow>
                    <a:outerShdw blurRad="149225" dist="203200" dir="8280000" algn="tl" rotWithShape="0">
                      <a:schemeClr val="tx2">
                        <a:lumMod val="50000"/>
                      </a:schemeClr>
                    </a:outerShdw>
                    <a:reflection stA="50000" endPos="42000" dist="12700" dir="5400000" sy="-100000" algn="bl" rotWithShape="0"/>
                  </a:effectLst>
                  <a:latin typeface="+mn-lt"/>
                  <a:cs typeface="ＭＳ Ｐゴシック" charset="-128"/>
                </a:rPr>
                <a:t>Round Mountain Silt</a:t>
              </a:r>
            </a:p>
          </p:txBody>
        </p:sp>
        <p:sp>
          <p:nvSpPr>
            <p:cNvPr id="25608" name="Text Box 6"/>
            <p:cNvSpPr txBox="1">
              <a:spLocks noChangeArrowheads="1"/>
            </p:cNvSpPr>
            <p:nvPr/>
          </p:nvSpPr>
          <p:spPr bwMode="auto">
            <a:xfrm>
              <a:off x="7100888" y="57150"/>
              <a:ext cx="1687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solidFill>
                    <a:srgbClr val="0033CC"/>
                  </a:solidFill>
                </a:rPr>
                <a:t>Sec 13,</a:t>
              </a:r>
            </a:p>
            <a:p>
              <a:pPr algn="ctr" eaLnBrk="1" hangingPunct="1"/>
              <a:r>
                <a:rPr lang="en-US">
                  <a:solidFill>
                    <a:srgbClr val="0033CC"/>
                  </a:solidFill>
                </a:rPr>
                <a:t> T27S, R 27E</a:t>
              </a:r>
            </a:p>
          </p:txBody>
        </p:sp>
        <p:sp>
          <p:nvSpPr>
            <p:cNvPr id="11" name="Line 7"/>
            <p:cNvSpPr>
              <a:spLocks noChangeShapeType="1"/>
            </p:cNvSpPr>
            <p:nvPr/>
          </p:nvSpPr>
          <p:spPr bwMode="auto">
            <a:xfrm flipH="1">
              <a:off x="49772" y="3335147"/>
              <a:ext cx="5700293" cy="0"/>
            </a:xfrm>
            <a:prstGeom prst="line">
              <a:avLst/>
            </a:prstGeom>
            <a:noFill/>
            <a:ln w="76200">
              <a:solidFill>
                <a:srgbClr val="000090"/>
              </a:solidFill>
              <a:round/>
              <a:headEnd/>
              <a:tailEnd/>
            </a:ln>
            <a:effectLst>
              <a:glow rad="38100">
                <a:schemeClr val="bg1"/>
              </a:glow>
              <a:outerShdw blurRad="50800" dist="38100" dir="2700000" algn="tl" rotWithShape="0">
                <a:schemeClr val="tx1">
                  <a:alpha val="96000"/>
                </a:schemeClr>
              </a:outerShdw>
            </a:effectLst>
          </p:spPr>
          <p:txBody>
            <a:bodyPr/>
            <a:lstStyle/>
            <a:p>
              <a:pPr>
                <a:defRPr/>
              </a:pPr>
              <a:endParaRPr lang="en-US">
                <a:cs typeface="ＭＳ Ｐゴシック" charset="-128"/>
              </a:endParaRPr>
            </a:p>
          </p:txBody>
        </p:sp>
        <p:sp>
          <p:nvSpPr>
            <p:cNvPr id="30732" name="Rectangle 10"/>
            <p:cNvSpPr>
              <a:spLocks noChangeArrowheads="1"/>
            </p:cNvSpPr>
            <p:nvPr/>
          </p:nvSpPr>
          <p:spPr bwMode="auto">
            <a:xfrm>
              <a:off x="4693788" y="5042674"/>
              <a:ext cx="1044377" cy="713455"/>
            </a:xfrm>
            <a:prstGeom prst="rect">
              <a:avLst/>
            </a:prstGeom>
            <a:solidFill>
              <a:srgbClr val="EDF141">
                <a:alpha val="67842"/>
              </a:srgbClr>
            </a:solidFill>
            <a:ln w="73025" cap="flat" cmpd="sng" algn="ctr">
              <a:solidFill>
                <a:schemeClr val="bg1"/>
              </a:solidFill>
              <a:prstDash val="solid"/>
              <a:miter lim="800000"/>
              <a:headEnd type="none" w="med" len="med"/>
              <a:tailEnd type="none" w="med" len="med"/>
            </a:ln>
            <a:effectLst>
              <a:softEdge rad="50800"/>
            </a:effectLst>
          </p:spPr>
          <p:txBody>
            <a:bodyPr wrap="none" anchor="ctr"/>
            <a:lstStyle/>
            <a:p>
              <a:pPr>
                <a:defRPr/>
              </a:pPr>
              <a:endParaRPr lang="en-US">
                <a:cs typeface="ＭＳ Ｐゴシック" charset="-128"/>
              </a:endParaRPr>
            </a:p>
          </p:txBody>
        </p:sp>
        <p:sp>
          <p:nvSpPr>
            <p:cNvPr id="30733" name="Text Box 14"/>
            <p:cNvSpPr txBox="1">
              <a:spLocks noChangeArrowheads="1"/>
            </p:cNvSpPr>
            <p:nvPr/>
          </p:nvSpPr>
          <p:spPr bwMode="auto">
            <a:xfrm>
              <a:off x="960477" y="5159375"/>
              <a:ext cx="2570070" cy="373063"/>
            </a:xfrm>
            <a:prstGeom prst="rect">
              <a:avLst/>
            </a:prstGeom>
            <a:noFill/>
            <a:ln w="9525">
              <a:noFill/>
              <a:miter lim="800000"/>
              <a:headEnd/>
              <a:tailEnd/>
            </a:ln>
          </p:spPr>
          <p:txBody>
            <a:bodyPr>
              <a:spAutoFit/>
            </a:bodyPr>
            <a:lstStyle/>
            <a:p>
              <a:pPr>
                <a:spcBef>
                  <a:spcPct val="50000"/>
                </a:spcBef>
                <a:defRPr/>
              </a:pPr>
              <a:r>
                <a:rPr lang="en-US" b="1" dirty="0" err="1">
                  <a:effectLst>
                    <a:glow rad="101600">
                      <a:schemeClr val="bg1">
                        <a:alpha val="75000"/>
                      </a:schemeClr>
                    </a:glow>
                    <a:outerShdw blurRad="114300" dist="76200" dir="2700000" algn="tl" rotWithShape="0">
                      <a:schemeClr val="tx1"/>
                    </a:outerShdw>
                  </a:effectLst>
                  <a:latin typeface="+mn-lt"/>
                  <a:cs typeface="ＭＳ Ｐゴシック" charset="-128"/>
                </a:rPr>
                <a:t>Silty</a:t>
              </a:r>
              <a:r>
                <a:rPr lang="en-US" b="1" dirty="0">
                  <a:effectLst>
                    <a:glow rad="101600">
                      <a:schemeClr val="bg1">
                        <a:alpha val="75000"/>
                      </a:schemeClr>
                    </a:glow>
                    <a:outerShdw blurRad="114300" dist="76200" dir="2700000" algn="tl" rotWithShape="0">
                      <a:schemeClr val="tx1"/>
                    </a:outerShdw>
                  </a:effectLst>
                  <a:latin typeface="+mn-lt"/>
                  <a:cs typeface="ＭＳ Ｐゴシック" charset="-128"/>
                </a:rPr>
                <a:t> Sandstone</a:t>
              </a:r>
            </a:p>
          </p:txBody>
        </p:sp>
        <p:sp>
          <p:nvSpPr>
            <p:cNvPr id="30734" name="Text Box 15"/>
            <p:cNvSpPr txBox="1">
              <a:spLocks noChangeArrowheads="1"/>
            </p:cNvSpPr>
            <p:nvPr/>
          </p:nvSpPr>
          <p:spPr bwMode="auto">
            <a:xfrm>
              <a:off x="1011275" y="4559300"/>
              <a:ext cx="2971694" cy="374650"/>
            </a:xfrm>
            <a:prstGeom prst="rect">
              <a:avLst/>
            </a:prstGeom>
            <a:noFill/>
            <a:ln w="9525">
              <a:noFill/>
              <a:miter lim="800000"/>
              <a:headEnd/>
              <a:tailEnd/>
            </a:ln>
          </p:spPr>
          <p:txBody>
            <a:bodyPr>
              <a:spAutoFit/>
            </a:bodyPr>
            <a:lstStyle/>
            <a:p>
              <a:pPr>
                <a:spcBef>
                  <a:spcPct val="50000"/>
                </a:spcBef>
                <a:defRPr/>
              </a:pPr>
              <a:r>
                <a:rPr lang="en-US" b="1" dirty="0">
                  <a:effectLst>
                    <a:glow rad="101600">
                      <a:schemeClr val="bg1">
                        <a:alpha val="75000"/>
                      </a:schemeClr>
                    </a:glow>
                    <a:outerShdw blurRad="114300" dist="76200" dir="2700000" algn="tl" rotWithShape="0">
                      <a:schemeClr val="tx1"/>
                    </a:outerShdw>
                  </a:effectLst>
                  <a:latin typeface="+mn-lt"/>
                  <a:cs typeface="ＭＳ Ｐゴシック" charset="-128"/>
                </a:rPr>
                <a:t>Sandy Clay shale</a:t>
              </a:r>
            </a:p>
          </p:txBody>
        </p:sp>
        <p:sp>
          <p:nvSpPr>
            <p:cNvPr id="30735" name="Text Box 16"/>
            <p:cNvSpPr txBox="1">
              <a:spLocks noChangeArrowheads="1"/>
            </p:cNvSpPr>
            <p:nvPr/>
          </p:nvSpPr>
          <p:spPr bwMode="auto">
            <a:xfrm>
              <a:off x="739822" y="3921125"/>
              <a:ext cx="3373317" cy="374650"/>
            </a:xfrm>
            <a:prstGeom prst="rect">
              <a:avLst/>
            </a:prstGeom>
            <a:noFill/>
            <a:ln w="9525">
              <a:noFill/>
              <a:miter lim="800000"/>
              <a:headEnd/>
              <a:tailEnd/>
            </a:ln>
          </p:spPr>
          <p:txBody>
            <a:bodyPr>
              <a:spAutoFit/>
            </a:bodyPr>
            <a:lstStyle/>
            <a:p>
              <a:pPr>
                <a:spcBef>
                  <a:spcPct val="50000"/>
                </a:spcBef>
                <a:defRPr/>
              </a:pPr>
              <a:r>
                <a:rPr lang="en-US" b="1" dirty="0">
                  <a:effectLst>
                    <a:glow rad="101600">
                      <a:schemeClr val="bg1">
                        <a:alpha val="75000"/>
                      </a:schemeClr>
                    </a:glow>
                    <a:outerShdw blurRad="114300" dist="76200" dir="2700000" algn="tl" rotWithShape="0">
                      <a:schemeClr val="tx1"/>
                    </a:outerShdw>
                  </a:effectLst>
                  <a:latin typeface="+mn-lt"/>
                  <a:cs typeface="ＭＳ Ｐゴシック" charset="-128"/>
                </a:rPr>
                <a:t>Diatomaceous clay shale</a:t>
              </a:r>
            </a:p>
          </p:txBody>
        </p:sp>
        <p:sp>
          <p:nvSpPr>
            <p:cNvPr id="30736" name="Text Box 17"/>
            <p:cNvSpPr txBox="1">
              <a:spLocks noChangeArrowheads="1"/>
            </p:cNvSpPr>
            <p:nvPr/>
          </p:nvSpPr>
          <p:spPr bwMode="auto">
            <a:xfrm>
              <a:off x="1014450" y="3014663"/>
              <a:ext cx="2247820" cy="374650"/>
            </a:xfrm>
            <a:prstGeom prst="rect">
              <a:avLst/>
            </a:prstGeom>
            <a:noFill/>
            <a:ln w="9525">
              <a:noFill/>
              <a:miter lim="800000"/>
              <a:headEnd/>
              <a:tailEnd/>
            </a:ln>
          </p:spPr>
          <p:txBody>
            <a:bodyPr>
              <a:spAutoFit/>
            </a:bodyPr>
            <a:lstStyle/>
            <a:p>
              <a:pPr>
                <a:spcBef>
                  <a:spcPct val="50000"/>
                </a:spcBef>
                <a:defRPr/>
              </a:pPr>
              <a:r>
                <a:rPr lang="en-US" b="1" dirty="0">
                  <a:effectLst>
                    <a:glow rad="101600">
                      <a:schemeClr val="bg1">
                        <a:alpha val="75000"/>
                      </a:schemeClr>
                    </a:glow>
                    <a:outerShdw blurRad="114300" dist="76200" dir="2700000" algn="tl" rotWithShape="0">
                      <a:schemeClr val="tx1"/>
                    </a:outerShdw>
                  </a:effectLst>
                  <a:latin typeface="+mn-lt"/>
                  <a:cs typeface="ＭＳ Ｐゴシック" charset="-128"/>
                </a:rPr>
                <a:t>Clay Shale</a:t>
              </a:r>
            </a:p>
          </p:txBody>
        </p:sp>
        <p:sp>
          <p:nvSpPr>
            <p:cNvPr id="17" name="Text Box 18"/>
            <p:cNvSpPr txBox="1">
              <a:spLocks noChangeArrowheads="1"/>
            </p:cNvSpPr>
            <p:nvPr/>
          </p:nvSpPr>
          <p:spPr bwMode="auto">
            <a:xfrm>
              <a:off x="2905142" y="3526604"/>
              <a:ext cx="1250916" cy="369332"/>
            </a:xfrm>
            <a:prstGeom prst="rect">
              <a:avLst/>
            </a:prstGeom>
            <a:solidFill>
              <a:srgbClr val="000090"/>
            </a:solidFill>
            <a:ln w="9525">
              <a:solidFill>
                <a:schemeClr val="bg1"/>
              </a:solidFill>
              <a:miter lim="800000"/>
              <a:headEnd/>
              <a:tailEnd/>
            </a:ln>
            <a:effectLst>
              <a:glow rad="101600">
                <a:schemeClr val="tx1">
                  <a:alpha val="75000"/>
                </a:schemeClr>
              </a:glow>
              <a:outerShdw blurRad="50800" dist="38100" dir="2700000" algn="tl" rotWithShape="0">
                <a:srgbClr val="000000">
                  <a:alpha val="43000"/>
                </a:srgbClr>
              </a:outerShdw>
            </a:effectLst>
          </p:spPr>
          <p:txBody>
            <a:bodyPr>
              <a:spAutoFit/>
            </a:bodyPr>
            <a:lstStyle/>
            <a:p>
              <a:pPr>
                <a:spcBef>
                  <a:spcPct val="50000"/>
                </a:spcBef>
                <a:defRPr/>
              </a:pPr>
              <a:r>
                <a:rPr lang="en-US" b="1" dirty="0" err="1">
                  <a:effectLst>
                    <a:glow rad="127000">
                      <a:schemeClr val="bg1">
                        <a:alpha val="75000"/>
                      </a:schemeClr>
                    </a:glow>
                  </a:effectLst>
                  <a:latin typeface="+mn-lt"/>
                  <a:cs typeface="ＭＳ Ｐゴシック" charset="-128"/>
                </a:rPr>
                <a:t>Bonebed</a:t>
              </a:r>
              <a:endParaRPr lang="en-US" b="1" dirty="0">
                <a:effectLst>
                  <a:glow rad="127000">
                    <a:schemeClr val="bg1">
                      <a:alpha val="75000"/>
                    </a:schemeClr>
                  </a:glow>
                </a:effectLst>
                <a:latin typeface="+mn-lt"/>
                <a:cs typeface="ＭＳ Ｐゴシック" charset="-128"/>
              </a:endParaRPr>
            </a:p>
          </p:txBody>
        </p:sp>
        <p:sp>
          <p:nvSpPr>
            <p:cNvPr id="25620" name="Text Box 20"/>
            <p:cNvSpPr txBox="1">
              <a:spLocks noChangeArrowheads="1"/>
            </p:cNvSpPr>
            <p:nvPr/>
          </p:nvSpPr>
          <p:spPr bwMode="auto">
            <a:xfrm>
              <a:off x="255588" y="6488113"/>
              <a:ext cx="20875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en-US" sz="1400"/>
                <a:t>After Addicott, 1970</a:t>
              </a:r>
            </a:p>
          </p:txBody>
        </p:sp>
        <p:sp>
          <p:nvSpPr>
            <p:cNvPr id="30739" name="Rectangle 21"/>
            <p:cNvSpPr>
              <a:spLocks noChangeArrowheads="1"/>
            </p:cNvSpPr>
            <p:nvPr/>
          </p:nvSpPr>
          <p:spPr bwMode="auto">
            <a:xfrm>
              <a:off x="5723733" y="5028245"/>
              <a:ext cx="3116175" cy="368685"/>
            </a:xfrm>
            <a:prstGeom prst="rect">
              <a:avLst/>
            </a:prstGeom>
            <a:solidFill>
              <a:schemeClr val="bg1"/>
            </a:solidFill>
            <a:ln w="9525">
              <a:solidFill>
                <a:schemeClr val="bg1"/>
              </a:solidFill>
              <a:miter lim="800000"/>
              <a:headEnd/>
              <a:tailEnd/>
            </a:ln>
            <a:effectLst>
              <a:softEdge rad="25400"/>
            </a:effectLst>
          </p:spPr>
          <p:txBody>
            <a:bodyPr wrap="none" anchor="ctr"/>
            <a:lstStyle/>
            <a:p>
              <a:pPr>
                <a:defRPr/>
              </a:pPr>
              <a:endParaRPr lang="en-US">
                <a:cs typeface="ＭＳ Ｐゴシック" charset="-128"/>
              </a:endParaRPr>
            </a:p>
          </p:txBody>
        </p:sp>
        <p:sp>
          <p:nvSpPr>
            <p:cNvPr id="30740" name="Rectangle 22"/>
            <p:cNvSpPr>
              <a:spLocks noChangeArrowheads="1"/>
            </p:cNvSpPr>
            <p:nvPr/>
          </p:nvSpPr>
          <p:spPr bwMode="auto">
            <a:xfrm>
              <a:off x="5738165" y="2081127"/>
              <a:ext cx="3104269" cy="310734"/>
            </a:xfrm>
            <a:prstGeom prst="rect">
              <a:avLst/>
            </a:prstGeom>
            <a:solidFill>
              <a:schemeClr val="bg1"/>
            </a:solidFill>
            <a:ln w="9525">
              <a:solidFill>
                <a:schemeClr val="bg1"/>
              </a:solidFill>
              <a:miter lim="800000"/>
              <a:headEnd/>
              <a:tailEnd/>
            </a:ln>
            <a:effectLst>
              <a:softEdge rad="25400"/>
            </a:effectLst>
          </p:spPr>
          <p:txBody>
            <a:bodyPr wrap="none" anchor="ctr"/>
            <a:lstStyle/>
            <a:p>
              <a:pPr>
                <a:defRPr/>
              </a:pPr>
              <a:endParaRPr lang="en-US">
                <a:cs typeface="ＭＳ Ｐゴシック" charset="-128"/>
              </a:endParaRPr>
            </a:p>
          </p:txBody>
        </p:sp>
        <p:pic>
          <p:nvPicPr>
            <p:cNvPr id="21" name="Picture 24" descr="Megalodon_swimming"/>
            <p:cNvPicPr>
              <a:picLocks noChangeAspect="1" noChangeArrowheads="1"/>
            </p:cNvPicPr>
            <p:nvPr/>
          </p:nvPicPr>
          <p:blipFill>
            <a:blip r:embed="rId4">
              <a:biLevel thresh="50000"/>
              <a:alphaModFix amt="99000"/>
              <a:lum bright="-45000" contrast="51000"/>
            </a:blip>
            <a:srcRect/>
            <a:stretch>
              <a:fillRect/>
            </a:stretch>
          </p:blipFill>
          <p:spPr bwMode="auto">
            <a:xfrm>
              <a:off x="1111842" y="3573191"/>
              <a:ext cx="649388" cy="276157"/>
            </a:xfrm>
            <a:prstGeom prst="rect">
              <a:avLst/>
            </a:prstGeom>
            <a:noFill/>
            <a:ln w="9525">
              <a:solidFill>
                <a:schemeClr val="bg1"/>
              </a:solidFill>
              <a:miter lim="800000"/>
              <a:headEnd/>
              <a:tailEnd/>
            </a:ln>
            <a:effectLst>
              <a:glow rad="38100">
                <a:schemeClr val="bg1">
                  <a:alpha val="75000"/>
                </a:schemeClr>
              </a:glow>
              <a:outerShdw blurRad="50800" dist="38100" dir="2700000">
                <a:srgbClr val="000000">
                  <a:alpha val="43000"/>
                </a:srgbClr>
              </a:outerShdw>
            </a:effectLst>
          </p:spPr>
        </p:pic>
        <p:pic>
          <p:nvPicPr>
            <p:cNvPr id="22" name="Picture 25" descr="Megalodon_swimming"/>
            <p:cNvPicPr>
              <a:picLocks noChangeAspect="1" noChangeArrowheads="1"/>
            </p:cNvPicPr>
            <p:nvPr/>
          </p:nvPicPr>
          <p:blipFill>
            <a:blip r:embed="rId4">
              <a:biLevel thresh="50000"/>
              <a:alphaModFix amt="99000"/>
              <a:lum bright="-45000" contrast="51000"/>
            </a:blip>
            <a:srcRect/>
            <a:stretch>
              <a:fillRect/>
            </a:stretch>
          </p:blipFill>
          <p:spPr bwMode="auto">
            <a:xfrm>
              <a:off x="1978287" y="3585324"/>
              <a:ext cx="729725" cy="309632"/>
            </a:xfrm>
            <a:prstGeom prst="rect">
              <a:avLst/>
            </a:prstGeom>
            <a:noFill/>
            <a:ln w="9525">
              <a:solidFill>
                <a:schemeClr val="bg1"/>
              </a:solidFill>
              <a:miter lim="800000"/>
              <a:headEnd/>
              <a:tailEnd/>
            </a:ln>
            <a:effectLst>
              <a:glow rad="38100">
                <a:schemeClr val="bg1">
                  <a:alpha val="75000"/>
                </a:schemeClr>
              </a:glow>
              <a:outerShdw blurRad="50800" dist="38100" dir="2700000">
                <a:srgbClr val="000000">
                  <a:alpha val="43000"/>
                </a:srgbClr>
              </a:outerShdw>
            </a:effectLst>
          </p:spPr>
        </p:pic>
        <p:pic>
          <p:nvPicPr>
            <p:cNvPr id="23" name="Picture 26" descr="Megalodon_swimming"/>
            <p:cNvPicPr>
              <a:picLocks noChangeAspect="1" noChangeArrowheads="1"/>
            </p:cNvPicPr>
            <p:nvPr/>
          </p:nvPicPr>
          <p:blipFill>
            <a:blip r:embed="rId4">
              <a:biLevel thresh="50000"/>
              <a:alphaModFix amt="99000"/>
              <a:lum bright="-45000" contrast="51000"/>
            </a:blip>
            <a:srcRect/>
            <a:stretch>
              <a:fillRect/>
            </a:stretch>
          </p:blipFill>
          <p:spPr bwMode="auto">
            <a:xfrm>
              <a:off x="172104" y="3539718"/>
              <a:ext cx="729725" cy="309630"/>
            </a:xfrm>
            <a:prstGeom prst="rect">
              <a:avLst/>
            </a:prstGeom>
            <a:noFill/>
            <a:ln w="9525">
              <a:solidFill>
                <a:schemeClr val="bg1"/>
              </a:solidFill>
              <a:miter lim="800000"/>
              <a:headEnd/>
              <a:tailEnd/>
            </a:ln>
            <a:effectLst>
              <a:glow rad="38100">
                <a:schemeClr val="bg1">
                  <a:alpha val="75000"/>
                </a:schemeClr>
              </a:glow>
              <a:outerShdw blurRad="50800" dist="38100" dir="2700000">
                <a:srgbClr val="000000">
                  <a:alpha val="43000"/>
                </a:srgbClr>
              </a:outerShdw>
            </a:effectLst>
          </p:spPr>
        </p:pic>
        <p:sp>
          <p:nvSpPr>
            <p:cNvPr id="24" name="Rectangle 27"/>
            <p:cNvSpPr>
              <a:spLocks noChangeArrowheads="1"/>
            </p:cNvSpPr>
            <p:nvPr/>
          </p:nvSpPr>
          <p:spPr bwMode="auto">
            <a:xfrm>
              <a:off x="4693788" y="3711270"/>
              <a:ext cx="1044377" cy="699152"/>
            </a:xfrm>
            <a:prstGeom prst="rect">
              <a:avLst/>
            </a:prstGeom>
            <a:gradFill rotWithShape="0">
              <a:gsLst>
                <a:gs pos="0">
                  <a:schemeClr val="accent1">
                    <a:alpha val="57001"/>
                  </a:schemeClr>
                </a:gs>
                <a:gs pos="100000">
                  <a:schemeClr val="accent1">
                    <a:gamma/>
                    <a:tint val="95294"/>
                    <a:invGamma/>
                    <a:alpha val="57001"/>
                  </a:schemeClr>
                </a:gs>
              </a:gsLst>
              <a:lin ang="5400000" scaled="1"/>
            </a:gradFill>
            <a:ln w="73025" cap="flat" cmpd="sng" algn="ctr">
              <a:solidFill>
                <a:schemeClr val="bg1"/>
              </a:solidFill>
              <a:prstDash val="solid"/>
              <a:miter lim="800000"/>
              <a:headEnd type="none" w="med" len="med"/>
              <a:tailEnd type="none" w="med" len="med"/>
            </a:ln>
            <a:effectLst>
              <a:softEdge rad="50800"/>
            </a:effectLst>
          </p:spPr>
          <p:txBody>
            <a:bodyPr wrap="none" anchor="ctr"/>
            <a:lstStyle/>
            <a:p>
              <a:pPr>
                <a:defRPr/>
              </a:pPr>
              <a:endParaRPr lang="en-US">
                <a:cs typeface="ＭＳ Ｐゴシック" charset="-128"/>
              </a:endParaRPr>
            </a:p>
          </p:txBody>
        </p:sp>
        <p:sp>
          <p:nvSpPr>
            <p:cNvPr id="30745" name="Text Box 30"/>
            <p:cNvSpPr txBox="1">
              <a:spLocks noChangeArrowheads="1"/>
            </p:cNvSpPr>
            <p:nvPr/>
          </p:nvSpPr>
          <p:spPr bwMode="auto">
            <a:xfrm>
              <a:off x="187391" y="2555875"/>
              <a:ext cx="4178150" cy="374650"/>
            </a:xfrm>
            <a:prstGeom prst="rect">
              <a:avLst/>
            </a:prstGeom>
            <a:noFill/>
            <a:ln w="9525">
              <a:noFill/>
              <a:miter lim="800000"/>
              <a:headEnd/>
              <a:tailEnd/>
            </a:ln>
          </p:spPr>
          <p:txBody>
            <a:bodyPr>
              <a:spAutoFit/>
            </a:bodyPr>
            <a:lstStyle/>
            <a:p>
              <a:pPr>
                <a:spcBef>
                  <a:spcPct val="50000"/>
                </a:spcBef>
                <a:defRPr/>
              </a:pPr>
              <a:r>
                <a:rPr lang="en-US" b="1" dirty="0">
                  <a:solidFill>
                    <a:srgbClr val="FF0000"/>
                  </a:solidFill>
                  <a:effectLst>
                    <a:glow rad="63500">
                      <a:schemeClr val="bg1">
                        <a:alpha val="75000"/>
                      </a:schemeClr>
                    </a:glow>
                    <a:outerShdw blurRad="50800" dist="38100" dir="2700000" algn="tl" rotWithShape="0">
                      <a:srgbClr val="000000">
                        <a:alpha val="43000"/>
                      </a:srgbClr>
                    </a:outerShdw>
                  </a:effectLst>
                  <a:latin typeface="+mn-lt"/>
                  <a:cs typeface="ＭＳ Ｐゴシック" charset="-128"/>
                </a:rPr>
                <a:t>Top Of Round Mountain Silt</a:t>
              </a:r>
            </a:p>
          </p:txBody>
        </p:sp>
        <p:sp>
          <p:nvSpPr>
            <p:cNvPr id="30746" name="Rectangle 31"/>
            <p:cNvSpPr>
              <a:spLocks noChangeArrowheads="1"/>
            </p:cNvSpPr>
            <p:nvPr/>
          </p:nvSpPr>
          <p:spPr bwMode="auto">
            <a:xfrm>
              <a:off x="255652" y="5768975"/>
              <a:ext cx="3514599" cy="374650"/>
            </a:xfrm>
            <a:prstGeom prst="rect">
              <a:avLst/>
            </a:prstGeom>
            <a:noFill/>
            <a:ln w="9525">
              <a:noFill/>
              <a:miter lim="800000"/>
              <a:headEnd/>
              <a:tailEnd/>
            </a:ln>
          </p:spPr>
          <p:txBody>
            <a:bodyPr>
              <a:spAutoFit/>
            </a:bodyPr>
            <a:lstStyle/>
            <a:p>
              <a:pPr>
                <a:spcBef>
                  <a:spcPct val="50000"/>
                </a:spcBef>
                <a:defRPr/>
              </a:pPr>
              <a:r>
                <a:rPr lang="en-US" b="1" dirty="0">
                  <a:solidFill>
                    <a:srgbClr val="FF0000"/>
                  </a:solidFill>
                  <a:effectLst>
                    <a:glow rad="63500">
                      <a:schemeClr val="bg1">
                        <a:alpha val="75000"/>
                      </a:schemeClr>
                    </a:glow>
                    <a:outerShdw blurRad="50800" dist="38100" dir="2700000" algn="tl" rotWithShape="0">
                      <a:srgbClr val="000000">
                        <a:alpha val="43000"/>
                      </a:srgbClr>
                    </a:outerShdw>
                  </a:effectLst>
                  <a:latin typeface="+mn-lt"/>
                  <a:cs typeface="ＭＳ Ｐゴシック" charset="-128"/>
                </a:rPr>
                <a:t>Base Of Round Mountain Silt</a:t>
              </a:r>
            </a:p>
          </p:txBody>
        </p:sp>
        <p:sp>
          <p:nvSpPr>
            <p:cNvPr id="30747" name="Line 32"/>
            <p:cNvSpPr>
              <a:spLocks noChangeShapeType="1"/>
            </p:cNvSpPr>
            <p:nvPr/>
          </p:nvSpPr>
          <p:spPr bwMode="auto">
            <a:xfrm>
              <a:off x="-81428" y="2670683"/>
              <a:ext cx="9582349" cy="0"/>
            </a:xfrm>
            <a:prstGeom prst="line">
              <a:avLst/>
            </a:prstGeom>
            <a:noFill/>
            <a:ln w="47625" cap="flat" cmpd="sng" algn="ctr">
              <a:solidFill>
                <a:srgbClr val="FF0000"/>
              </a:solidFill>
              <a:prstDash val="solid"/>
              <a:round/>
              <a:headEnd type="none" w="med" len="med"/>
              <a:tailEnd type="none" w="med" len="med"/>
            </a:ln>
            <a:effectLst>
              <a:glow rad="38100">
                <a:schemeClr val="bg1">
                  <a:alpha val="75000"/>
                </a:schemeClr>
              </a:glow>
            </a:effectLst>
          </p:spPr>
          <p:txBody>
            <a:bodyPr/>
            <a:lstStyle/>
            <a:p>
              <a:pPr>
                <a:defRPr/>
              </a:pPr>
              <a:endParaRPr lang="en-US">
                <a:effectLst>
                  <a:glow rad="63500">
                    <a:schemeClr val="bg1">
                      <a:alpha val="75000"/>
                    </a:schemeClr>
                  </a:glow>
                  <a:outerShdw blurRad="50800" dist="38100" dir="2700000" algn="tl" rotWithShape="0">
                    <a:srgbClr val="000000">
                      <a:alpha val="43000"/>
                    </a:srgbClr>
                  </a:outerShdw>
                </a:effectLst>
                <a:cs typeface="ＭＳ Ｐゴシック" charset="-128"/>
              </a:endParaRPr>
            </a:p>
          </p:txBody>
        </p:sp>
        <p:sp>
          <p:nvSpPr>
            <p:cNvPr id="30748" name="Line 33"/>
            <p:cNvSpPr>
              <a:spLocks noChangeShapeType="1"/>
            </p:cNvSpPr>
            <p:nvPr/>
          </p:nvSpPr>
          <p:spPr bwMode="auto">
            <a:xfrm>
              <a:off x="-250743" y="5480939"/>
              <a:ext cx="9394743" cy="0"/>
            </a:xfrm>
            <a:prstGeom prst="line">
              <a:avLst/>
            </a:prstGeom>
            <a:noFill/>
            <a:ln w="47625" cap="flat" cmpd="sng" algn="ctr">
              <a:solidFill>
                <a:srgbClr val="FF0000"/>
              </a:solidFill>
              <a:prstDash val="solid"/>
              <a:round/>
              <a:headEnd type="none" w="med" len="med"/>
              <a:tailEnd type="none" w="med" len="med"/>
            </a:ln>
            <a:effectLst>
              <a:glow rad="38100">
                <a:schemeClr val="bg1">
                  <a:alpha val="75000"/>
                </a:schemeClr>
              </a:glow>
            </a:effectLst>
          </p:spPr>
          <p:txBody>
            <a:bodyPr/>
            <a:lstStyle/>
            <a:p>
              <a:pPr>
                <a:defRPr/>
              </a:pPr>
              <a:endParaRPr lang="en-US">
                <a:effectLst>
                  <a:glow rad="63500">
                    <a:schemeClr val="bg1">
                      <a:alpha val="75000"/>
                    </a:schemeClr>
                  </a:glow>
                  <a:outerShdw blurRad="50800" dist="38100" dir="2700000" algn="tl" rotWithShape="0">
                    <a:srgbClr val="000000">
                      <a:alpha val="43000"/>
                    </a:srgbClr>
                  </a:outerShdw>
                </a:effectLst>
                <a:cs typeface="ＭＳ Ｐゴシック" charset="-128"/>
              </a:endParaRPr>
            </a:p>
          </p:txBody>
        </p:sp>
        <p:sp>
          <p:nvSpPr>
            <p:cNvPr id="30725" name="Line 12"/>
            <p:cNvSpPr>
              <a:spLocks noChangeShapeType="1"/>
            </p:cNvSpPr>
            <p:nvPr/>
          </p:nvSpPr>
          <p:spPr bwMode="auto">
            <a:xfrm flipH="1">
              <a:off x="-150676" y="4410422"/>
              <a:ext cx="5888839" cy="1078"/>
            </a:xfrm>
            <a:prstGeom prst="line">
              <a:avLst/>
            </a:prstGeom>
            <a:noFill/>
            <a:ln w="50800" cap="flat" cmpd="sng" algn="ctr">
              <a:solidFill>
                <a:schemeClr val="tx1"/>
              </a:solidFill>
              <a:prstDash val="solid"/>
              <a:round/>
              <a:headEnd type="none" w="med" len="med"/>
              <a:tailEnd type="none" w="med" len="med"/>
            </a:ln>
            <a:effectLst>
              <a:glow rad="50800">
                <a:schemeClr val="bg1">
                  <a:alpha val="99000"/>
                </a:schemeClr>
              </a:glow>
            </a:effectLst>
          </p:spPr>
          <p:txBody>
            <a:bodyPr/>
            <a:lstStyle/>
            <a:p>
              <a:pPr>
                <a:defRPr/>
              </a:pPr>
              <a:endParaRPr lang="en-US">
                <a:cs typeface="ＭＳ Ｐゴシック" charset="-128"/>
              </a:endParaRPr>
            </a:p>
          </p:txBody>
        </p:sp>
        <p:sp>
          <p:nvSpPr>
            <p:cNvPr id="30724" name="Line 11"/>
            <p:cNvSpPr>
              <a:spLocks noChangeShapeType="1"/>
            </p:cNvSpPr>
            <p:nvPr/>
          </p:nvSpPr>
          <p:spPr bwMode="auto">
            <a:xfrm flipH="1">
              <a:off x="-150674" y="4725035"/>
              <a:ext cx="5888839" cy="0"/>
            </a:xfrm>
            <a:prstGeom prst="line">
              <a:avLst/>
            </a:prstGeom>
            <a:noFill/>
            <a:ln w="50800" cap="flat" cmpd="sng" algn="ctr">
              <a:solidFill>
                <a:schemeClr val="tx1"/>
              </a:solidFill>
              <a:prstDash val="solid"/>
              <a:round/>
              <a:headEnd type="none" w="med" len="med"/>
              <a:tailEnd type="none" w="med" len="med"/>
            </a:ln>
            <a:effectLst>
              <a:glow rad="50800">
                <a:schemeClr val="bg1">
                  <a:alpha val="99000"/>
                </a:schemeClr>
              </a:glow>
            </a:effectLst>
          </p:spPr>
          <p:txBody>
            <a:bodyPr/>
            <a:lstStyle/>
            <a:p>
              <a:pPr>
                <a:defRPr/>
              </a:pPr>
              <a:endParaRPr lang="en-US">
                <a:cs typeface="ＭＳ Ｐゴシック" charset="-128"/>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chemeClr val="tx1"/>
                </a:solidFill>
                <a:effectLst>
                  <a:outerShdw blurRad="38100" dist="38100" dir="2700000" algn="tl">
                    <a:srgbClr val="04617B"/>
                  </a:outerShdw>
                </a:effectLst>
                <a:latin typeface="Constantia" charset="0"/>
              </a:rPr>
              <a:t>Vocabulary</a:t>
            </a:r>
            <a:endParaRPr lang="en-US" b="1" dirty="0"/>
          </a:p>
        </p:txBody>
      </p:sp>
      <p:sp>
        <p:nvSpPr>
          <p:cNvPr id="3" name="Content Placeholder 2"/>
          <p:cNvSpPr>
            <a:spLocks noGrp="1"/>
          </p:cNvSpPr>
          <p:nvPr>
            <p:ph idx="1"/>
          </p:nvPr>
        </p:nvSpPr>
        <p:spPr/>
        <p:txBody>
          <a:bodyPr/>
          <a:lstStyle/>
          <a:p>
            <a:pPr marL="0" indent="0">
              <a:buFont typeface="Wingdings 2" charset="2"/>
              <a:buNone/>
              <a:defRPr/>
            </a:pPr>
            <a:r>
              <a:rPr lang="en-US" sz="3600" b="1" u="sng" dirty="0" smtClean="0">
                <a:effectLst>
                  <a:outerShdw blurRad="38100" dist="38100" dir="2700000" algn="tl">
                    <a:srgbClr val="000000">
                      <a:alpha val="43137"/>
                    </a:srgbClr>
                  </a:outerShdw>
                </a:effectLst>
              </a:rPr>
              <a:t>Fault:</a:t>
            </a:r>
            <a:r>
              <a:rPr lang="en-US" sz="3600" b="1"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a </a:t>
            </a:r>
            <a:r>
              <a:rPr lang="en-US" sz="3600" dirty="0">
                <a:effectLst>
                  <a:outerShdw blurRad="38100" dist="38100" dir="2700000" algn="tl">
                    <a:srgbClr val="000000">
                      <a:alpha val="43137"/>
                    </a:srgbClr>
                  </a:outerShdw>
                </a:effectLst>
              </a:rPr>
              <a:t>break along the crust of the earth where one or both sides move</a:t>
            </a:r>
          </a:p>
          <a:p>
            <a:pPr marL="0" indent="0">
              <a:buFont typeface="Wingdings 2" charset="2"/>
              <a:buNone/>
              <a:defRPr/>
            </a:pPr>
            <a:endParaRPr lang="en-US" sz="3600" dirty="0">
              <a:effectLst>
                <a:outerShdw blurRad="38100" dist="38100" dir="2700000" algn="tl">
                  <a:srgbClr val="000000">
                    <a:alpha val="43137"/>
                  </a:srgbClr>
                </a:outerShdw>
              </a:effectLst>
            </a:endParaRPr>
          </a:p>
        </p:txBody>
      </p:sp>
      <p:pic>
        <p:nvPicPr>
          <p:cNvPr id="43010" name="Picture 2" descr="http://www.eoearth.org/files/163701_163800/163774/fault.gif"/>
          <p:cNvPicPr>
            <a:picLocks noChangeAspect="1" noChangeArrowheads="1"/>
          </p:cNvPicPr>
          <p:nvPr/>
        </p:nvPicPr>
        <p:blipFill rotWithShape="1">
          <a:blip r:embed="rId2"/>
          <a:srcRect b="69534"/>
          <a:stretch/>
        </p:blipFill>
        <p:spPr bwMode="auto">
          <a:xfrm>
            <a:off x="457200" y="3844925"/>
            <a:ext cx="2219325" cy="1689100"/>
          </a:xfrm>
          <a:prstGeom prst="rect">
            <a:avLst/>
          </a:prstGeom>
          <a:ln w="88900" cap="sq" cmpd="thickThin">
            <a:solidFill>
              <a:srgbClr val="000000"/>
            </a:solidFill>
            <a:prstDash val="solid"/>
            <a:miter lim="800000"/>
          </a:ln>
          <a:effectLst>
            <a:outerShdw blurRad="317500" dist="76200" dir="9780000" algn="t" rotWithShape="0">
              <a:prstClr val="black"/>
            </a:outerShdw>
          </a:effectLst>
          <a:extLst>
            <a:ext uri="{909E8E84-426E-40DD-AFC4-6F175D3DCCD1}">
              <a14:hiddenFill xmlns:a14="http://schemas.microsoft.com/office/drawing/2010/main">
                <a:solidFill>
                  <a:srgbClr val="FFFFFF"/>
                </a:solidFill>
              </a14:hiddenFill>
            </a:ext>
          </a:extLst>
        </p:spPr>
      </p:pic>
      <p:pic>
        <p:nvPicPr>
          <p:cNvPr id="43012" name="Picture 4" descr="http://www.eoearth.org/files/163701_163800/163774/fault.gif"/>
          <p:cNvPicPr>
            <a:picLocks noChangeAspect="1" noChangeArrowheads="1"/>
          </p:cNvPicPr>
          <p:nvPr/>
        </p:nvPicPr>
        <p:blipFill rotWithShape="1">
          <a:blip r:embed="rId2"/>
          <a:srcRect t="29667" b="30563"/>
          <a:stretch/>
        </p:blipFill>
        <p:spPr bwMode="auto">
          <a:xfrm>
            <a:off x="3457575" y="3327400"/>
            <a:ext cx="2219325" cy="2206625"/>
          </a:xfrm>
          <a:prstGeom prst="rect">
            <a:avLst/>
          </a:prstGeom>
          <a:ln w="88900" cap="sq" cmpd="thickThin">
            <a:solidFill>
              <a:srgbClr val="000000"/>
            </a:solidFill>
            <a:prstDash val="solid"/>
            <a:miter lim="800000"/>
          </a:ln>
          <a:effectLst>
            <a:outerShdw blurRad="317500" dist="76200" dir="9780000" algn="t" rotWithShape="0">
              <a:prstClr val="black"/>
            </a:outerShdw>
          </a:effectLst>
          <a:extLst>
            <a:ext uri="{909E8E84-426E-40DD-AFC4-6F175D3DCCD1}">
              <a14:hiddenFill xmlns:a14="http://schemas.microsoft.com/office/drawing/2010/main">
                <a:solidFill>
                  <a:srgbClr val="FFFFFF"/>
                </a:solidFill>
              </a14:hiddenFill>
            </a:ext>
          </a:extLst>
        </p:spPr>
      </p:pic>
      <p:pic>
        <p:nvPicPr>
          <p:cNvPr id="43014" name="Picture 6" descr="http://www.eoearth.org/files/163701_163800/163774/fault.gif"/>
          <p:cNvPicPr>
            <a:picLocks noChangeAspect="1" noChangeArrowheads="1"/>
          </p:cNvPicPr>
          <p:nvPr/>
        </p:nvPicPr>
        <p:blipFill rotWithShape="1">
          <a:blip r:embed="rId2"/>
          <a:srcRect t="68283" b="2970"/>
          <a:stretch/>
        </p:blipFill>
        <p:spPr bwMode="auto">
          <a:xfrm>
            <a:off x="6353175" y="3938588"/>
            <a:ext cx="2219325" cy="1595437"/>
          </a:xfrm>
          <a:prstGeom prst="rect">
            <a:avLst/>
          </a:prstGeom>
          <a:ln w="88900" cap="sq" cmpd="thickThin">
            <a:solidFill>
              <a:srgbClr val="000000"/>
            </a:solidFill>
            <a:prstDash val="solid"/>
            <a:miter lim="800000"/>
          </a:ln>
          <a:effectLst>
            <a:outerShdw blurRad="317500" dist="76200" dir="9780000" algn="t" rotWithShape="0">
              <a:prstClr val="black"/>
            </a:outerShdw>
          </a:effectLst>
          <a:extLst>
            <a:ext uri="{909E8E84-426E-40DD-AFC4-6F175D3DCCD1}">
              <a14:hiddenFill xmlns:a14="http://schemas.microsoft.com/office/drawing/2010/main">
                <a:solidFill>
                  <a:srgbClr val="FFFFFF"/>
                </a:solidFill>
              </a14:hiddenFill>
            </a:ext>
          </a:extLst>
        </p:spPr>
      </p:pic>
      <p:sp>
        <p:nvSpPr>
          <p:cNvPr id="4" name="Right Arrow 3"/>
          <p:cNvSpPr/>
          <p:nvPr/>
        </p:nvSpPr>
        <p:spPr>
          <a:xfrm rot="19389230">
            <a:off x="6148672" y="5025992"/>
            <a:ext cx="1305730" cy="248065"/>
          </a:xfrm>
          <a:prstGeom prst="rightArrow">
            <a:avLst/>
          </a:prstGeom>
          <a:solidFill>
            <a:schemeClr val="bg1"/>
          </a:solidFill>
          <a:ln w="28575">
            <a:solidFill>
              <a:schemeClr val="tx1"/>
            </a:solidFill>
          </a:ln>
          <a:effectLst>
            <a:glow rad="101600">
              <a:schemeClr val="bg1">
                <a:alpha val="40000"/>
              </a:schemeClr>
            </a:glow>
            <a:outerShdw blurRad="57150" dist="38100" dir="5400000" algn="ctr" rotWithShape="0">
              <a:schemeClr val="accent1">
                <a:shade val="9000"/>
                <a:satMod val="105000"/>
                <a:alpha val="48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ight Arrow 7"/>
          <p:cNvSpPr/>
          <p:nvPr/>
        </p:nvSpPr>
        <p:spPr>
          <a:xfrm rot="19262167">
            <a:off x="610410" y="4590790"/>
            <a:ext cx="1008361" cy="266579"/>
          </a:xfrm>
          <a:prstGeom prst="rightArrow">
            <a:avLst/>
          </a:prstGeom>
          <a:solidFill>
            <a:schemeClr val="bg1"/>
          </a:solidFill>
          <a:ln w="28575">
            <a:solidFill>
              <a:schemeClr val="tx1"/>
            </a:solidFill>
          </a:ln>
          <a:effectLst>
            <a:glow rad="101600">
              <a:schemeClr val="bg1">
                <a:alpha val="40000"/>
              </a:schemeClr>
            </a:glow>
            <a:outerShdw blurRad="57150" dist="38100" dir="5400000" algn="ctr" rotWithShape="0">
              <a:schemeClr val="accent1">
                <a:shade val="9000"/>
                <a:satMod val="105000"/>
                <a:alpha val="48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ight Arrow 8"/>
          <p:cNvSpPr/>
          <p:nvPr/>
        </p:nvSpPr>
        <p:spPr>
          <a:xfrm rot="19389230">
            <a:off x="3477974" y="4764779"/>
            <a:ext cx="1305730" cy="248065"/>
          </a:xfrm>
          <a:prstGeom prst="rightArrow">
            <a:avLst/>
          </a:prstGeom>
          <a:solidFill>
            <a:schemeClr val="bg1"/>
          </a:solidFill>
          <a:ln w="28575">
            <a:solidFill>
              <a:schemeClr val="tx1"/>
            </a:solidFill>
          </a:ln>
          <a:effectLst>
            <a:glow rad="101600">
              <a:schemeClr val="bg1">
                <a:alpha val="40000"/>
              </a:schemeClr>
            </a:glow>
            <a:outerShdw blurRad="57150" dist="38100" dir="5400000" algn="ctr" rotWithShape="0">
              <a:schemeClr val="accent1">
                <a:shade val="9000"/>
                <a:satMod val="105000"/>
                <a:alpha val="48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342900" y="5908675"/>
            <a:ext cx="8229600" cy="831850"/>
          </a:xfrm>
          <a:prstGeom prst="rect">
            <a:avLst/>
          </a:prstGeom>
        </p:spPr>
        <p:txBody>
          <a:bodyPr>
            <a:spAutoFit/>
          </a:bodyPr>
          <a:lstStyle/>
          <a:p>
            <a:pPr>
              <a:defRPr/>
            </a:pPr>
            <a:r>
              <a:rPr lang="en-US" sz="1200" dirty="0">
                <a:effectLst>
                  <a:outerShdw blurRad="38100" dist="38100" dir="2700000" algn="tl">
                    <a:srgbClr val="000000">
                      <a:alpha val="43137"/>
                    </a:srgbClr>
                  </a:outerShdw>
                </a:effectLst>
              </a:rPr>
              <a:t>Illustrations by: U.S. Geological Survey (Lead Author);Michael </a:t>
            </a:r>
            <a:r>
              <a:rPr lang="en-US" sz="1200" dirty="0" err="1">
                <a:effectLst>
                  <a:outerShdw blurRad="38100" dist="38100" dir="2700000" algn="tl">
                    <a:srgbClr val="000000">
                      <a:alpha val="43137"/>
                    </a:srgbClr>
                  </a:outerShdw>
                </a:effectLst>
              </a:rPr>
              <a:t>Pidwirny</a:t>
            </a:r>
            <a:r>
              <a:rPr lang="en-US" sz="1200" dirty="0">
                <a:effectLst>
                  <a:outerShdw blurRad="38100" dist="38100" dir="2700000" algn="tl">
                    <a:srgbClr val="000000">
                      <a:alpha val="43137"/>
                    </a:srgbClr>
                  </a:outerShdw>
                </a:effectLst>
              </a:rPr>
              <a:t> (Topic Editor) "Fault". In: Encyclopedia of Earth. Eds. Cutler J. Cleveland (Washington, D.C.: Environmental Information Coalition, National Council for Science and the Environment). [First published in the Encyclopedia of Earth March 12, 2011; Last revised Date March 13, 2011; Retrieved June 14, 2011 &lt;http://www.eoearth.org/article/Fault&gt;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28613"/>
            <a:ext cx="8229600" cy="1143000"/>
          </a:xfrm>
        </p:spPr>
        <p:txBody>
          <a:bodyPr/>
          <a:lstStyle/>
          <a:p>
            <a:pPr>
              <a:defRPr/>
            </a:pPr>
            <a:r>
              <a:rPr lang="en-US" sz="5400" b="1" dirty="0" smtClean="0">
                <a:solidFill>
                  <a:schemeClr val="tx1"/>
                </a:solidFill>
                <a:effectLst>
                  <a:outerShdw blurRad="38100" dist="38100" dir="2700000" algn="tl">
                    <a:srgbClr val="04617B"/>
                  </a:outerShdw>
                </a:effectLst>
                <a:latin typeface="Constantia" charset="0"/>
              </a:rPr>
              <a:t>Vocabulary</a:t>
            </a:r>
            <a:endParaRPr lang="en-US" b="1" dirty="0"/>
          </a:p>
        </p:txBody>
      </p:sp>
      <p:sp>
        <p:nvSpPr>
          <p:cNvPr id="3" name="Content Placeholder 2"/>
          <p:cNvSpPr>
            <a:spLocks noGrp="1"/>
          </p:cNvSpPr>
          <p:nvPr>
            <p:ph idx="1"/>
          </p:nvPr>
        </p:nvSpPr>
        <p:spPr>
          <a:xfrm>
            <a:off x="320675" y="1395413"/>
            <a:ext cx="8229600" cy="4389437"/>
          </a:xfrm>
        </p:spPr>
        <p:txBody>
          <a:bodyPr/>
          <a:lstStyle/>
          <a:p>
            <a:pPr marL="0" indent="0">
              <a:buFont typeface="Wingdings 2" charset="2"/>
              <a:buNone/>
              <a:defRPr/>
            </a:pPr>
            <a:r>
              <a:rPr lang="en-US" sz="3600" b="1" u="sng" dirty="0">
                <a:effectLst>
                  <a:outerShdw blurRad="38100" dist="38100" dir="2700000" algn="tl">
                    <a:srgbClr val="000000">
                      <a:alpha val="43137"/>
                    </a:srgbClr>
                  </a:outerShdw>
                </a:effectLst>
              </a:rPr>
              <a:t>Tectonic Plate: </a:t>
            </a:r>
            <a:endParaRPr lang="en-US" sz="3600" b="1" u="sng" dirty="0" smtClean="0">
              <a:effectLst>
                <a:outerShdw blurRad="38100" dist="38100" dir="2700000" algn="tl">
                  <a:srgbClr val="000000">
                    <a:alpha val="43137"/>
                  </a:srgbClr>
                </a:outerShdw>
              </a:effectLst>
            </a:endParaRPr>
          </a:p>
          <a:p>
            <a:pPr marL="0" indent="0">
              <a:buFont typeface="Wingdings 2" charset="2"/>
              <a:buNone/>
              <a:defRPr/>
            </a:pPr>
            <a:r>
              <a:rPr lang="en-US" sz="3600" dirty="0" smtClean="0"/>
              <a:t> </a:t>
            </a:r>
            <a:r>
              <a:rPr lang="en-US" sz="2800" b="1" i="1" dirty="0" smtClean="0">
                <a:effectLst>
                  <a:outerShdw blurRad="38100" dist="38100" dir="2700000" algn="tl">
                    <a:srgbClr val="000000">
                      <a:alpha val="43137"/>
                    </a:srgbClr>
                  </a:outerShdw>
                </a:effectLst>
              </a:rPr>
              <a:t>Plate: </a:t>
            </a:r>
            <a:r>
              <a:rPr lang="en-US" sz="2800" b="1" dirty="0" smtClean="0">
                <a:effectLst>
                  <a:outerShdw blurRad="38100" dist="38100" dir="2700000" algn="tl">
                    <a:srgbClr val="000000">
                      <a:alpha val="43137"/>
                    </a:srgbClr>
                  </a:outerShdw>
                </a:effectLst>
              </a:rPr>
              <a:t>	a </a:t>
            </a:r>
            <a:r>
              <a:rPr lang="en-US" sz="2800" b="1" dirty="0">
                <a:effectLst>
                  <a:outerShdw blurRad="38100" dist="38100" dir="2700000" algn="tl">
                    <a:srgbClr val="000000">
                      <a:alpha val="43137"/>
                    </a:srgbClr>
                  </a:outerShdw>
                </a:effectLst>
              </a:rPr>
              <a:t>large, </a:t>
            </a:r>
            <a:r>
              <a:rPr lang="en-US" sz="2800" b="1" dirty="0" smtClean="0">
                <a:effectLst>
                  <a:outerShdw blurRad="38100" dist="38100" dir="2700000" algn="tl">
                    <a:srgbClr val="000000">
                      <a:alpha val="43137"/>
                    </a:srgbClr>
                  </a:outerShdw>
                </a:effectLst>
              </a:rPr>
              <a:t>hard </a:t>
            </a:r>
            <a:r>
              <a:rPr lang="en-US" sz="2800" b="1" dirty="0">
                <a:effectLst>
                  <a:outerShdw blurRad="38100" dist="38100" dir="2700000" algn="tl">
                    <a:srgbClr val="000000">
                      <a:alpha val="43137"/>
                    </a:srgbClr>
                  </a:outerShdw>
                </a:effectLst>
              </a:rPr>
              <a:t>slab </a:t>
            </a:r>
            <a:endParaRPr lang="en-US" sz="2800" b="1" dirty="0" smtClean="0">
              <a:effectLst>
                <a:outerShdw blurRad="38100" dist="38100" dir="2700000" algn="tl">
                  <a:srgbClr val="000000">
                    <a:alpha val="43137"/>
                  </a:srgbClr>
                </a:outerShdw>
              </a:effectLst>
            </a:endParaRPr>
          </a:p>
          <a:p>
            <a:pPr marL="0" indent="0">
              <a:buFont typeface="Wingdings 2" charset="2"/>
              <a:buNone/>
              <a:defRPr/>
            </a:pPr>
            <a:r>
              <a:rPr lang="en-US" sz="2800" b="1" dirty="0" smtClean="0">
                <a:effectLst>
                  <a:outerShdw blurRad="38100" dist="38100" dir="2700000" algn="tl">
                    <a:srgbClr val="000000">
                      <a:alpha val="43137"/>
                    </a:srgbClr>
                  </a:outerShdw>
                </a:effectLst>
              </a:rPr>
              <a:t>		of solid </a:t>
            </a:r>
            <a:r>
              <a:rPr lang="en-US" sz="2800" b="1" dirty="0">
                <a:effectLst>
                  <a:outerShdw blurRad="38100" dist="38100" dir="2700000" algn="tl">
                    <a:srgbClr val="000000">
                      <a:alpha val="43137"/>
                    </a:srgbClr>
                  </a:outerShdw>
                </a:effectLst>
              </a:rPr>
              <a:t>rock</a:t>
            </a:r>
            <a:r>
              <a:rPr lang="en-US" sz="2800" b="1" dirty="0" smtClean="0">
                <a:effectLst>
                  <a:outerShdw blurRad="38100" dist="38100" dir="2700000" algn="tl">
                    <a:srgbClr val="000000">
                      <a:alpha val="43137"/>
                    </a:srgbClr>
                  </a:outerShdw>
                </a:effectLst>
              </a:rPr>
              <a:t>.</a:t>
            </a:r>
          </a:p>
          <a:p>
            <a:pPr marL="0" indent="0">
              <a:buFont typeface="Wingdings 2" charset="2"/>
              <a:buNone/>
              <a:defRPr/>
            </a:pPr>
            <a:r>
              <a:rPr lang="en-US" sz="2800" dirty="0" smtClean="0"/>
              <a:t> </a:t>
            </a:r>
          </a:p>
          <a:p>
            <a:pPr marL="0" indent="0">
              <a:buFont typeface="Wingdings 2" charset="2"/>
              <a:buNone/>
              <a:defRPr/>
            </a:pPr>
            <a:r>
              <a:rPr lang="en-US" sz="2800" b="1" i="1" dirty="0" smtClean="0">
                <a:effectLst>
                  <a:outerShdw blurRad="38100" dist="38100" dir="2700000" algn="tl">
                    <a:srgbClr val="000000">
                      <a:alpha val="43137"/>
                    </a:srgbClr>
                  </a:outerShdw>
                </a:effectLst>
              </a:rPr>
              <a:t>Tectonics:</a:t>
            </a:r>
            <a:r>
              <a:rPr lang="en-US" sz="2800" b="1" dirty="0" smtClean="0">
                <a:effectLst>
                  <a:outerShdw blurRad="38100" dist="38100" dir="2700000" algn="tl">
                    <a:srgbClr val="000000">
                      <a:alpha val="43137"/>
                    </a:srgbClr>
                  </a:outerShdw>
                </a:effectLst>
              </a:rPr>
              <a:t>	 comes </a:t>
            </a:r>
            <a:r>
              <a:rPr lang="en-US" sz="2800" b="1" dirty="0">
                <a:effectLst>
                  <a:outerShdw blurRad="38100" dist="38100" dir="2700000" algn="tl">
                    <a:srgbClr val="000000">
                      <a:alpha val="43137"/>
                    </a:srgbClr>
                  </a:outerShdw>
                </a:effectLst>
              </a:rPr>
              <a:t>from the </a:t>
            </a:r>
            <a:endParaRPr lang="en-US" sz="2800" b="1" dirty="0" smtClean="0">
              <a:effectLst>
                <a:outerShdw blurRad="38100" dist="38100" dir="2700000" algn="tl">
                  <a:srgbClr val="000000">
                    <a:alpha val="43137"/>
                  </a:srgbClr>
                </a:outerShdw>
              </a:effectLst>
            </a:endParaRPr>
          </a:p>
          <a:p>
            <a:pPr marL="0" indent="0">
              <a:buFont typeface="Wingdings 2" charset="2"/>
              <a:buNone/>
              <a:defRPr/>
            </a:pP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Greek </a:t>
            </a:r>
            <a:r>
              <a:rPr lang="en-US" sz="2800" b="1" dirty="0">
                <a:effectLst>
                  <a:outerShdw blurRad="38100" dist="38100" dir="2700000" algn="tl">
                    <a:srgbClr val="000000">
                      <a:alpha val="43137"/>
                    </a:srgbClr>
                  </a:outerShdw>
                </a:effectLst>
              </a:rPr>
              <a:t>root "to build." </a:t>
            </a:r>
            <a:endParaRPr lang="en-US" sz="2800" b="1" dirty="0" smtClean="0">
              <a:effectLst>
                <a:outerShdw blurRad="38100" dist="38100" dir="2700000" algn="tl">
                  <a:srgbClr val="000000">
                    <a:alpha val="43137"/>
                  </a:srgbClr>
                </a:outerShdw>
              </a:effectLst>
            </a:endParaRPr>
          </a:p>
          <a:p>
            <a:pPr marL="0" indent="0">
              <a:buFont typeface="Wingdings 2" charset="2"/>
              <a:buNone/>
              <a:defRPr/>
            </a:pPr>
            <a:endParaRPr lang="en-US" sz="2800" b="1" dirty="0">
              <a:effectLst>
                <a:outerShdw blurRad="38100" dist="38100" dir="2700000" algn="tl">
                  <a:srgbClr val="000000">
                    <a:alpha val="43137"/>
                  </a:srgbClr>
                </a:outerShdw>
              </a:effectLst>
            </a:endParaRPr>
          </a:p>
          <a:p>
            <a:pPr marL="0" indent="0">
              <a:buFont typeface="Wingdings 2" charset="2"/>
              <a:buNone/>
              <a:defRPr/>
            </a:pPr>
            <a:r>
              <a:rPr lang="en-US" sz="2400" b="1" dirty="0" smtClean="0">
                <a:effectLst>
                  <a:outerShdw blurRad="38100" dist="38100" dir="2700000" algn="tl">
                    <a:srgbClr val="000000">
                      <a:alpha val="43137"/>
                    </a:srgbClr>
                  </a:outerShdw>
                </a:effectLst>
              </a:rPr>
              <a:t>Putting </a:t>
            </a:r>
            <a:r>
              <a:rPr lang="en-US" sz="2400" b="1" dirty="0">
                <a:effectLst>
                  <a:outerShdw blurRad="38100" dist="38100" dir="2700000" algn="tl">
                    <a:srgbClr val="000000">
                      <a:alpha val="43137"/>
                    </a:srgbClr>
                  </a:outerShdw>
                </a:effectLst>
              </a:rPr>
              <a:t>these two words together, we get the term </a:t>
            </a:r>
            <a:r>
              <a:rPr lang="en-US" sz="2400" b="1" i="1" dirty="0">
                <a:effectLst>
                  <a:outerShdw blurRad="38100" dist="38100" dir="2700000" algn="tl">
                    <a:srgbClr val="000000">
                      <a:alpha val="43137"/>
                    </a:srgbClr>
                  </a:outerShdw>
                </a:effectLst>
              </a:rPr>
              <a:t>plate tectonics,</a:t>
            </a:r>
            <a:r>
              <a:rPr lang="en-US" sz="2400" b="1" dirty="0">
                <a:effectLst>
                  <a:outerShdw blurRad="38100" dist="38100" dir="2700000" algn="tl">
                    <a:srgbClr val="000000">
                      <a:alpha val="43137"/>
                    </a:srgbClr>
                  </a:outerShdw>
                </a:effectLst>
              </a:rPr>
              <a:t> which refers to how the Earth's surface is built of plates.</a:t>
            </a:r>
          </a:p>
        </p:txBody>
      </p:sp>
      <p:pic>
        <p:nvPicPr>
          <p:cNvPr id="55298" name="Picture 2" descr="http://hamertech.wikispaces.com/file/view/plate_tectonics.jpg/197038410/plate_tectonics.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05" t="10477" r="5544" b="11286"/>
          <a:stretch/>
        </p:blipFill>
        <p:spPr bwMode="auto">
          <a:xfrm>
            <a:off x="5177645" y="778594"/>
            <a:ext cx="3859480" cy="3800165"/>
          </a:xfrm>
          <a:prstGeom prst="ellipse">
            <a:avLst/>
          </a:prstGeom>
          <a:ln w="63500" cap="rnd">
            <a:solidFill>
              <a:srgbClr val="333333"/>
            </a:solidFill>
          </a:ln>
          <a:effectLst>
            <a:glow rad="177800">
              <a:schemeClr val="bg1"/>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668713" y="6248400"/>
            <a:ext cx="5557837" cy="461963"/>
          </a:xfrm>
          <a:prstGeom prst="rect">
            <a:avLst/>
          </a:prstGeom>
        </p:spPr>
        <p:txBody>
          <a:bodyPr>
            <a:spAutoFit/>
          </a:bodyPr>
          <a:lstStyle/>
          <a:p>
            <a:pPr>
              <a:defRPr/>
            </a:pPr>
            <a:r>
              <a:rPr lang="en-US" sz="1200" dirty="0">
                <a:effectLst>
                  <a:outerShdw blurRad="38100" dist="38100" dir="2700000" algn="tl">
                    <a:srgbClr val="000000">
                      <a:alpha val="43137"/>
                    </a:srgbClr>
                  </a:outerShdw>
                </a:effectLst>
              </a:rPr>
              <a:t>Illustration by http://hamertech.wikispaces.com are licensed under a Creative Commons Attribution Share-Alike 3.0 License.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chemeClr val="tx1"/>
                </a:solidFill>
                <a:effectLst>
                  <a:outerShdw blurRad="38100" dist="38100" dir="2700000" algn="tl">
                    <a:srgbClr val="04617B"/>
                  </a:outerShdw>
                </a:effectLst>
                <a:latin typeface="Constantia" charset="0"/>
              </a:rPr>
              <a:t>Vocabulary</a:t>
            </a:r>
            <a:endParaRPr lang="en-US" b="1" dirty="0"/>
          </a:p>
        </p:txBody>
      </p:sp>
      <p:sp>
        <p:nvSpPr>
          <p:cNvPr id="3" name="Content Placeholder 2"/>
          <p:cNvSpPr>
            <a:spLocks noGrp="1"/>
          </p:cNvSpPr>
          <p:nvPr>
            <p:ph idx="1"/>
          </p:nvPr>
        </p:nvSpPr>
        <p:spPr/>
        <p:txBody>
          <a:bodyPr/>
          <a:lstStyle/>
          <a:p>
            <a:pPr marL="0" indent="0">
              <a:buFont typeface="Wingdings 2" charset="2"/>
              <a:buNone/>
              <a:defRPr/>
            </a:pPr>
            <a:r>
              <a:rPr lang="en-US" sz="2800" b="1" u="sng" dirty="0" err="1">
                <a:effectLst>
                  <a:outerShdw blurRad="38100" dist="38100" dir="2700000" algn="tl">
                    <a:srgbClr val="000000">
                      <a:alpha val="43137"/>
                    </a:srgbClr>
                  </a:outerShdw>
                </a:effectLst>
              </a:rPr>
              <a:t>Subduction</a:t>
            </a:r>
            <a:r>
              <a:rPr lang="en-US" sz="2800" b="1" u="sng" dirty="0">
                <a:effectLst>
                  <a:outerShdw blurRad="38100" dist="38100" dir="2700000" algn="tl">
                    <a:srgbClr val="000000">
                      <a:alpha val="43137"/>
                    </a:srgbClr>
                  </a:outerShdw>
                </a:effectLst>
              </a:rPr>
              <a:t>:</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the </a:t>
            </a:r>
            <a:r>
              <a:rPr lang="en-US" sz="2800" b="1" dirty="0">
                <a:effectLst>
                  <a:outerShdw blurRad="38100" dist="38100" dir="2700000" algn="tl">
                    <a:srgbClr val="000000">
                      <a:alpha val="43137"/>
                    </a:srgbClr>
                  </a:outerShdw>
                </a:effectLst>
              </a:rPr>
              <a:t>process of the oceanic plate colliding with and </a:t>
            </a:r>
            <a:r>
              <a:rPr lang="en-US" sz="2800" b="1" dirty="0" smtClean="0">
                <a:effectLst>
                  <a:outerShdw blurRad="38100" dist="38100" dir="2700000" algn="tl">
                    <a:srgbClr val="000000">
                      <a:alpha val="43137"/>
                    </a:srgbClr>
                  </a:outerShdw>
                </a:effectLst>
              </a:rPr>
              <a:t>moving under a continental </a:t>
            </a:r>
            <a:r>
              <a:rPr lang="en-US" sz="2800" b="1" dirty="0">
                <a:effectLst>
                  <a:outerShdw blurRad="38100" dist="38100" dir="2700000" algn="tl">
                    <a:srgbClr val="000000">
                      <a:alpha val="43137"/>
                    </a:srgbClr>
                  </a:outerShdw>
                </a:effectLst>
              </a:rPr>
              <a:t>plate </a:t>
            </a:r>
          </a:p>
        </p:txBody>
      </p:sp>
      <p:pic>
        <p:nvPicPr>
          <p:cNvPr id="56322" name="Picture 2"/>
          <p:cNvPicPr>
            <a:picLocks noChangeAspect="1" noChangeArrowheads="1"/>
          </p:cNvPicPr>
          <p:nvPr/>
        </p:nvPicPr>
        <p:blipFill rotWithShape="1">
          <a:blip r:embed="rId2"/>
          <a:srcRect t="8324" b="7020"/>
          <a:stretch/>
        </p:blipFill>
        <p:spPr bwMode="auto">
          <a:xfrm>
            <a:off x="2011363" y="3063875"/>
            <a:ext cx="4911725" cy="2881313"/>
          </a:xfrm>
          <a:prstGeom prst="rect">
            <a:avLst/>
          </a:prstGeom>
          <a:ln w="88900" cap="sq" cmpd="thickThin">
            <a:solidFill>
              <a:srgbClr val="000000"/>
            </a:solidFill>
            <a:prstDash val="solid"/>
            <a:miter lim="800000"/>
          </a:ln>
          <a:effectLst>
            <a:outerShdw blurRad="622300" dist="127000" dir="918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rot="1137515">
            <a:off x="2032861" y="4523419"/>
            <a:ext cx="2354170" cy="351792"/>
          </a:xfrm>
          <a:prstGeom prst="rect">
            <a:avLst/>
          </a:prstGeom>
          <a:noFill/>
        </p:spPr>
        <p:txBody>
          <a:bodyPr wrap="none">
            <a:prstTxWarp prst="textChevron">
              <a:avLst>
                <a:gd name="adj" fmla="val 43059"/>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400" b="1" dirty="0">
                <a:ln w="50800"/>
                <a:solidFill>
                  <a:schemeClr val="bg1">
                    <a:shade val="50000"/>
                  </a:schemeClr>
                </a:solidFill>
              </a:rPr>
              <a:t>Oceanic </a:t>
            </a:r>
            <a:r>
              <a:rPr lang="en-US" sz="2200" b="1" dirty="0">
                <a:ln w="50800"/>
                <a:solidFill>
                  <a:schemeClr val="bg1">
                    <a:shade val="50000"/>
                  </a:schemeClr>
                </a:solidFill>
              </a:rPr>
              <a:t>Crust</a:t>
            </a:r>
          </a:p>
        </p:txBody>
      </p:sp>
      <p:sp>
        <p:nvSpPr>
          <p:cNvPr id="7174" name="TextBox 4"/>
          <p:cNvSpPr txBox="1">
            <a:spLocks noChangeArrowheads="1"/>
          </p:cNvSpPr>
          <p:nvPr/>
        </p:nvSpPr>
        <p:spPr bwMode="auto">
          <a:xfrm>
            <a:off x="4643438" y="4779963"/>
            <a:ext cx="2446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2000" b="1">
                <a:solidFill>
                  <a:schemeClr val="bg1"/>
                </a:solidFill>
              </a:rPr>
              <a:t>Continental Crust</a:t>
            </a:r>
          </a:p>
        </p:txBody>
      </p:sp>
      <p:sp>
        <p:nvSpPr>
          <p:cNvPr id="6" name="Rectangle 5"/>
          <p:cNvSpPr/>
          <p:nvPr/>
        </p:nvSpPr>
        <p:spPr>
          <a:xfrm>
            <a:off x="25400" y="6140450"/>
            <a:ext cx="4027488" cy="862013"/>
          </a:xfrm>
          <a:prstGeom prst="rect">
            <a:avLst/>
          </a:prstGeom>
        </p:spPr>
        <p:txBody>
          <a:bodyPr wrap="none">
            <a:spAutoFit/>
          </a:bodyPr>
          <a:lstStyle/>
          <a:p>
            <a:pPr>
              <a:defRPr/>
            </a:pPr>
            <a:r>
              <a:rPr lang="en-US" sz="1400" dirty="0" err="1">
                <a:solidFill>
                  <a:schemeClr val="bg1"/>
                </a:solidFill>
                <a:effectLst>
                  <a:outerShdw blurRad="38100" dist="38100" dir="2700000" algn="tl">
                    <a:srgbClr val="000000">
                      <a:alpha val="43137"/>
                    </a:srgbClr>
                  </a:outerShdw>
                </a:effectLst>
              </a:rPr>
              <a:t>Illustrationby</a:t>
            </a:r>
            <a:r>
              <a:rPr lang="en-US" sz="1400" dirty="0">
                <a:solidFill>
                  <a:schemeClr val="bg1"/>
                </a:solidFill>
                <a:effectLst>
                  <a:outerShdw blurRad="38100" dist="38100" dir="2700000" algn="tl">
                    <a:srgbClr val="000000">
                      <a:alpha val="43137"/>
                    </a:srgbClr>
                  </a:outerShdw>
                </a:effectLst>
              </a:rPr>
              <a:t> http://geology.com/nsta/</a:t>
            </a:r>
          </a:p>
          <a:p>
            <a:pPr>
              <a:defRPr/>
            </a:pPr>
            <a:r>
              <a:rPr lang="en-US" sz="1400" dirty="0">
                <a:solidFill>
                  <a:schemeClr val="bg1"/>
                </a:solidFill>
                <a:effectLst>
                  <a:outerShdw blurRad="38100" dist="38100" dir="2700000" algn="tl">
                    <a:srgbClr val="000000">
                      <a:alpha val="43137"/>
                    </a:srgbClr>
                  </a:outerShdw>
                </a:effectLst>
              </a:rPr>
              <a:t>© 2005-2011 Geology.com. All Rights Reserved</a:t>
            </a:r>
            <a:r>
              <a:rPr lang="en-US" dirty="0">
                <a:solidFill>
                  <a:schemeClr val="bg1"/>
                </a:solidFill>
              </a:rPr>
              <a:t>.</a:t>
            </a:r>
            <a:br>
              <a:rPr lang="en-US" dirty="0">
                <a:solidFill>
                  <a:schemeClr val="bg1"/>
                </a:solidFill>
              </a:rPr>
            </a:b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solidFill>
                  <a:schemeClr val="tx1"/>
                </a:solidFill>
                <a:effectLst>
                  <a:outerShdw blurRad="38100" dist="38100" dir="2700000" algn="tl">
                    <a:srgbClr val="04617B"/>
                  </a:outerShdw>
                </a:effectLst>
                <a:latin typeface="Constantia" charset="0"/>
              </a:rPr>
              <a:t>Vocabulary</a:t>
            </a:r>
            <a:endParaRPr lang="en-US" dirty="0"/>
          </a:p>
        </p:txBody>
      </p:sp>
      <p:sp>
        <p:nvSpPr>
          <p:cNvPr id="3" name="Content Placeholder 2"/>
          <p:cNvSpPr>
            <a:spLocks noGrp="1"/>
          </p:cNvSpPr>
          <p:nvPr>
            <p:ph idx="1"/>
          </p:nvPr>
        </p:nvSpPr>
        <p:spPr/>
        <p:txBody>
          <a:bodyPr/>
          <a:lstStyle/>
          <a:p>
            <a:pPr marL="0" indent="0">
              <a:buFont typeface="Wingdings 2" charset="2"/>
              <a:buNone/>
              <a:defRPr/>
            </a:pPr>
            <a:r>
              <a:rPr lang="en-US" sz="2800" b="1" u="sng" dirty="0"/>
              <a:t>Fossil</a:t>
            </a:r>
            <a:r>
              <a:rPr lang="en-US" sz="2800" b="1" u="sng"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form when animals or plants die in the loose </a:t>
            </a:r>
            <a:r>
              <a:rPr lang="en-US" sz="2800" b="1" dirty="0" smtClean="0">
                <a:effectLst>
                  <a:outerShdw blurRad="38100" dist="38100" dir="2700000" algn="tl">
                    <a:srgbClr val="000000">
                      <a:alpha val="43137"/>
                    </a:srgbClr>
                  </a:outerShdw>
                </a:effectLst>
              </a:rPr>
              <a:t>sediments (what we commonly call dirt) </a:t>
            </a:r>
            <a:r>
              <a:rPr lang="en-US" sz="2800" b="1" dirty="0">
                <a:effectLst>
                  <a:outerShdw blurRad="38100" dist="38100" dir="2700000" algn="tl">
                    <a:srgbClr val="000000">
                      <a:alpha val="43137"/>
                    </a:srgbClr>
                  </a:outerShdw>
                </a:effectLst>
              </a:rPr>
              <a:t>and are covered by more layers of material</a:t>
            </a:r>
          </a:p>
          <a:p>
            <a:pPr marL="0" indent="0">
              <a:buFont typeface="Wingdings 2" charset="2"/>
              <a:buNone/>
              <a:defRPr/>
            </a:pPr>
            <a:endParaRPr lang="en-US" sz="2800" b="1" dirty="0">
              <a:effectLst>
                <a:outerShdw blurRad="38100" dist="38100" dir="2700000" algn="tl">
                  <a:srgbClr val="000000">
                    <a:alpha val="43137"/>
                  </a:srgbClr>
                </a:outerShdw>
              </a:effectLst>
            </a:endParaRPr>
          </a:p>
          <a:p>
            <a:pPr>
              <a:defRPr/>
            </a:pPr>
            <a:endParaRPr lang="en-US" sz="3600" dirty="0"/>
          </a:p>
        </p:txBody>
      </p:sp>
      <p:pic>
        <p:nvPicPr>
          <p:cNvPr id="573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15" b="18269"/>
          <a:stretch/>
        </p:blipFill>
        <p:spPr bwMode="auto">
          <a:xfrm>
            <a:off x="271559" y="3712029"/>
            <a:ext cx="2591275" cy="22255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73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966" r="39380" b="17948"/>
          <a:stretch/>
        </p:blipFill>
        <p:spPr bwMode="auto">
          <a:xfrm>
            <a:off x="3264135" y="3712029"/>
            <a:ext cx="2566651" cy="22255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73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776" t="28218" r="3883" b="19308"/>
          <a:stretch/>
        </p:blipFill>
        <p:spPr bwMode="auto">
          <a:xfrm>
            <a:off x="6163294" y="3712029"/>
            <a:ext cx="2523506" cy="22255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199" name="TextBox 3"/>
          <p:cNvSpPr txBox="1">
            <a:spLocks noChangeArrowheads="1"/>
          </p:cNvSpPr>
          <p:nvPr/>
        </p:nvSpPr>
        <p:spPr bwMode="auto">
          <a:xfrm>
            <a:off x="0" y="6169025"/>
            <a:ext cx="487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1000"/>
              <a:t>First and last photographs  by Teri Madewell.  Middle photograph  by How Are Fossils Formed? An E-Book About...Fossils, By: Kamryn Herrington &amp; Bryn Towner http://www.valdosta.edu/~klherrington/ebook.html</a:t>
            </a:r>
            <a:r>
              <a:rPr lang="en-US"/>
              <a:t/>
            </a:r>
            <a:br>
              <a:rPr lang="en-US"/>
            </a:br>
            <a:r>
              <a:rPr lang="en-US"/>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dirty="0" smtClean="0">
                <a:solidFill>
                  <a:schemeClr val="tx1"/>
                </a:solidFill>
                <a:effectLst>
                  <a:outerShdw blurRad="38100" dist="38100" dir="2700000" algn="tl">
                    <a:srgbClr val="04617B"/>
                  </a:outerShdw>
                </a:effectLst>
                <a:latin typeface="Constantia" charset="0"/>
              </a:rPr>
              <a:t>Vocabulary</a:t>
            </a:r>
            <a:endParaRPr lang="en-US" dirty="0"/>
          </a:p>
        </p:txBody>
      </p:sp>
      <p:sp>
        <p:nvSpPr>
          <p:cNvPr id="3" name="Content Placeholder 2"/>
          <p:cNvSpPr>
            <a:spLocks noGrp="1"/>
          </p:cNvSpPr>
          <p:nvPr>
            <p:ph idx="1"/>
          </p:nvPr>
        </p:nvSpPr>
        <p:spPr>
          <a:xfrm>
            <a:off x="457200" y="1935163"/>
            <a:ext cx="3521075" cy="4389437"/>
          </a:xfrm>
        </p:spPr>
        <p:txBody>
          <a:bodyPr/>
          <a:lstStyle/>
          <a:p>
            <a:pPr marL="0" indent="0">
              <a:buFont typeface="Wingdings 2" charset="2"/>
              <a:buNone/>
              <a:defRPr/>
            </a:pPr>
            <a:endParaRPr lang="en-US" sz="2800" b="1" dirty="0">
              <a:effectLst>
                <a:outerShdw blurRad="38100" dist="38100" dir="2700000" algn="tl">
                  <a:srgbClr val="000000">
                    <a:alpha val="43137"/>
                  </a:srgbClr>
                </a:outerShdw>
              </a:effectLst>
            </a:endParaRPr>
          </a:p>
          <a:p>
            <a:pPr marL="0" indent="0">
              <a:buFont typeface="Wingdings 2" charset="2"/>
              <a:buNone/>
              <a:defRPr/>
            </a:pPr>
            <a:r>
              <a:rPr lang="en-US" sz="3600" b="1" u="sng" dirty="0">
                <a:effectLst>
                  <a:outerShdw blurRad="38100" dist="38100" dir="2700000" algn="tl">
                    <a:srgbClr val="000000">
                      <a:alpha val="43137"/>
                    </a:srgbClr>
                  </a:outerShdw>
                </a:effectLst>
              </a:rPr>
              <a:t>Marine: </a:t>
            </a:r>
            <a:r>
              <a:rPr lang="en-US" sz="3600" b="1" dirty="0">
                <a:effectLst>
                  <a:outerShdw blurRad="38100" dist="38100" dir="2700000" algn="tl">
                    <a:srgbClr val="000000">
                      <a:alpha val="43137"/>
                    </a:srgbClr>
                  </a:outerShdw>
                </a:effectLst>
              </a:rPr>
              <a:t>Coming from the Ocean</a:t>
            </a:r>
          </a:p>
          <a:p>
            <a:pPr>
              <a:defRPr/>
            </a:pPr>
            <a:endParaRPr lang="en-US" sz="3600"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842" y="1472025"/>
            <a:ext cx="5242956" cy="4286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1" name="Rectangle 3"/>
          <p:cNvSpPr>
            <a:spLocks noChangeArrowheads="1"/>
          </p:cNvSpPr>
          <p:nvPr/>
        </p:nvSpPr>
        <p:spPr bwMode="auto">
          <a:xfrm>
            <a:off x="4132263" y="614997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Photograph by  Brown University (2008, February 23). Resilience Science Is Promising Approach To Marine Conservation. </a:t>
            </a:r>
            <a:r>
              <a:rPr lang="en-US" sz="1000" i="1"/>
              <a:t>ScienceDaily</a:t>
            </a:r>
            <a:r>
              <a:rPr lang="en-US" sz="1000"/>
              <a:t>. Retrieved June 14, 2011, from http://www.sciencedaily.com­ /releases/2008/02/080217102153.htm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1180038"/>
          <p:cNvPicPr>
            <a:picLocks noChangeAspect="1" noChangeArrowheads="1"/>
          </p:cNvPicPr>
          <p:nvPr/>
        </p:nvPicPr>
        <p:blipFill>
          <a:blip r:embed="rId3"/>
          <a:srcRect l="4422" t="12447" r="2611" b="26382"/>
          <a:stretch>
            <a:fillRect/>
          </a:stretch>
        </p:blipFill>
        <p:spPr bwMode="auto">
          <a:xfrm>
            <a:off x="578300" y="2558049"/>
            <a:ext cx="8011247" cy="3953357"/>
          </a:xfrm>
          <a:prstGeom prst="rect">
            <a:avLst/>
          </a:prstGeom>
          <a:ln w="127000" cap="sq">
            <a:solidFill>
              <a:srgbClr val="000000"/>
            </a:solidFill>
            <a:miter lim="800000"/>
          </a:ln>
          <a:effectLst>
            <a:glow rad="228600">
              <a:schemeClr val="tx1">
                <a:alpha val="75000"/>
              </a:schemeClr>
            </a:glow>
            <a:outerShdw blurRad="57150" dist="50800" dir="2700000" algn="tl" rotWithShape="0">
              <a:srgbClr val="000000">
                <a:alpha val="40000"/>
              </a:srgbClr>
            </a:outerShdw>
          </a:effectLst>
        </p:spPr>
      </p:pic>
      <p:sp>
        <p:nvSpPr>
          <p:cNvPr id="10" name="TextBox 9"/>
          <p:cNvSpPr txBox="1"/>
          <p:nvPr/>
        </p:nvSpPr>
        <p:spPr>
          <a:xfrm>
            <a:off x="1" y="375657"/>
            <a:ext cx="9144000" cy="1938992"/>
          </a:xfrm>
          <a:prstGeom prst="rect">
            <a:avLst/>
          </a:prstGeom>
          <a:noFill/>
          <a:effectLst>
            <a:glow rad="101600">
              <a:schemeClr val="bg2">
                <a:alpha val="75000"/>
              </a:schemeClr>
            </a:glow>
          </a:effectLst>
        </p:spPr>
        <p:txBody>
          <a:bodyPr>
            <a:spAutoFit/>
          </a:bodyPr>
          <a:lstStyle/>
          <a:p>
            <a:pPr algn="ctr" fontAlgn="auto">
              <a:spcBef>
                <a:spcPts val="0"/>
              </a:spcBef>
              <a:spcAft>
                <a:spcPts val="0"/>
              </a:spcAft>
              <a:defRPr/>
            </a:pPr>
            <a:r>
              <a:rPr lang="en-US" sz="6000" b="1" dirty="0">
                <a:effectLst>
                  <a:glow rad="101600">
                    <a:schemeClr val="accent1">
                      <a:alpha val="75000"/>
                    </a:schemeClr>
                  </a:glow>
                  <a:outerShdw blurRad="546100" dist="177800" dir="10980000">
                    <a:schemeClr val="bg1"/>
                  </a:outerShdw>
                </a:effectLst>
                <a:latin typeface="+mn-lt"/>
                <a:ea typeface="+mn-ea"/>
              </a:rPr>
              <a:t>Bakersfield </a:t>
            </a:r>
            <a:r>
              <a:rPr lang="en-US" sz="5400" b="1" dirty="0">
                <a:effectLst>
                  <a:glow rad="101600">
                    <a:schemeClr val="accent1">
                      <a:alpha val="75000"/>
                    </a:schemeClr>
                  </a:glow>
                  <a:outerShdw blurRad="546100" dist="177800" dir="10980000">
                    <a:schemeClr val="bg1"/>
                  </a:outerShdw>
                </a:effectLst>
                <a:latin typeface="+mn-lt"/>
                <a:ea typeface="+mn-ea"/>
              </a:rPr>
              <a:t>was once under the </a:t>
            </a:r>
            <a:r>
              <a:rPr lang="en-US" sz="6000" b="1" dirty="0">
                <a:effectLst>
                  <a:glow rad="101600">
                    <a:schemeClr val="accent1">
                      <a:alpha val="75000"/>
                    </a:schemeClr>
                  </a:glow>
                  <a:outerShdw blurRad="546100" dist="177800" dir="10980000">
                    <a:schemeClr val="bg1"/>
                  </a:outerShdw>
                </a:effectLst>
                <a:latin typeface="+mn-lt"/>
                <a:ea typeface="+mn-ea"/>
              </a:rPr>
              <a:t>Pacific Ocean!!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low_curve_outcrop"/>
          <p:cNvPicPr>
            <a:picLocks noChangeAspect="1" noChangeArrowheads="1"/>
          </p:cNvPicPr>
          <p:nvPr/>
        </p:nvPicPr>
        <p:blipFill>
          <a:blip r:embed="rId3">
            <a:lum bright="-3000" contrast="16000"/>
          </a:blip>
          <a:srcRect/>
          <a:stretch>
            <a:fillRect/>
          </a:stretch>
        </p:blipFill>
        <p:spPr bwMode="auto">
          <a:xfrm>
            <a:off x="5007961" y="925673"/>
            <a:ext cx="3723267" cy="279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4" descr="Slow_curve_workers"/>
          <p:cNvPicPr>
            <a:picLocks noChangeAspect="1" noChangeArrowheads="1"/>
          </p:cNvPicPr>
          <p:nvPr/>
        </p:nvPicPr>
        <p:blipFill>
          <a:blip r:embed="rId4">
            <a:lum bright="-3000" contrast="16000"/>
          </a:blip>
          <a:srcRect/>
          <a:stretch>
            <a:fillRect/>
          </a:stretch>
        </p:blipFill>
        <p:spPr bwMode="auto">
          <a:xfrm>
            <a:off x="882020" y="4037889"/>
            <a:ext cx="4090169" cy="26478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7" name="Rectangle 36"/>
          <p:cNvSpPr/>
          <p:nvPr/>
        </p:nvSpPr>
        <p:spPr>
          <a:xfrm>
            <a:off x="144656" y="657345"/>
            <a:ext cx="4773891" cy="3416320"/>
          </a:xfrm>
          <a:prstGeom prst="rect">
            <a:avLst/>
          </a:prstGeom>
          <a:noFill/>
        </p:spPr>
        <p:txBody>
          <a:bodyPr>
            <a:spAutoFit/>
          </a:bodyPr>
          <a:lstStyle/>
          <a:p>
            <a:pPr algn="ctr" fontAlgn="auto">
              <a:spcBef>
                <a:spcPts val="0"/>
              </a:spcBef>
              <a:spcAft>
                <a:spcPts val="0"/>
              </a:spcAft>
              <a:defRPr/>
            </a:pPr>
            <a:r>
              <a:rPr lang="en-US" sz="5400" b="1" spc="50" dirty="0">
                <a:ln w="13500">
                  <a:solidFill>
                    <a:schemeClr val="accent1">
                      <a:shade val="2500"/>
                      <a:alpha val="6500"/>
                    </a:schemeClr>
                  </a:solidFill>
                  <a:prstDash val="solid"/>
                </a:ln>
                <a:solidFill>
                  <a:schemeClr val="accent1">
                    <a:tint val="3000"/>
                    <a:alpha val="95000"/>
                  </a:schemeClr>
                </a:solidFill>
                <a:effectLst>
                  <a:outerShdw blurRad="50800" dist="114300" dir="11820000" algn="br">
                    <a:srgbClr val="000000"/>
                  </a:outerShdw>
                </a:effectLst>
                <a:latin typeface="+mn-lt"/>
                <a:ea typeface="+mn-ea"/>
              </a:rPr>
              <a:t>This place was under the Pacific Ocean?</a:t>
            </a:r>
          </a:p>
        </p:txBody>
      </p:sp>
      <p:sp>
        <p:nvSpPr>
          <p:cNvPr id="40" name="Rectangle 39"/>
          <p:cNvSpPr/>
          <p:nvPr/>
        </p:nvSpPr>
        <p:spPr>
          <a:xfrm>
            <a:off x="5007961" y="3718679"/>
            <a:ext cx="4136039" cy="2554545"/>
          </a:xfrm>
          <a:prstGeom prst="rect">
            <a:avLst/>
          </a:prstGeom>
          <a:noFill/>
          <a:effectLst>
            <a:outerShdw blurRad="50800" dist="38100" dir="2700000">
              <a:srgbClr val="000000"/>
            </a:outerShdw>
          </a:effectLst>
        </p:spPr>
        <p:txBody>
          <a:bodyPr>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outerShdw blurRad="50800" dist="114300" dir="11820000" algn="br">
                    <a:srgbClr val="000000">
                      <a:alpha val="43000"/>
                    </a:srgbClr>
                  </a:outerShdw>
                </a:effectLst>
                <a:latin typeface="+mn-lt"/>
                <a:ea typeface="+mn-ea"/>
              </a:rPr>
              <a:t>What evidence proves we were once under the ocean?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2084</TotalTime>
  <Words>1474</Words>
  <Application>Microsoft Office PowerPoint</Application>
  <PresentationFormat>On-screen Show (4:3)</PresentationFormat>
  <Paragraphs>158</Paragraphs>
  <Slides>23</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ＭＳ Ｐゴシック</vt:lpstr>
      <vt:lpstr>Calibri</vt:lpstr>
      <vt:lpstr>Constantia</vt:lpstr>
      <vt:lpstr>Wingdings 2</vt:lpstr>
      <vt:lpstr>Times New Roman</vt:lpstr>
      <vt:lpstr>Wingdings</vt:lpstr>
      <vt:lpstr>Flow</vt:lpstr>
      <vt:lpstr>The Bone Bed of Shark Tooth Hill!</vt:lpstr>
      <vt:lpstr>                              Why?</vt:lpstr>
      <vt:lpstr>Vocabulary</vt:lpstr>
      <vt:lpstr>Vocabulary</vt:lpstr>
      <vt:lpstr>Vocabulary</vt:lpstr>
      <vt:lpstr>Vocabulary</vt:lpstr>
      <vt:lpstr>Vocabulary</vt:lpstr>
      <vt:lpstr>PowerPoint Presentation</vt:lpstr>
      <vt:lpstr>PowerPoint Presentation</vt:lpstr>
      <vt:lpstr>Fossils of Marine Animals </vt:lpstr>
      <vt:lpstr>Fossils of Marine Animals </vt:lpstr>
      <vt:lpstr>Fossils of Marine Animals </vt:lpstr>
      <vt:lpstr>Fossils of Marine Animals </vt:lpstr>
      <vt:lpstr>PowerPoint Presentation</vt:lpstr>
      <vt:lpstr>Let’s travel back in time millions of years…</vt:lpstr>
      <vt:lpstr>  Central California  14-16 Million Years Ago </vt:lpstr>
      <vt:lpstr>PowerPoint Presentation</vt:lpstr>
      <vt:lpstr>Why is Bakersfield in a Valley and  no longer under the Pacific Ocean?</vt:lpstr>
      <vt:lpstr>The Creation of the San Joaquin Valley </vt:lpstr>
      <vt:lpstr>PowerPoint Presentation</vt:lpstr>
      <vt:lpstr>PowerPoint Presentation</vt:lpstr>
      <vt:lpstr>PowerPoint Presentation</vt:lpstr>
      <vt:lpstr>PowerPoint Presentation</vt:lpstr>
    </vt:vector>
  </TitlesOfParts>
  <Company>BCSD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Bone Bed of Shark Tooth Hill?</dc:title>
  <dc:creator>Rayshell Fambrough</dc:creator>
  <cp:lastModifiedBy>Staci L Loewy</cp:lastModifiedBy>
  <cp:revision>44</cp:revision>
  <dcterms:created xsi:type="dcterms:W3CDTF">2010-07-07T22:06:56Z</dcterms:created>
  <dcterms:modified xsi:type="dcterms:W3CDTF">2013-03-27T21:16:50Z</dcterms:modified>
</cp:coreProperties>
</file>