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326" r:id="rId5"/>
    <p:sldId id="274" r:id="rId6"/>
    <p:sldId id="259" r:id="rId7"/>
    <p:sldId id="260" r:id="rId8"/>
    <p:sldId id="284" r:id="rId9"/>
    <p:sldId id="276" r:id="rId10"/>
    <p:sldId id="286" r:id="rId11"/>
    <p:sldId id="287" r:id="rId12"/>
    <p:sldId id="270" r:id="rId13"/>
    <p:sldId id="261" r:id="rId14"/>
    <p:sldId id="296" r:id="rId15"/>
    <p:sldId id="277" r:id="rId16"/>
    <p:sldId id="278" r:id="rId17"/>
    <p:sldId id="280" r:id="rId18"/>
    <p:sldId id="282" r:id="rId19"/>
    <p:sldId id="297" r:id="rId20"/>
    <p:sldId id="288" r:id="rId21"/>
    <p:sldId id="265" r:id="rId22"/>
    <p:sldId id="315" r:id="rId23"/>
    <p:sldId id="316" r:id="rId24"/>
    <p:sldId id="291" r:id="rId25"/>
    <p:sldId id="292" r:id="rId26"/>
    <p:sldId id="293" r:id="rId27"/>
    <p:sldId id="294" r:id="rId28"/>
    <p:sldId id="295" r:id="rId29"/>
    <p:sldId id="304" r:id="rId30"/>
    <p:sldId id="308" r:id="rId31"/>
    <p:sldId id="314" r:id="rId32"/>
    <p:sldId id="309" r:id="rId33"/>
    <p:sldId id="310" r:id="rId34"/>
    <p:sldId id="311" r:id="rId35"/>
    <p:sldId id="325" r:id="rId36"/>
    <p:sldId id="312" r:id="rId37"/>
    <p:sldId id="313" r:id="rId38"/>
    <p:sldId id="319" r:id="rId39"/>
    <p:sldId id="298" r:id="rId40"/>
    <p:sldId id="306" r:id="rId41"/>
    <p:sldId id="307" r:id="rId42"/>
    <p:sldId id="299" r:id="rId43"/>
    <p:sldId id="300" r:id="rId44"/>
    <p:sldId id="317" r:id="rId45"/>
    <p:sldId id="301" r:id="rId46"/>
    <p:sldId id="318" r:id="rId47"/>
    <p:sldId id="302" r:id="rId48"/>
    <p:sldId id="322" r:id="rId49"/>
    <p:sldId id="303" r:id="rId50"/>
    <p:sldId id="323" r:id="rId51"/>
    <p:sldId id="272" r:id="rId52"/>
    <p:sldId id="321" r:id="rId53"/>
    <p:sldId id="324" r:id="rId54"/>
    <p:sldId id="26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65B37A-94BE-451E-82DF-99F98F70D730}" v="3" dt="2021-11-12T18:50:57.301"/>
    <p1510:client id="{E213FD2A-12BB-D00A-8D11-E0CE86FD326F}" v="1" dt="2021-11-16T18:01:58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/>
    <p:restoredTop sz="77755"/>
  </p:normalViewPr>
  <p:slideViewPr>
    <p:cSldViewPr snapToGrid="0" snapToObjects="1">
      <p:cViewPr varScale="1">
        <p:scale>
          <a:sx n="98" d="100"/>
          <a:sy n="98" d="100"/>
        </p:scale>
        <p:origin x="2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CAD1B-4E0B-7147-A538-D2C1F89709F1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77459-8BD6-3A44-ABC7-7C285038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0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66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Vertebrae centra air dried</a:t>
            </a:r>
          </a:p>
          <a:p>
            <a:r>
              <a:rPr lang="en-US" dirty="0"/>
              <a:t>Measured,</a:t>
            </a:r>
          </a:p>
          <a:p>
            <a:r>
              <a:rPr lang="en-US" dirty="0"/>
              <a:t>Sectioned in a longitudinal plane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16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25x100 (µm) spot, 10Hz rep rate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µm/s scan speed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42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25x100 (µm) spot, 10Hz rep rate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µm/s scan speed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0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WT08 –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56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and growth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35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and growth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8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and growth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74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and growth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08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Mg increases getting close to birth 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55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 sharks – one of the most popular shark species and well known by the general public</a:t>
            </a:r>
          </a:p>
          <a:p>
            <a:r>
              <a:rPr lang="en-US" dirty="0"/>
              <a:t>Many people fascinated by the species, others afraid as attacks on humans do occur</a:t>
            </a:r>
          </a:p>
          <a:p>
            <a:endParaRPr lang="en-US" dirty="0"/>
          </a:p>
          <a:p>
            <a:r>
              <a:rPr lang="en-US" dirty="0" err="1"/>
              <a:t>Bleong</a:t>
            </a:r>
            <a:r>
              <a:rPr lang="en-US" dirty="0"/>
              <a:t> to the lamnid family of sharks - </a:t>
            </a:r>
          </a:p>
          <a:p>
            <a:r>
              <a:rPr lang="en-US" dirty="0"/>
              <a:t>As a highly migratory species, understanding movement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00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1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00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5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41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2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77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84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AD87E-E4D4-4E4E-BE03-53C9116D214C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794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understanding of Pacific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8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took individual vert, how much does element vary/.’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2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Samples collected from artisanal fisheries on the Baja peninsula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6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Incidental capture by artisanal fisheries</a:t>
            </a:r>
          </a:p>
          <a:p>
            <a:r>
              <a:rPr lang="en-US" dirty="0"/>
              <a:t>2010-2017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2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Incidental capture by artisanal fisheries</a:t>
            </a:r>
          </a:p>
          <a:p>
            <a:r>
              <a:rPr lang="en-US" dirty="0"/>
              <a:t>2010-2017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Incidental capture by artisanal fisheries</a:t>
            </a:r>
          </a:p>
          <a:p>
            <a:r>
              <a:rPr lang="en-US" dirty="0"/>
              <a:t>2010-2017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94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Incidental capture by artisanal fisheries</a:t>
            </a:r>
          </a:p>
          <a:p>
            <a:r>
              <a:rPr lang="en-US" dirty="0"/>
              <a:t>2010-2017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77459-8BD6-3A44-ABC7-7C285038FE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5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4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9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4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1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0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8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20B08-F24E-2942-94E2-09FA51E406F5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398B1-8232-1A41-BFDC-C0A5823EB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6.tiff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8025-E36E-3849-B4ED-7BB443729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18929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Reconstructing life histories of white sharks using vertebral chemistry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03D49-1504-D44F-87A6-54F0FA3E6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3429000"/>
            <a:ext cx="7658100" cy="165576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John A. Mohan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Nathan R. Miller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Sharon. S. Herzka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Oscar Sosa-Nishizaki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Emiliano García-Rodríguez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Alfonsina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Romo-Curiel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R.J. David Wells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56F0A91-7FA4-A74C-92C4-D2B85FB9C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8" t="5436" r="6017" b="21994"/>
          <a:stretch/>
        </p:blipFill>
        <p:spPr>
          <a:xfrm>
            <a:off x="53670" y="4930621"/>
            <a:ext cx="3530766" cy="97868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8A49FDB-D320-7B4F-9501-3E0C6BA8C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409" y="6014459"/>
            <a:ext cx="2314573" cy="77152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Picture 7" descr="conacyt.png">
            <a:extLst>
              <a:ext uri="{FF2B5EF4-FFF2-40B4-BE49-F238E27FC236}">
                <a16:creationId xmlns:a16="http://schemas.microsoft.com/office/drawing/2014/main" id="{8E9494FD-9BD3-704B-A813-B0DA4556965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33" y="5105456"/>
            <a:ext cx="2719315" cy="1655761"/>
          </a:xfrm>
          <a:prstGeom prst="rect">
            <a:avLst/>
          </a:prstGeom>
        </p:spPr>
      </p:pic>
      <p:pic>
        <p:nvPicPr>
          <p:cNvPr id="9" name="Picture 8" descr="cicese.jpg">
            <a:extLst>
              <a:ext uri="{FF2B5EF4-FFF2-40B4-BE49-F238E27FC236}">
                <a16:creationId xmlns:a16="http://schemas.microsoft.com/office/drawing/2014/main" id="{9FA11F25-9AD8-5448-9D5D-D8EAAEC9524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518" y1="46027" x2="14518" y2="46027"/>
                        <a14:foregroundMark x1="68250" y1="40274" x2="68250" y2="40274"/>
                        <a14:foregroundMark x1="61330" y1="28767" x2="61330" y2="28767"/>
                        <a14:foregroundMark x1="10719" y1="69041" x2="10719" y2="69041"/>
                        <a14:foregroundMark x1="21167" y1="77808" x2="21167" y2="77808"/>
                        <a14:foregroundMark x1="27001" y1="76164" x2="27001" y2="76164"/>
                        <a14:foregroundMark x1="45997" y1="70137" x2="45997" y2="70137"/>
                        <a14:foregroundMark x1="68250" y1="70137" x2="68250" y2="70137"/>
                        <a14:foregroundMark x1="82904" y1="70959" x2="82904" y2="70959"/>
                        <a14:foregroundMark x1="97286" y1="96438" x2="97286" y2="96438"/>
                        <a14:foregroundMark x1="98372" y1="96164" x2="98372" y2="96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28" y="5886438"/>
            <a:ext cx="1816344" cy="89954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41A2103-A08D-6E46-8315-D056A5ADF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2866" y="5051232"/>
            <a:ext cx="2057400" cy="77152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B1FD7-FF05-224F-8F2D-51A36B79F8A1}"/>
              </a:ext>
            </a:extLst>
          </p:cNvPr>
          <p:cNvSpPr txBox="1"/>
          <p:nvPr/>
        </p:nvSpPr>
        <p:spPr>
          <a:xfrm>
            <a:off x="3297268" y="48935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32CE0-BEB9-8840-AD30-635847F81A2A}"/>
              </a:ext>
            </a:extLst>
          </p:cNvPr>
          <p:cNvSpPr txBox="1"/>
          <p:nvPr/>
        </p:nvSpPr>
        <p:spPr>
          <a:xfrm>
            <a:off x="3577629" y="59469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30B29-13BA-E542-9260-41EE9896D569}"/>
              </a:ext>
            </a:extLst>
          </p:cNvPr>
          <p:cNvSpPr txBox="1"/>
          <p:nvPr/>
        </p:nvSpPr>
        <p:spPr>
          <a:xfrm>
            <a:off x="5503514" y="49748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6C400E-2AA4-004C-B2E2-4FC176641C68}"/>
              </a:ext>
            </a:extLst>
          </p:cNvPr>
          <p:cNvSpPr txBox="1"/>
          <p:nvPr/>
        </p:nvSpPr>
        <p:spPr>
          <a:xfrm>
            <a:off x="5792078" y="5789226"/>
            <a:ext cx="33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1FDD4-AEB6-AF46-B81A-438CC72F7EE2}"/>
              </a:ext>
            </a:extLst>
          </p:cNvPr>
          <p:cNvSpPr txBox="1"/>
          <p:nvPr/>
        </p:nvSpPr>
        <p:spPr>
          <a:xfrm>
            <a:off x="6366867" y="5033345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Funding:</a:t>
            </a:r>
          </a:p>
        </p:txBody>
      </p:sp>
    </p:spTree>
    <p:extLst>
      <p:ext uri="{BB962C8B-B14F-4D97-AF65-F5344CB8AC3E}">
        <p14:creationId xmlns:p14="http://schemas.microsoft.com/office/powerpoint/2010/main" val="774619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Incidental capture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51BAC0A-1071-E842-929C-BD57FA57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1" y="1232966"/>
            <a:ext cx="4491580" cy="55324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3D1591-8347-8049-A772-61977E235B44}"/>
              </a:ext>
            </a:extLst>
          </p:cNvPr>
          <p:cNvSpPr/>
          <p:nvPr/>
        </p:nvSpPr>
        <p:spPr>
          <a:xfrm>
            <a:off x="4896693" y="3814094"/>
            <a:ext cx="3949594" cy="1659545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05C571-BABF-DE47-AFAA-A7E0F065C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192071"/>
              </p:ext>
            </p:extLst>
          </p:nvPr>
        </p:nvGraphicFramePr>
        <p:xfrm>
          <a:off x="4896693" y="1227440"/>
          <a:ext cx="3949595" cy="5364809"/>
        </p:xfrm>
        <a:graphic>
          <a:graphicData uri="http://schemas.openxmlformats.org/drawingml/2006/table">
            <a:tbl>
              <a:tblPr firstRow="1" firstCol="1" bandRow="1"/>
              <a:tblGrid>
                <a:gridCol w="1126554">
                  <a:extLst>
                    <a:ext uri="{9D8B030D-6E8A-4147-A177-3AD203B41FA5}">
                      <a16:colId xmlns:a16="http://schemas.microsoft.com/office/drawing/2014/main" val="116500113"/>
                    </a:ext>
                  </a:extLst>
                </a:gridCol>
                <a:gridCol w="1188566">
                  <a:extLst>
                    <a:ext uri="{9D8B030D-6E8A-4147-A177-3AD203B41FA5}">
                      <a16:colId xmlns:a16="http://schemas.microsoft.com/office/drawing/2014/main" val="75819638"/>
                    </a:ext>
                  </a:extLst>
                </a:gridCol>
                <a:gridCol w="806158">
                  <a:extLst>
                    <a:ext uri="{9D8B030D-6E8A-4147-A177-3AD203B41FA5}">
                      <a16:colId xmlns:a16="http://schemas.microsoft.com/office/drawing/2014/main" val="3149787521"/>
                    </a:ext>
                  </a:extLst>
                </a:gridCol>
                <a:gridCol w="828317">
                  <a:extLst>
                    <a:ext uri="{9D8B030D-6E8A-4147-A177-3AD203B41FA5}">
                      <a16:colId xmlns:a16="http://schemas.microsoft.com/office/drawing/2014/main" val="4262587256"/>
                    </a:ext>
                  </a:extLst>
                </a:gridCol>
              </a:tblGrid>
              <a:tr h="578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length (cm)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Life stage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913008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949601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Ensenada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954747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213071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89685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377775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Rosario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617602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438199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50985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780502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Laguna Manuela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74567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61396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70664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Subadult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578889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Subadult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455030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54D374-17D1-654A-B204-DAA9A7C42F53}"/>
              </a:ext>
            </a:extLst>
          </p:cNvPr>
          <p:cNvSpPr/>
          <p:nvPr/>
        </p:nvSpPr>
        <p:spPr>
          <a:xfrm>
            <a:off x="1572820" y="3945114"/>
            <a:ext cx="1030146" cy="73546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46A82-7F88-984A-84C2-B07B0FB0F341}"/>
              </a:ext>
            </a:extLst>
          </p:cNvPr>
          <p:cNvSpPr txBox="1"/>
          <p:nvPr/>
        </p:nvSpPr>
        <p:spPr>
          <a:xfrm>
            <a:off x="1572820" y="4113534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N=5</a:t>
            </a:r>
          </a:p>
        </p:txBody>
      </p: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5FCB0925-783A-4544-9EE2-097B9066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199" y="4493083"/>
            <a:ext cx="295915" cy="150784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0B5624-2D91-7F42-B166-07EC703DB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894" y="4016458"/>
            <a:ext cx="201212" cy="102528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DF2D2697-D6C0-A540-A0D5-3236A467F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320" y="4032128"/>
            <a:ext cx="201212" cy="102528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F9D3F22E-5435-3A49-9803-535C110FD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114" y="4424922"/>
            <a:ext cx="295915" cy="150784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1C1A9283-B217-8C4F-A9C9-2C5CD28F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769" y="4477358"/>
            <a:ext cx="295915" cy="1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7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Incidental capture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51BAC0A-1071-E842-929C-BD57FA57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1" y="1232966"/>
            <a:ext cx="4491580" cy="55324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3D1591-8347-8049-A772-61977E235B44}"/>
              </a:ext>
            </a:extLst>
          </p:cNvPr>
          <p:cNvSpPr/>
          <p:nvPr/>
        </p:nvSpPr>
        <p:spPr>
          <a:xfrm>
            <a:off x="4896693" y="5506799"/>
            <a:ext cx="3750185" cy="1127961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05C571-BABF-DE47-AFAA-A7E0F065C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18201"/>
              </p:ext>
            </p:extLst>
          </p:nvPr>
        </p:nvGraphicFramePr>
        <p:xfrm>
          <a:off x="4896693" y="1227440"/>
          <a:ext cx="3750185" cy="5407320"/>
        </p:xfrm>
        <a:graphic>
          <a:graphicData uri="http://schemas.openxmlformats.org/drawingml/2006/table">
            <a:tbl>
              <a:tblPr firstRow="1" firstCol="1" bandRow="1"/>
              <a:tblGrid>
                <a:gridCol w="1007532">
                  <a:extLst>
                    <a:ext uri="{9D8B030D-6E8A-4147-A177-3AD203B41FA5}">
                      <a16:colId xmlns:a16="http://schemas.microsoft.com/office/drawing/2014/main" val="116500113"/>
                    </a:ext>
                  </a:extLst>
                </a:gridCol>
                <a:gridCol w="1062993">
                  <a:extLst>
                    <a:ext uri="{9D8B030D-6E8A-4147-A177-3AD203B41FA5}">
                      <a16:colId xmlns:a16="http://schemas.microsoft.com/office/drawing/2014/main" val="75819638"/>
                    </a:ext>
                  </a:extLst>
                </a:gridCol>
                <a:gridCol w="720986">
                  <a:extLst>
                    <a:ext uri="{9D8B030D-6E8A-4147-A177-3AD203B41FA5}">
                      <a16:colId xmlns:a16="http://schemas.microsoft.com/office/drawing/2014/main" val="3149787521"/>
                    </a:ext>
                  </a:extLst>
                </a:gridCol>
                <a:gridCol w="958674">
                  <a:extLst>
                    <a:ext uri="{9D8B030D-6E8A-4147-A177-3AD203B41FA5}">
                      <a16:colId xmlns:a16="http://schemas.microsoft.com/office/drawing/2014/main" val="4262587256"/>
                    </a:ext>
                  </a:extLst>
                </a:gridCol>
              </a:tblGrid>
              <a:tr h="578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length (cm)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Life stage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913008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949601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Ensenada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954747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213071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89685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377775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Rosario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617602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438199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50985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780502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Laguna Manuela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74567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61396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70664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Subadult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578889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Subadult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455030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54D374-17D1-654A-B204-DAA9A7C42F53}"/>
              </a:ext>
            </a:extLst>
          </p:cNvPr>
          <p:cNvSpPr/>
          <p:nvPr/>
        </p:nvSpPr>
        <p:spPr>
          <a:xfrm rot="20072754">
            <a:off x="2740231" y="3527837"/>
            <a:ext cx="1161331" cy="1380174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46A82-7F88-984A-84C2-B07B0FB0F341}"/>
              </a:ext>
            </a:extLst>
          </p:cNvPr>
          <p:cNvSpPr txBox="1"/>
          <p:nvPr/>
        </p:nvSpPr>
        <p:spPr>
          <a:xfrm>
            <a:off x="3056077" y="3502457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N=3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38DD27DF-EF9D-1442-B2F8-D2CE2D82D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4549" y="3767994"/>
            <a:ext cx="744359" cy="379291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C5797108-1167-5D47-BB62-A5BA86D20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791" y="4088022"/>
            <a:ext cx="744359" cy="379291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7DA9E7CF-C671-5B46-8298-A661DCCDA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871" y="4454220"/>
            <a:ext cx="744359" cy="3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96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preparation</a:t>
            </a:r>
          </a:p>
        </p:txBody>
      </p:sp>
      <p:pic>
        <p:nvPicPr>
          <p:cNvPr id="5" name="Picture 4" descr="A person holding a blender&#10;&#10;Description automatically generated with low confidence">
            <a:extLst>
              <a:ext uri="{FF2B5EF4-FFF2-40B4-BE49-F238E27FC236}">
                <a16:creationId xmlns:a16="http://schemas.microsoft.com/office/drawing/2014/main" id="{781132F4-9F41-4E43-AB5D-D67AEAFF7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080" y="4008320"/>
            <a:ext cx="1577097" cy="279934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 descr="A picture containing cup, indoor, coffee&#10;&#10;Description automatically generated">
            <a:extLst>
              <a:ext uri="{FF2B5EF4-FFF2-40B4-BE49-F238E27FC236}">
                <a16:creationId xmlns:a16="http://schemas.microsoft.com/office/drawing/2014/main" id="{55B3589A-618B-F94D-A033-4F1083BA4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858" y="1337138"/>
            <a:ext cx="1974319" cy="263242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Picture 8" descr="A sink with a faucet&#10;&#10;Description automatically generated with low confidence">
            <a:extLst>
              <a:ext uri="{FF2B5EF4-FFF2-40B4-BE49-F238E27FC236}">
                <a16:creationId xmlns:a16="http://schemas.microsoft.com/office/drawing/2014/main" id="{D0BDD350-2B8F-2648-A661-D33C15E06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345" y="2104622"/>
            <a:ext cx="2359099" cy="314546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IMG_3983.m4v" descr="IMG_3983.m4v">
            <a:hlinkClick r:id="" action="ppaction://media"/>
            <a:extLst>
              <a:ext uri="{FF2B5EF4-FFF2-40B4-BE49-F238E27FC236}">
                <a16:creationId xmlns:a16="http://schemas.microsoft.com/office/drawing/2014/main" id="{A1A1B574-531A-7645-A1A5-0A0346B51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9613" y="1337138"/>
            <a:ext cx="2810982" cy="4997302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1813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69361-45D5-0144-8F4A-A7A41ED48FC9}"/>
              </a:ext>
            </a:extLst>
          </p:cNvPr>
          <p:cNvSpPr txBox="1"/>
          <p:nvPr/>
        </p:nvSpPr>
        <p:spPr>
          <a:xfrm>
            <a:off x="332264" y="1505008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Neonates (N=3)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98338-BA91-DD4D-857A-A1677A3AD4F9}"/>
              </a:ext>
            </a:extLst>
          </p:cNvPr>
          <p:cNvSpPr txBox="1"/>
          <p:nvPr/>
        </p:nvSpPr>
        <p:spPr>
          <a:xfrm>
            <a:off x="2960926" y="1501817"/>
            <a:ext cx="297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Young-of-year (YOY) (N=4)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0BFBD-2864-B44D-9E55-FF6B377179AE}"/>
              </a:ext>
            </a:extLst>
          </p:cNvPr>
          <p:cNvSpPr txBox="1"/>
          <p:nvPr/>
        </p:nvSpPr>
        <p:spPr>
          <a:xfrm>
            <a:off x="6223129" y="18046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Juvenile/subadults (N=7)</a:t>
            </a:r>
          </a:p>
        </p:txBody>
      </p:sp>
      <p:pic>
        <p:nvPicPr>
          <p:cNvPr id="8" name="Picture 7" descr="A picture containing cup, food, orange, glass&#10;&#10;Description automatically generated">
            <a:extLst>
              <a:ext uri="{FF2B5EF4-FFF2-40B4-BE49-F238E27FC236}">
                <a16:creationId xmlns:a16="http://schemas.microsoft.com/office/drawing/2014/main" id="{FCF502FF-BBA4-224B-A66F-4F13CD2F3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6745" l="14551" r="89551">
                        <a14:foregroundMark x1="14746" y1="18490" x2="14746" y2="18490"/>
                        <a14:foregroundMark x1="47754" y1="95182" x2="47754" y2="95182"/>
                        <a14:foregroundMark x1="38086" y1="96745" x2="38086" y2="96745"/>
                        <a14:foregroundMark x1="62012" y1="61328" x2="62012" y2="61328"/>
                      </a14:backgroundRemoval>
                    </a14:imgEffect>
                  </a14:imgLayer>
                </a14:imgProps>
              </a:ext>
            </a:extLst>
          </a:blip>
          <a:srcRect l="11363" r="1590"/>
          <a:stretch/>
        </p:blipFill>
        <p:spPr>
          <a:xfrm>
            <a:off x="332264" y="1966673"/>
            <a:ext cx="1948075" cy="1680746"/>
          </a:xfrm>
          <a:prstGeom prst="rect">
            <a:avLst/>
          </a:prstGeom>
        </p:spPr>
      </p:pic>
      <p:pic>
        <p:nvPicPr>
          <p:cNvPr id="10" name="Picture 9" descr="A picture containing cup, food, orange, slice&#10;&#10;Description automatically generated">
            <a:extLst>
              <a:ext uri="{FF2B5EF4-FFF2-40B4-BE49-F238E27FC236}">
                <a16:creationId xmlns:a16="http://schemas.microsoft.com/office/drawing/2014/main" id="{7BEFD035-8C9E-AC43-A21C-E31FD2145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3" b="99349" l="9961" r="89844">
                        <a14:foregroundMark x1="25391" y1="8854" x2="25391" y2="8854"/>
                        <a14:foregroundMark x1="78418" y1="7943" x2="78418" y2="7943"/>
                        <a14:foregroundMark x1="55273" y1="95182" x2="55273" y2="95182"/>
                        <a14:foregroundMark x1="54102" y1="99349" x2="54102" y2="99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1361" y="1958149"/>
            <a:ext cx="3111500" cy="2336800"/>
          </a:xfrm>
          <a:prstGeom prst="rect">
            <a:avLst/>
          </a:prstGeom>
        </p:spPr>
      </p:pic>
      <p:pic>
        <p:nvPicPr>
          <p:cNvPr id="12" name="Picture 11" descr="A picture containing food, slice, snack food, dessert&#10;&#10;Description automatically generated">
            <a:extLst>
              <a:ext uri="{FF2B5EF4-FFF2-40B4-BE49-F238E27FC236}">
                <a16:creationId xmlns:a16="http://schemas.microsoft.com/office/drawing/2014/main" id="{B0F93422-BF29-C846-A414-04B3614D2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9" b="99219" l="8594" r="94727">
                        <a14:foregroundMark x1="15430" y1="5729" x2="15430" y2="5729"/>
                        <a14:foregroundMark x1="8789" y1="18099" x2="8789" y2="18099"/>
                        <a14:foregroundMark x1="80664" y1="89583" x2="80664" y2="89583"/>
                        <a14:foregroundMark x1="86035" y1="87500" x2="86035" y2="87500"/>
                        <a14:foregroundMark x1="93164" y1="95833" x2="93164" y2="95833"/>
                        <a14:foregroundMark x1="94727" y1="99219" x2="94727" y2="99219"/>
                        <a14:backgroundMark x1="67969" y1="37109" x2="67969" y2="37109"/>
                        <a14:backgroundMark x1="59277" y1="22396" x2="59277" y2="22396"/>
                        <a14:backgroundMark x1="50586" y1="11068" x2="50586" y2="11068"/>
                        <a14:backgroundMark x1="89355" y1="63542" x2="89355" y2="63542"/>
                        <a14:backgroundMark x1="89453" y1="54427" x2="89453" y2="54427"/>
                        <a14:backgroundMark x1="77148" y1="58333" x2="76855" y2="57813"/>
                        <a14:backgroundMark x1="70215" y1="52865" x2="70215" y2="52865"/>
                        <a14:backgroundMark x1="66406" y1="45052" x2="66406" y2="45052"/>
                        <a14:backgroundMark x1="49707" y1="27344" x2="49707" y2="2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62604">
            <a:off x="5221837" y="1373453"/>
            <a:ext cx="5405925" cy="40599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4CC3B8-546B-0842-BC99-0209771B6EC7}"/>
              </a:ext>
            </a:extLst>
          </p:cNvPr>
          <p:cNvCxnSpPr>
            <a:cxnSpLocks/>
          </p:cNvCxnSpPr>
          <p:nvPr/>
        </p:nvCxnSpPr>
        <p:spPr>
          <a:xfrm>
            <a:off x="1472950" y="3403433"/>
            <a:ext cx="494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028ABA-E964-784A-9AF2-E7C52CFA0A58}"/>
              </a:ext>
            </a:extLst>
          </p:cNvPr>
          <p:cNvSpPr txBox="1"/>
          <p:nvPr/>
        </p:nvSpPr>
        <p:spPr>
          <a:xfrm>
            <a:off x="1397743" y="3429000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6594DA-C7DC-444C-AAD6-D75D1937DE8E}"/>
              </a:ext>
            </a:extLst>
          </p:cNvPr>
          <p:cNvCxnSpPr>
            <a:cxnSpLocks/>
          </p:cNvCxnSpPr>
          <p:nvPr/>
        </p:nvCxnSpPr>
        <p:spPr>
          <a:xfrm>
            <a:off x="4821178" y="3899090"/>
            <a:ext cx="409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19B7C7-29BD-7147-965D-8B5C618B52C3}"/>
              </a:ext>
            </a:extLst>
          </p:cNvPr>
          <p:cNvSpPr txBox="1"/>
          <p:nvPr/>
        </p:nvSpPr>
        <p:spPr>
          <a:xfrm>
            <a:off x="4684451" y="3971167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7C163E-99C6-814E-AB9D-DA6D82928448}"/>
              </a:ext>
            </a:extLst>
          </p:cNvPr>
          <p:cNvCxnSpPr>
            <a:cxnSpLocks/>
          </p:cNvCxnSpPr>
          <p:nvPr/>
        </p:nvCxnSpPr>
        <p:spPr>
          <a:xfrm>
            <a:off x="5742913" y="5989659"/>
            <a:ext cx="1205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6AD7115-E913-F54B-9763-F26EF7D3B527}"/>
              </a:ext>
            </a:extLst>
          </p:cNvPr>
          <p:cNvSpPr txBox="1"/>
          <p:nvPr/>
        </p:nvSpPr>
        <p:spPr>
          <a:xfrm>
            <a:off x="5742913" y="617248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4639C4-F260-0C4F-9B44-4823AE8F57FE}"/>
              </a:ext>
            </a:extLst>
          </p:cNvPr>
          <p:cNvSpPr/>
          <p:nvPr/>
        </p:nvSpPr>
        <p:spPr>
          <a:xfrm rot="444380">
            <a:off x="8227118" y="1499823"/>
            <a:ext cx="1928069" cy="57712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1119F649-5BE1-1044-841E-6AE0C832A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899" b="14509"/>
          <a:stretch/>
        </p:blipFill>
        <p:spPr>
          <a:xfrm>
            <a:off x="143199" y="4248166"/>
            <a:ext cx="2927160" cy="248191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B76FC9-D36B-B44C-8588-C327D3F4F98F}"/>
              </a:ext>
            </a:extLst>
          </p:cNvPr>
          <p:cNvCxnSpPr/>
          <p:nvPr/>
        </p:nvCxnSpPr>
        <p:spPr>
          <a:xfrm flipV="1">
            <a:off x="1219200" y="2117558"/>
            <a:ext cx="401053" cy="1285875"/>
          </a:xfrm>
          <a:prstGeom prst="straightConnector1">
            <a:avLst/>
          </a:prstGeom>
          <a:ln w="28575">
            <a:solidFill>
              <a:srgbClr val="FFFF00">
                <a:alpha val="6471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B2F926-F556-844D-B326-C5E790516E7F}"/>
              </a:ext>
            </a:extLst>
          </p:cNvPr>
          <p:cNvCxnSpPr>
            <a:cxnSpLocks/>
          </p:cNvCxnSpPr>
          <p:nvPr/>
        </p:nvCxnSpPr>
        <p:spPr>
          <a:xfrm flipV="1">
            <a:off x="4568091" y="1966673"/>
            <a:ext cx="457952" cy="1802814"/>
          </a:xfrm>
          <a:prstGeom prst="straightConnector1">
            <a:avLst/>
          </a:prstGeom>
          <a:ln w="28575">
            <a:solidFill>
              <a:srgbClr val="FFFF00">
                <a:alpha val="65009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25F94C-D496-514A-AC61-6F5E7AFA0AD7}"/>
              </a:ext>
            </a:extLst>
          </p:cNvPr>
          <p:cNvCxnSpPr>
            <a:cxnSpLocks/>
          </p:cNvCxnSpPr>
          <p:nvPr/>
        </p:nvCxnSpPr>
        <p:spPr>
          <a:xfrm flipV="1">
            <a:off x="7727032" y="730252"/>
            <a:ext cx="280308" cy="5505917"/>
          </a:xfrm>
          <a:prstGeom prst="straightConnector1">
            <a:avLst/>
          </a:prstGeom>
          <a:ln w="28575">
            <a:solidFill>
              <a:srgbClr val="FFFF00">
                <a:alpha val="65009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F5187C-794F-1244-913F-972B1EB2E5BC}"/>
              </a:ext>
            </a:extLst>
          </p:cNvPr>
          <p:cNvSpPr txBox="1"/>
          <p:nvPr/>
        </p:nvSpPr>
        <p:spPr>
          <a:xfrm>
            <a:off x="3084427" y="4389221"/>
            <a:ext cx="1243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25x100 (µm) spot, 10 Hz rep rate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 µm/s scan speed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Li, Mg, Mn, Zn, Sr, Ba,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EFC25-751F-1B49-82B5-E62F6C3D5570}"/>
              </a:ext>
            </a:extLst>
          </p:cNvPr>
          <p:cNvSpPr txBox="1"/>
          <p:nvPr/>
        </p:nvSpPr>
        <p:spPr>
          <a:xfrm>
            <a:off x="4572000" y="6201335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following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Oñate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-González et al. (2017)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450AE85-7381-A749-9F0A-F914B4DD9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81" y="1506023"/>
            <a:ext cx="7761462" cy="41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ontogenetic regions</a:t>
            </a:r>
          </a:p>
        </p:txBody>
      </p:sp>
      <p:pic>
        <p:nvPicPr>
          <p:cNvPr id="7" name="Picture 6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B756275-7DCC-8449-AE38-DD5D9D77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40118" y="3193441"/>
            <a:ext cx="8372230" cy="628771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520132-162A-F640-A9C6-DCBEF2F44E82}"/>
              </a:ext>
            </a:extLst>
          </p:cNvPr>
          <p:cNvCxnSpPr>
            <a:cxnSpLocks/>
          </p:cNvCxnSpPr>
          <p:nvPr/>
        </p:nvCxnSpPr>
        <p:spPr>
          <a:xfrm>
            <a:off x="3964283" y="2654300"/>
            <a:ext cx="0" cy="10922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17965B-63E8-0448-A92C-0781A345D9F1}"/>
              </a:ext>
            </a:extLst>
          </p:cNvPr>
          <p:cNvSpPr txBox="1"/>
          <p:nvPr/>
        </p:nvSpPr>
        <p:spPr>
          <a:xfrm>
            <a:off x="3441470" y="218574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Birth band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9F282F-ECAE-C540-A1A8-220D4C8FE0F9}"/>
              </a:ext>
            </a:extLst>
          </p:cNvPr>
          <p:cNvSpPr/>
          <p:nvPr/>
        </p:nvSpPr>
        <p:spPr>
          <a:xfrm>
            <a:off x="375657" y="5778500"/>
            <a:ext cx="8768343" cy="109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82F9B-3C4E-6646-B31A-F50F8418D389}"/>
              </a:ext>
            </a:extLst>
          </p:cNvPr>
          <p:cNvCxnSpPr>
            <a:cxnSpLocks/>
          </p:cNvCxnSpPr>
          <p:nvPr/>
        </p:nvCxnSpPr>
        <p:spPr>
          <a:xfrm>
            <a:off x="5791310" y="6352372"/>
            <a:ext cx="215276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103963-F748-F543-8FD3-30E8B3586616}"/>
              </a:ext>
            </a:extLst>
          </p:cNvPr>
          <p:cNvSpPr txBox="1"/>
          <p:nvPr/>
        </p:nvSpPr>
        <p:spPr>
          <a:xfrm>
            <a:off x="5791310" y="58934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</a:p>
        </p:txBody>
      </p:sp>
    </p:spTree>
    <p:extLst>
      <p:ext uri="{BB962C8B-B14F-4D97-AF65-F5344CB8AC3E}">
        <p14:creationId xmlns:p14="http://schemas.microsoft.com/office/powerpoint/2010/main" val="2126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ontogenetic regions</a:t>
            </a:r>
          </a:p>
        </p:txBody>
      </p:sp>
      <p:pic>
        <p:nvPicPr>
          <p:cNvPr id="7" name="Picture 6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B756275-7DCC-8449-AE38-DD5D9D77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40118" y="3193441"/>
            <a:ext cx="8372230" cy="62877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17965B-63E8-0448-A92C-0781A345D9F1}"/>
              </a:ext>
            </a:extLst>
          </p:cNvPr>
          <p:cNvSpPr txBox="1"/>
          <p:nvPr/>
        </p:nvSpPr>
        <p:spPr>
          <a:xfrm>
            <a:off x="1663470" y="305966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9F282F-ECAE-C540-A1A8-220D4C8FE0F9}"/>
              </a:ext>
            </a:extLst>
          </p:cNvPr>
          <p:cNvSpPr/>
          <p:nvPr/>
        </p:nvSpPr>
        <p:spPr>
          <a:xfrm>
            <a:off x="375657" y="5778500"/>
            <a:ext cx="8768343" cy="109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82F9B-3C4E-6646-B31A-F50F8418D389}"/>
              </a:ext>
            </a:extLst>
          </p:cNvPr>
          <p:cNvCxnSpPr>
            <a:cxnSpLocks/>
          </p:cNvCxnSpPr>
          <p:nvPr/>
        </p:nvCxnSpPr>
        <p:spPr>
          <a:xfrm>
            <a:off x="5791310" y="6352372"/>
            <a:ext cx="215276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103963-F748-F543-8FD3-30E8B3586616}"/>
              </a:ext>
            </a:extLst>
          </p:cNvPr>
          <p:cNvSpPr txBox="1"/>
          <p:nvPr/>
        </p:nvSpPr>
        <p:spPr>
          <a:xfrm>
            <a:off x="5791310" y="58934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7E7948-E1D7-554D-A31D-8ECC6E343366}"/>
              </a:ext>
            </a:extLst>
          </p:cNvPr>
          <p:cNvSpPr/>
          <p:nvPr/>
        </p:nvSpPr>
        <p:spPr>
          <a:xfrm>
            <a:off x="1384299" y="4041057"/>
            <a:ext cx="2387601" cy="55634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B5D4A8-F8E4-B148-BAD0-7D001B2BE2CA}"/>
              </a:ext>
            </a:extLst>
          </p:cNvPr>
          <p:cNvCxnSpPr>
            <a:cxnSpLocks/>
          </p:cNvCxnSpPr>
          <p:nvPr/>
        </p:nvCxnSpPr>
        <p:spPr>
          <a:xfrm>
            <a:off x="2467322" y="3429000"/>
            <a:ext cx="0" cy="5715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65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ontogenetic regions</a:t>
            </a:r>
          </a:p>
        </p:txBody>
      </p:sp>
      <p:pic>
        <p:nvPicPr>
          <p:cNvPr id="7" name="Picture 6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B756275-7DCC-8449-AE38-DD5D9D77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40118" y="3193441"/>
            <a:ext cx="8372230" cy="62877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17965B-63E8-0448-A92C-0781A345D9F1}"/>
              </a:ext>
            </a:extLst>
          </p:cNvPr>
          <p:cNvSpPr txBox="1"/>
          <p:nvPr/>
        </p:nvSpPr>
        <p:spPr>
          <a:xfrm>
            <a:off x="1663470" y="305966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9F282F-ECAE-C540-A1A8-220D4C8FE0F9}"/>
              </a:ext>
            </a:extLst>
          </p:cNvPr>
          <p:cNvSpPr/>
          <p:nvPr/>
        </p:nvSpPr>
        <p:spPr>
          <a:xfrm>
            <a:off x="375657" y="5778500"/>
            <a:ext cx="8768343" cy="109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82F9B-3C4E-6646-B31A-F50F8418D389}"/>
              </a:ext>
            </a:extLst>
          </p:cNvPr>
          <p:cNvCxnSpPr>
            <a:cxnSpLocks/>
          </p:cNvCxnSpPr>
          <p:nvPr/>
        </p:nvCxnSpPr>
        <p:spPr>
          <a:xfrm>
            <a:off x="5791310" y="6352372"/>
            <a:ext cx="215276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103963-F748-F543-8FD3-30E8B3586616}"/>
              </a:ext>
            </a:extLst>
          </p:cNvPr>
          <p:cNvSpPr txBox="1"/>
          <p:nvPr/>
        </p:nvSpPr>
        <p:spPr>
          <a:xfrm>
            <a:off x="5791310" y="58934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ABE1C-5D9E-9F40-89B3-9C68AB857E4C}"/>
              </a:ext>
            </a:extLst>
          </p:cNvPr>
          <p:cNvSpPr txBox="1"/>
          <p:nvPr/>
        </p:nvSpPr>
        <p:spPr>
          <a:xfrm>
            <a:off x="3341682" y="258425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Birth band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182BA2-8D05-A24F-9434-3080A859D507}"/>
              </a:ext>
            </a:extLst>
          </p:cNvPr>
          <p:cNvCxnSpPr>
            <a:cxnSpLocks/>
          </p:cNvCxnSpPr>
          <p:nvPr/>
        </p:nvCxnSpPr>
        <p:spPr>
          <a:xfrm>
            <a:off x="3959800" y="2953587"/>
            <a:ext cx="0" cy="5715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19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ontogenetic regions</a:t>
            </a:r>
          </a:p>
        </p:txBody>
      </p:sp>
      <p:pic>
        <p:nvPicPr>
          <p:cNvPr id="7" name="Picture 6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B756275-7DCC-8449-AE38-DD5D9D77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40118" y="3193441"/>
            <a:ext cx="8372230" cy="62877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17965B-63E8-0448-A92C-0781A345D9F1}"/>
              </a:ext>
            </a:extLst>
          </p:cNvPr>
          <p:cNvSpPr txBox="1"/>
          <p:nvPr/>
        </p:nvSpPr>
        <p:spPr>
          <a:xfrm>
            <a:off x="1663470" y="305966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9F282F-ECAE-C540-A1A8-220D4C8FE0F9}"/>
              </a:ext>
            </a:extLst>
          </p:cNvPr>
          <p:cNvSpPr/>
          <p:nvPr/>
        </p:nvSpPr>
        <p:spPr>
          <a:xfrm>
            <a:off x="375657" y="5778500"/>
            <a:ext cx="8768343" cy="109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82F9B-3C4E-6646-B31A-F50F8418D389}"/>
              </a:ext>
            </a:extLst>
          </p:cNvPr>
          <p:cNvCxnSpPr>
            <a:cxnSpLocks/>
          </p:cNvCxnSpPr>
          <p:nvPr/>
        </p:nvCxnSpPr>
        <p:spPr>
          <a:xfrm>
            <a:off x="5791310" y="6352372"/>
            <a:ext cx="215276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103963-F748-F543-8FD3-30E8B3586616}"/>
              </a:ext>
            </a:extLst>
          </p:cNvPr>
          <p:cNvSpPr txBox="1"/>
          <p:nvPr/>
        </p:nvSpPr>
        <p:spPr>
          <a:xfrm>
            <a:off x="5791310" y="58934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5970E-B518-9D43-95C6-4F0161AAEC65}"/>
              </a:ext>
            </a:extLst>
          </p:cNvPr>
          <p:cNvSpPr/>
          <p:nvPr/>
        </p:nvSpPr>
        <p:spPr>
          <a:xfrm>
            <a:off x="3911599" y="3951067"/>
            <a:ext cx="3944809" cy="6463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ABE1C-5D9E-9F40-89B3-9C68AB857E4C}"/>
              </a:ext>
            </a:extLst>
          </p:cNvPr>
          <p:cNvSpPr txBox="1"/>
          <p:nvPr/>
        </p:nvSpPr>
        <p:spPr>
          <a:xfrm>
            <a:off x="4540580" y="2561140"/>
            <a:ext cx="136870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 birth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series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182BA2-8D05-A24F-9434-3080A859D507}"/>
              </a:ext>
            </a:extLst>
          </p:cNvPr>
          <p:cNvCxnSpPr>
            <a:cxnSpLocks/>
          </p:cNvCxnSpPr>
          <p:nvPr/>
        </p:nvCxnSpPr>
        <p:spPr>
          <a:xfrm>
            <a:off x="5371978" y="3215106"/>
            <a:ext cx="0" cy="5715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8C35E-6C65-7D44-8FA5-619CD991565F}"/>
              </a:ext>
            </a:extLst>
          </p:cNvPr>
          <p:cNvSpPr/>
          <p:nvPr/>
        </p:nvSpPr>
        <p:spPr>
          <a:xfrm>
            <a:off x="7602411" y="3907737"/>
            <a:ext cx="253989" cy="6896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07DD4D-2825-FE41-A6A4-E5E350CD63DB}"/>
              </a:ext>
            </a:extLst>
          </p:cNvPr>
          <p:cNvSpPr/>
          <p:nvPr/>
        </p:nvSpPr>
        <p:spPr>
          <a:xfrm>
            <a:off x="1384299" y="4041057"/>
            <a:ext cx="2387601" cy="55634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0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7" y="18046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ontogenetic regions</a:t>
            </a:r>
          </a:p>
        </p:txBody>
      </p:sp>
      <p:pic>
        <p:nvPicPr>
          <p:cNvPr id="7" name="Picture 6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B756275-7DCC-8449-AE38-DD5D9D77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40118" y="3193441"/>
            <a:ext cx="8372230" cy="62877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17965B-63E8-0448-A92C-0781A345D9F1}"/>
              </a:ext>
            </a:extLst>
          </p:cNvPr>
          <p:cNvSpPr txBox="1"/>
          <p:nvPr/>
        </p:nvSpPr>
        <p:spPr>
          <a:xfrm>
            <a:off x="1663470" y="305966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region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9F282F-ECAE-C540-A1A8-220D4C8FE0F9}"/>
              </a:ext>
            </a:extLst>
          </p:cNvPr>
          <p:cNvSpPr/>
          <p:nvPr/>
        </p:nvSpPr>
        <p:spPr>
          <a:xfrm>
            <a:off x="375657" y="5778500"/>
            <a:ext cx="8768343" cy="109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82F9B-3C4E-6646-B31A-F50F8418D389}"/>
              </a:ext>
            </a:extLst>
          </p:cNvPr>
          <p:cNvCxnSpPr>
            <a:cxnSpLocks/>
          </p:cNvCxnSpPr>
          <p:nvPr/>
        </p:nvCxnSpPr>
        <p:spPr>
          <a:xfrm>
            <a:off x="5791310" y="6352372"/>
            <a:ext cx="215276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103963-F748-F543-8FD3-30E8B3586616}"/>
              </a:ext>
            </a:extLst>
          </p:cNvPr>
          <p:cNvSpPr txBox="1"/>
          <p:nvPr/>
        </p:nvSpPr>
        <p:spPr>
          <a:xfrm>
            <a:off x="5791310" y="589347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5970E-B518-9D43-95C6-4F0161AAEC65}"/>
              </a:ext>
            </a:extLst>
          </p:cNvPr>
          <p:cNvSpPr/>
          <p:nvPr/>
        </p:nvSpPr>
        <p:spPr>
          <a:xfrm>
            <a:off x="3911599" y="3951067"/>
            <a:ext cx="3944809" cy="6463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ABE1C-5D9E-9F40-89B3-9C68AB857E4C}"/>
              </a:ext>
            </a:extLst>
          </p:cNvPr>
          <p:cNvSpPr txBox="1"/>
          <p:nvPr/>
        </p:nvSpPr>
        <p:spPr>
          <a:xfrm>
            <a:off x="4540580" y="2561140"/>
            <a:ext cx="136870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birth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8C35E-6C65-7D44-8FA5-619CD991565F}"/>
              </a:ext>
            </a:extLst>
          </p:cNvPr>
          <p:cNvSpPr/>
          <p:nvPr/>
        </p:nvSpPr>
        <p:spPr>
          <a:xfrm>
            <a:off x="7602411" y="3951067"/>
            <a:ext cx="253998" cy="646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48350-0072-A54D-B6C9-4C22BAAA514B}"/>
              </a:ext>
            </a:extLst>
          </p:cNvPr>
          <p:cNvSpPr txBox="1"/>
          <p:nvPr/>
        </p:nvSpPr>
        <p:spPr>
          <a:xfrm>
            <a:off x="6808207" y="248592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Edge pre-capture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(500 µm)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B92FF0-9078-D141-8676-05AF712B7488}"/>
              </a:ext>
            </a:extLst>
          </p:cNvPr>
          <p:cNvCxnSpPr>
            <a:cxnSpLocks/>
          </p:cNvCxnSpPr>
          <p:nvPr/>
        </p:nvCxnSpPr>
        <p:spPr>
          <a:xfrm>
            <a:off x="7718560" y="3207471"/>
            <a:ext cx="0" cy="5715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407DD4D-2825-FE41-A6A4-E5E350CD63DB}"/>
              </a:ext>
            </a:extLst>
          </p:cNvPr>
          <p:cNvSpPr/>
          <p:nvPr/>
        </p:nvSpPr>
        <p:spPr>
          <a:xfrm>
            <a:off x="1384299" y="4041057"/>
            <a:ext cx="2387601" cy="55634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7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White sharks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(Carcharodon carcharias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 descr="whitesharkBBC.jpg">
            <a:extLst>
              <a:ext uri="{FF2B5EF4-FFF2-40B4-BE49-F238E27FC236}">
                <a16:creationId xmlns:a16="http://schemas.microsoft.com/office/drawing/2014/main" id="{E2C150D1-7B29-774D-8E46-FF7898F80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071"/>
            <a:ext cx="9144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D16BD-1926-0148-B849-5933C5200056}"/>
              </a:ext>
            </a:extLst>
          </p:cNvPr>
          <p:cNvSpPr txBox="1"/>
          <p:nvPr/>
        </p:nvSpPr>
        <p:spPr>
          <a:xfrm>
            <a:off x="4740290" y="6246653"/>
            <a:ext cx="43095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www.bbc.com</a:t>
            </a:r>
            <a:r>
              <a:rPr lang="en-US" sz="1000" dirty="0"/>
              <a:t>/earth/story/20151005-the-truth-about-great-white-sharks</a:t>
            </a:r>
          </a:p>
        </p:txBody>
      </p:sp>
    </p:spTree>
    <p:extLst>
      <p:ext uri="{BB962C8B-B14F-4D97-AF65-F5344CB8AC3E}">
        <p14:creationId xmlns:p14="http://schemas.microsoft.com/office/powerpoint/2010/main" val="3182186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4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4" y="-7250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1936038-3D18-F148-80FB-FBF05D1B3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1469693"/>
            <a:ext cx="6972300" cy="5283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B17F6-19FB-0442-8B29-900F4305404F}"/>
              </a:ext>
            </a:extLst>
          </p:cNvPr>
          <p:cNvSpPr/>
          <p:nvPr/>
        </p:nvSpPr>
        <p:spPr>
          <a:xfrm>
            <a:off x="6962273" y="1469693"/>
            <a:ext cx="1095877" cy="11454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3E7E9-8DE2-2740-9C3F-2A044112C103}"/>
              </a:ext>
            </a:extLst>
          </p:cNvPr>
          <p:cNvSpPr txBox="1"/>
          <p:nvPr/>
        </p:nvSpPr>
        <p:spPr>
          <a:xfrm>
            <a:off x="8058150" y="1750050"/>
            <a:ext cx="106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Gulf of California</a:t>
            </a:r>
          </a:p>
        </p:txBody>
      </p:sp>
    </p:spTree>
    <p:extLst>
      <p:ext uri="{BB962C8B-B14F-4D97-AF65-F5344CB8AC3E}">
        <p14:creationId xmlns:p14="http://schemas.microsoft.com/office/powerpoint/2010/main" val="2156544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4" y="-10559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1936038-3D18-F148-80FB-FBF05D1B3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1469693"/>
            <a:ext cx="6972300" cy="5283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B17F6-19FB-0442-8B29-900F4305404F}"/>
              </a:ext>
            </a:extLst>
          </p:cNvPr>
          <p:cNvSpPr/>
          <p:nvPr/>
        </p:nvSpPr>
        <p:spPr>
          <a:xfrm>
            <a:off x="6962273" y="1469693"/>
            <a:ext cx="1095877" cy="11454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25031-4348-AA47-853E-199B2BA2073D}"/>
              </a:ext>
            </a:extLst>
          </p:cNvPr>
          <p:cNvSpPr/>
          <p:nvPr/>
        </p:nvSpPr>
        <p:spPr>
          <a:xfrm>
            <a:off x="6962273" y="2634528"/>
            <a:ext cx="1095878" cy="2249988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CE975-163F-1944-90A9-F60F3386D161}"/>
              </a:ext>
            </a:extLst>
          </p:cNvPr>
          <p:cNvSpPr/>
          <p:nvPr/>
        </p:nvSpPr>
        <p:spPr>
          <a:xfrm>
            <a:off x="6962273" y="1469693"/>
            <a:ext cx="1095877" cy="11454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7B999-EBC1-C243-B265-7D50F5AFB784}"/>
              </a:ext>
            </a:extLst>
          </p:cNvPr>
          <p:cNvSpPr txBox="1"/>
          <p:nvPr/>
        </p:nvSpPr>
        <p:spPr>
          <a:xfrm>
            <a:off x="8058150" y="3300624"/>
            <a:ext cx="106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Northern Baja</a:t>
            </a:r>
          </a:p>
        </p:txBody>
      </p:sp>
    </p:spTree>
    <p:extLst>
      <p:ext uri="{BB962C8B-B14F-4D97-AF65-F5344CB8AC3E}">
        <p14:creationId xmlns:p14="http://schemas.microsoft.com/office/powerpoint/2010/main" val="168633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4" y="-10559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1936038-3D18-F148-80FB-FBF05D1B3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1469693"/>
            <a:ext cx="6972300" cy="5283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B17F6-19FB-0442-8B29-900F4305404F}"/>
              </a:ext>
            </a:extLst>
          </p:cNvPr>
          <p:cNvSpPr/>
          <p:nvPr/>
        </p:nvSpPr>
        <p:spPr>
          <a:xfrm>
            <a:off x="6962273" y="1469693"/>
            <a:ext cx="1095877" cy="11454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25031-4348-AA47-853E-199B2BA2073D}"/>
              </a:ext>
            </a:extLst>
          </p:cNvPr>
          <p:cNvSpPr/>
          <p:nvPr/>
        </p:nvSpPr>
        <p:spPr>
          <a:xfrm>
            <a:off x="6962273" y="2634528"/>
            <a:ext cx="1095878" cy="2249988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CE975-163F-1944-90A9-F60F3386D161}"/>
              </a:ext>
            </a:extLst>
          </p:cNvPr>
          <p:cNvSpPr/>
          <p:nvPr/>
        </p:nvSpPr>
        <p:spPr>
          <a:xfrm>
            <a:off x="6962273" y="1469693"/>
            <a:ext cx="1095877" cy="114549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428EE3-F906-0742-A8A1-1F4105BE5882}"/>
              </a:ext>
            </a:extLst>
          </p:cNvPr>
          <p:cNvSpPr/>
          <p:nvPr/>
        </p:nvSpPr>
        <p:spPr>
          <a:xfrm>
            <a:off x="6962273" y="4907666"/>
            <a:ext cx="1095877" cy="186837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FD959-2DEF-AF46-8D39-3109CE227529}"/>
              </a:ext>
            </a:extLst>
          </p:cNvPr>
          <p:cNvSpPr txBox="1"/>
          <p:nvPr/>
        </p:nvSpPr>
        <p:spPr>
          <a:xfrm>
            <a:off x="8058150" y="5590451"/>
            <a:ext cx="106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Vizcaino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2318644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Mg:Ca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5" y="3488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D4178-7A8F-B045-879B-38A5782B3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17"/>
          <a:stretch/>
        </p:blipFill>
        <p:spPr>
          <a:xfrm>
            <a:off x="1085850" y="1409177"/>
            <a:ext cx="5876423" cy="52705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FF9DD1A-EE88-B540-98E9-5554B4DCC9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934"/>
          <a:stretch/>
        </p:blipFill>
        <p:spPr>
          <a:xfrm>
            <a:off x="6804050" y="1218823"/>
            <a:ext cx="112014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0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5" y="3488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2DE59C2-017F-334A-8240-0780074AA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17"/>
          <a:stretch/>
        </p:blipFill>
        <p:spPr>
          <a:xfrm>
            <a:off x="1085850" y="1476043"/>
            <a:ext cx="5876423" cy="52705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4BE62158-AFB9-0942-895E-6B3CECB55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4"/>
          <a:stretch/>
        </p:blipFill>
        <p:spPr>
          <a:xfrm>
            <a:off x="6804050" y="1218823"/>
            <a:ext cx="112014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8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5" y="3488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749DF31-A20C-464D-B5B8-9379CCF17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331"/>
          <a:stretch/>
        </p:blipFill>
        <p:spPr>
          <a:xfrm>
            <a:off x="1022350" y="1556545"/>
            <a:ext cx="5939923" cy="52832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F9EBD7A-7C9B-1F45-94A7-14B81BB8F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4"/>
          <a:stretch/>
        </p:blipFill>
        <p:spPr>
          <a:xfrm>
            <a:off x="6804050" y="1218823"/>
            <a:ext cx="112014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89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Sr:Ca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4" y="19529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ECAEA06-A160-3C4E-A38D-F6B49BEB7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904"/>
          <a:stretch/>
        </p:blipFill>
        <p:spPr>
          <a:xfrm>
            <a:off x="1066800" y="1492084"/>
            <a:ext cx="5895473" cy="52705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1B203DC5-D080-A849-A623-516C7D9DF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4"/>
          <a:stretch/>
        </p:blipFill>
        <p:spPr>
          <a:xfrm>
            <a:off x="6804050" y="1218823"/>
            <a:ext cx="112014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9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902765" y="3488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5410866" y="355977"/>
            <a:ext cx="1551407" cy="44612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933C736-955F-D44E-A367-3E20DB554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80"/>
          <a:stretch/>
        </p:blipFill>
        <p:spPr>
          <a:xfrm>
            <a:off x="984250" y="1343818"/>
            <a:ext cx="5841154" cy="6592637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4B03B859-7B2F-664F-81EC-84BBDA6E3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4"/>
          <a:stretch/>
        </p:blipFill>
        <p:spPr>
          <a:xfrm>
            <a:off x="6804050" y="1218823"/>
            <a:ext cx="112014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23FAF16-A085-1741-A333-F3D0F902F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79" y="1196181"/>
            <a:ext cx="4491580" cy="553243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9E03B1-AC4A-8A46-9B96-94C67875DAA8}"/>
              </a:ext>
            </a:extLst>
          </p:cNvPr>
          <p:cNvSpPr/>
          <p:nvPr/>
        </p:nvSpPr>
        <p:spPr>
          <a:xfrm rot="20072754">
            <a:off x="4404439" y="3491052"/>
            <a:ext cx="1161331" cy="1380174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B8947098-802E-6543-A987-3F012D2FD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8757" y="3731209"/>
            <a:ext cx="744359" cy="379291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F2C20ACF-9E46-F54E-A1B6-42B6E0EA6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999" y="4051237"/>
            <a:ext cx="744359" cy="379291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5F86AD77-3D4B-6F46-97B6-B6ED92C9D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079" y="4417435"/>
            <a:ext cx="744359" cy="37929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3C5F5F-5E2D-8747-A1EA-EC526CAE5EC1}"/>
              </a:ext>
            </a:extLst>
          </p:cNvPr>
          <p:cNvSpPr/>
          <p:nvPr/>
        </p:nvSpPr>
        <p:spPr>
          <a:xfrm>
            <a:off x="3212487" y="3742768"/>
            <a:ext cx="1030146" cy="73546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48098F2F-77E7-4642-B79A-C1773F181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7754" y="4290737"/>
            <a:ext cx="295915" cy="150784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4C83FA4E-E684-DC4F-BF81-7B28A00C4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2109" y="3859749"/>
            <a:ext cx="201212" cy="102528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89ABFB8E-0483-AF4F-B49E-71EC51591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406" y="4198952"/>
            <a:ext cx="295915" cy="150784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EA6950EB-08E2-BE40-9C26-16F652D1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806" y="4351352"/>
            <a:ext cx="295915" cy="150784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8065B50C-04B3-DE44-9DFC-64C07025C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611" y="3806164"/>
            <a:ext cx="201212" cy="10252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2A941B-8F42-C04C-BCF1-2B78B2094D28}"/>
              </a:ext>
            </a:extLst>
          </p:cNvPr>
          <p:cNvSpPr/>
          <p:nvPr/>
        </p:nvSpPr>
        <p:spPr>
          <a:xfrm>
            <a:off x="2857302" y="2481420"/>
            <a:ext cx="1030146" cy="1180618"/>
          </a:xfrm>
          <a:prstGeom prst="roundRect">
            <a:avLst/>
          </a:prstGeom>
          <a:solidFill>
            <a:srgbClr val="0432FF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89C4E5BA-1693-674F-9D9E-A4A70483A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022" y="2653357"/>
            <a:ext cx="311365" cy="158657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C164E469-0070-D14E-8E66-ECFF42264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855" y="3455718"/>
            <a:ext cx="422127" cy="215096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AA1DD2CA-E059-FD41-997A-F421A1FFE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0376" y="2577002"/>
            <a:ext cx="201212" cy="102528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EDC06385-5EC9-EB40-9CED-BBADD014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442" y="2837105"/>
            <a:ext cx="311365" cy="158657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571173A8-84FD-8B4E-B0A0-93DE801F3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9572" y="3017043"/>
            <a:ext cx="311365" cy="158657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D936EB65-B73E-6A4D-BB4F-AF7A24C00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7520" y="3200791"/>
            <a:ext cx="311365" cy="15865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AB9A786-A751-6F47-AAE4-A430A4BC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Spatial sampling sites</a:t>
            </a:r>
          </a:p>
        </p:txBody>
      </p:sp>
    </p:spTree>
    <p:extLst>
      <p:ext uri="{BB962C8B-B14F-4D97-AF65-F5344CB8AC3E}">
        <p14:creationId xmlns:p14="http://schemas.microsoft.com/office/powerpoint/2010/main" val="392424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7173"/>
            <a:ext cx="276273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White shark ecology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169DE-3EA2-7747-91E1-45E2789C2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23336"/>
            <a:ext cx="2577537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Juvenile movements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Nursery habitats in Pacific Ocean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Biotelemetry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75766DAC-49FD-0F4E-AC11-F73B52FD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82" y="227474"/>
            <a:ext cx="5591620" cy="61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5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B4268C-AC32-2B49-A97B-DC47D0DD8DC4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B7FF92C-147B-DE45-B725-72B068114E94}"/>
              </a:ext>
            </a:extLst>
          </p:cNvPr>
          <p:cNvSpPr txBox="1"/>
          <p:nvPr/>
        </p:nvSpPr>
        <p:spPr>
          <a:xfrm>
            <a:off x="6482850" y="6266144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*2 Neonates excluded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813569F-2DBE-8C43-B83F-F2C90BB0A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624" y="1580775"/>
            <a:ext cx="6985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69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B4268C-AC32-2B49-A97B-DC47D0DD8DC4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96A765A-AF1F-5843-9500-9A5D4D8B8999}"/>
              </a:ext>
            </a:extLst>
          </p:cNvPr>
          <p:cNvSpPr/>
          <p:nvPr/>
        </p:nvSpPr>
        <p:spPr>
          <a:xfrm>
            <a:off x="7122694" y="1404104"/>
            <a:ext cx="1856089" cy="1380174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CB9544F8-9AC2-6640-ACFA-0E80F0D6F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5359" y="1525294"/>
            <a:ext cx="953425" cy="485821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DF7F4839-417E-0D41-83EF-AFDD0B305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635" y="1960280"/>
            <a:ext cx="871909" cy="444285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E8D2B81E-C3DC-704E-B9FF-3CB85F348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826" y="2386646"/>
            <a:ext cx="744359" cy="379291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9269430-9174-784C-918D-BF3128153BB1}"/>
              </a:ext>
            </a:extLst>
          </p:cNvPr>
          <p:cNvSpPr/>
          <p:nvPr/>
        </p:nvSpPr>
        <p:spPr>
          <a:xfrm>
            <a:off x="7122693" y="2784278"/>
            <a:ext cx="1856090" cy="1799214"/>
          </a:xfrm>
          <a:prstGeom prst="roundRect">
            <a:avLst/>
          </a:prstGeom>
          <a:solidFill>
            <a:srgbClr val="0432FF">
              <a:alpha val="50000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E10AE3EE-DB0B-CE44-9718-B4B6DF0CE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114" y="3177734"/>
            <a:ext cx="744359" cy="379291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23A55AB4-4D1B-FD42-8A65-643A056B8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808" y="3603263"/>
            <a:ext cx="579150" cy="295108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96B9CC20-598E-AE4D-8071-986977B85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247" y="2898574"/>
            <a:ext cx="473383" cy="241214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4A562818-D7D7-814A-9178-E6051DF55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826" y="3948253"/>
            <a:ext cx="579150" cy="295108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0D2ECFB7-D76F-1449-84AB-79535204B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808" y="4293243"/>
            <a:ext cx="579150" cy="29510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1F3D4B8-AE94-054C-BE07-E0D289EEA3D6}"/>
              </a:ext>
            </a:extLst>
          </p:cNvPr>
          <p:cNvSpPr/>
          <p:nvPr/>
        </p:nvSpPr>
        <p:spPr>
          <a:xfrm>
            <a:off x="7122693" y="4599803"/>
            <a:ext cx="1856090" cy="154507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CFC6AA93-F567-1D46-B80E-EC157BFF6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635" y="5809360"/>
            <a:ext cx="579150" cy="295108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55CA0590-8573-B24E-9850-070061568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7512" y="4734498"/>
            <a:ext cx="394555" cy="201047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9C1439CA-850F-734E-B46F-5AB73FD13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635" y="5139812"/>
            <a:ext cx="394555" cy="201047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3F20FD0A-4711-024C-A924-CB359A627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7847" y="5493405"/>
            <a:ext cx="394555" cy="201047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02DF4653-31AB-BC45-936E-F188F984E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624" y="1604435"/>
            <a:ext cx="6985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8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Mg:Ca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AE8AE-C643-534D-8D6D-C6B53A99F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0" y="1736617"/>
            <a:ext cx="6972300" cy="4787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E9B799-A0F9-244D-9544-17FF692919DF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936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FA0BC92-9BFC-FA45-93D2-3F6CBFDA08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8" b="18704"/>
          <a:stretch/>
        </p:blipFill>
        <p:spPr>
          <a:xfrm>
            <a:off x="987550" y="1749264"/>
            <a:ext cx="7289800" cy="482086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F0BA9F-32FB-A44F-829A-D6E1E1A76218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367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5CE1EDB-FDB4-AB49-A628-5DB7866F1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70"/>
          <a:stretch/>
        </p:blipFill>
        <p:spPr>
          <a:xfrm>
            <a:off x="984250" y="1749263"/>
            <a:ext cx="7137400" cy="482261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E01076-EF23-334C-A1FA-48533E20DF3F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87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Sr:Ca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E01076-EF23-334C-A1FA-48533E20DF3F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E7F2311-DA49-704E-A000-C93E5DC01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50" y="1878271"/>
            <a:ext cx="70104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37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8255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history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4814624" y="90342"/>
            <a:ext cx="4384102" cy="329255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C847554-FE94-C942-B0F9-B53C4003F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871921"/>
            <a:ext cx="7010400" cy="47879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3FE54A-B02A-4149-8814-B21215E05707}"/>
              </a:ext>
            </a:extLst>
          </p:cNvPr>
          <p:cNvCxnSpPr>
            <a:cxnSpLocks/>
          </p:cNvCxnSpPr>
          <p:nvPr/>
        </p:nvCxnSpPr>
        <p:spPr>
          <a:xfrm>
            <a:off x="6577781" y="681036"/>
            <a:ext cx="2346763" cy="0"/>
          </a:xfrm>
          <a:prstGeom prst="straightConnector1">
            <a:avLst/>
          </a:prstGeom>
          <a:ln w="25400">
            <a:solidFill>
              <a:srgbClr val="FFFF00">
                <a:alpha val="73571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115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61" y="492388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Ontogenetic shifts: maternal vs edge?</a:t>
            </a: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680197" y="2446783"/>
            <a:ext cx="7431398" cy="55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1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61" y="492388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Ontogenetic shifts: maternal vs edge</a:t>
            </a: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680197" y="2446783"/>
            <a:ext cx="7431398" cy="5581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893464-29A8-3646-91A4-4C0A6A7295E0}"/>
              </a:ext>
            </a:extLst>
          </p:cNvPr>
          <p:cNvSpPr/>
          <p:nvPr/>
        </p:nvSpPr>
        <p:spPr>
          <a:xfrm>
            <a:off x="1704548" y="3068514"/>
            <a:ext cx="2262333" cy="698615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75F878-C9AC-0C44-93D4-C29CE1D2D3FB}"/>
              </a:ext>
            </a:extLst>
          </p:cNvPr>
          <p:cNvSpPr/>
          <p:nvPr/>
        </p:nvSpPr>
        <p:spPr>
          <a:xfrm>
            <a:off x="7281991" y="2962891"/>
            <a:ext cx="288704" cy="90986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C6DD-71C8-F54C-A1A0-69BA87FD4CB0}"/>
              </a:ext>
            </a:extLst>
          </p:cNvPr>
          <p:cNvSpPr txBox="1"/>
          <p:nvPr/>
        </p:nvSpPr>
        <p:spPr>
          <a:xfrm>
            <a:off x="2213798" y="4940666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elemental transect data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Non-parametric Kruskal-Wallis ANOVA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Dunn’s multiple comparison</a:t>
            </a:r>
          </a:p>
        </p:txBody>
      </p:sp>
    </p:spTree>
    <p:extLst>
      <p:ext uri="{BB962C8B-B14F-4D97-AF65-F5344CB8AC3E}">
        <p14:creationId xmlns:p14="http://schemas.microsoft.com/office/powerpoint/2010/main" val="972284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50850-A90C-774C-AAE5-590BD4218BE7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B0EF631-6C21-CD41-A83A-FB8079E78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8" y="2915826"/>
            <a:ext cx="4105237" cy="2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chemistry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D89C44-FF6F-FD4E-8C2B-2D4D085BF6D5}"/>
              </a:ext>
            </a:extLst>
          </p:cNvPr>
          <p:cNvGrpSpPr/>
          <p:nvPr/>
        </p:nvGrpSpPr>
        <p:grpSpPr>
          <a:xfrm>
            <a:off x="721648" y="1909481"/>
            <a:ext cx="3715118" cy="1854647"/>
            <a:chOff x="2761387" y="2797744"/>
            <a:chExt cx="6858000" cy="2705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E394D7-70B0-D745-837A-5E49BF304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7F7F5"/>
                </a:clrFrom>
                <a:clrTo>
                  <a:srgbClr val="F7F7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6" b="54259"/>
            <a:stretch/>
          </p:blipFill>
          <p:spPr>
            <a:xfrm>
              <a:off x="2761387" y="2797744"/>
              <a:ext cx="6858000" cy="27051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BE98BD-73DF-9841-96BB-2E63A3AEBDA8}"/>
                </a:ext>
              </a:extLst>
            </p:cNvPr>
            <p:cNvSpPr txBox="1"/>
            <p:nvPr/>
          </p:nvSpPr>
          <p:spPr>
            <a:xfrm>
              <a:off x="7132674" y="4451381"/>
              <a:ext cx="1578515" cy="412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Cordy, Free3D</a:t>
              </a:r>
              <a:endParaRPr lang="es-MX" sz="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F4B072-1282-7D44-A0E0-17FBA4D59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17991" b="17778"/>
          <a:stretch/>
        </p:blipFill>
        <p:spPr>
          <a:xfrm rot="5400000">
            <a:off x="1553443" y="3181732"/>
            <a:ext cx="2509953" cy="411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3E2503-9C95-F34A-BE0C-8C66F5B43BA1}"/>
              </a:ext>
            </a:extLst>
          </p:cNvPr>
          <p:cNvSpPr/>
          <p:nvPr/>
        </p:nvSpPr>
        <p:spPr>
          <a:xfrm>
            <a:off x="2044700" y="2413000"/>
            <a:ext cx="228600" cy="2413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A7431-D586-264C-8CA2-EC572B097ED3}"/>
              </a:ext>
            </a:extLst>
          </p:cNvPr>
          <p:cNvCxnSpPr/>
          <p:nvPr/>
        </p:nvCxnSpPr>
        <p:spPr>
          <a:xfrm flipH="1">
            <a:off x="752253" y="2654300"/>
            <a:ext cx="1292447" cy="13286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0AB14B-9CE9-9941-A174-C79D151F92B8}"/>
              </a:ext>
            </a:extLst>
          </p:cNvPr>
          <p:cNvCxnSpPr>
            <a:cxnSpLocks/>
          </p:cNvCxnSpPr>
          <p:nvPr/>
        </p:nvCxnSpPr>
        <p:spPr>
          <a:xfrm>
            <a:off x="2290695" y="2641598"/>
            <a:ext cx="2573891" cy="13413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449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vs edge: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AB327-47DB-464C-95F7-F51D8770568D}"/>
              </a:ext>
            </a:extLst>
          </p:cNvPr>
          <p:cNvSpPr/>
          <p:nvPr/>
        </p:nvSpPr>
        <p:spPr>
          <a:xfrm>
            <a:off x="5469564" y="1488282"/>
            <a:ext cx="236292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3A6A5-D49F-CB46-9F3B-A1BE849F5AA3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16D9BB-E4DD-C549-8B85-369E9A1A363B}"/>
              </a:ext>
            </a:extLst>
          </p:cNvPr>
          <p:cNvSpPr txBox="1"/>
          <p:nvPr/>
        </p:nvSpPr>
        <p:spPr>
          <a:xfrm>
            <a:off x="5946492" y="26019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capture (edge)</a:t>
            </a:r>
          </a:p>
        </p:txBody>
      </p:sp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A380A1-151B-EC44-8560-E92D9E41E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48" y="2915826"/>
            <a:ext cx="4105237" cy="2981541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02C8A1-E197-574B-9942-4503FB7EA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081" y="2933313"/>
            <a:ext cx="4105237" cy="2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9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Mg:Ca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A3E6C67D-5E37-6A40-9C65-2CCFCE52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E048B-CDD9-FD4F-8E9A-37DFCC048A84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5A622-D5F6-7B4B-93EE-581D129F5A72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5EAB72CA-D702-9548-BF1F-AB07F1008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94" y="2991472"/>
            <a:ext cx="4061206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63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vs edge: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Mg:Ca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CE484562-9681-1E4E-8DEE-23A80190F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E907B1-F0FB-534D-8F2D-E1D8BB430626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27AAE-640B-474B-B6F4-40BEB6AC82B7}"/>
              </a:ext>
            </a:extLst>
          </p:cNvPr>
          <p:cNvSpPr/>
          <p:nvPr/>
        </p:nvSpPr>
        <p:spPr>
          <a:xfrm>
            <a:off x="5469564" y="1488282"/>
            <a:ext cx="236292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C54F3-FA84-354A-9B41-B0D213D675DF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2C309-BAA0-2E4F-AC29-39A413D4E239}"/>
              </a:ext>
            </a:extLst>
          </p:cNvPr>
          <p:cNvSpPr txBox="1"/>
          <p:nvPr/>
        </p:nvSpPr>
        <p:spPr>
          <a:xfrm>
            <a:off x="5946492" y="26019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capture (edge)</a:t>
            </a: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A222FB2C-BF4C-7945-9938-9387A6BD9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94" y="2991472"/>
            <a:ext cx="4061206" cy="2982214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52EA4D6-D424-F14B-9DA4-EDE6F3286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50" y="2991472"/>
            <a:ext cx="4061206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93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04018B1-3C8B-904A-BA30-D322833F8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26830" y="1127771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39BA66-33C0-DE49-8DAB-4EA039CC9C42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C6D70-783B-8D43-A520-7B2448701AD1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FD8EBC58-E50E-FF44-A456-A386A9D92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2971253"/>
            <a:ext cx="4106164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52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vs edge: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04018B1-3C8B-904A-BA30-D322833F8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39BA66-33C0-DE49-8DAB-4EA039CC9C42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3C67D-548D-DF43-96AC-4FE024D3F339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DF44E-AD0B-024C-A62A-2AB1E8392675}"/>
              </a:ext>
            </a:extLst>
          </p:cNvPr>
          <p:cNvSpPr txBox="1"/>
          <p:nvPr/>
        </p:nvSpPr>
        <p:spPr>
          <a:xfrm>
            <a:off x="5946492" y="26019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capture (edge)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1F45D9-C0BA-0A4A-A34D-944DA57A5428}"/>
              </a:ext>
            </a:extLst>
          </p:cNvPr>
          <p:cNvSpPr/>
          <p:nvPr/>
        </p:nvSpPr>
        <p:spPr>
          <a:xfrm>
            <a:off x="5469564" y="1488282"/>
            <a:ext cx="236292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FB3BADF-75D6-4C43-905F-948E0BC5E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971253"/>
            <a:ext cx="4106164" cy="2982214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550ACE-7987-404F-B5D0-E6C9B1ABD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728" y="2971253"/>
            <a:ext cx="4106164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9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4DF88CC-95E5-BB4F-B56C-B4D07D79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134681-BBB5-214E-A575-E74FDCD00894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1CE38-E094-4D40-A562-A249DB3AB859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5A94AA1-8947-D042-B721-35290579A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30" y="3125036"/>
            <a:ext cx="4226052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44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vs edge: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Zn:Ca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E4DF88CC-95E5-BB4F-B56C-B4D07D79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134681-BBB5-214E-A575-E74FDCD00894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1CE38-E094-4D40-A562-A249DB3AB859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200FA-CD82-3B47-95DD-5FFD27AD3E66}"/>
              </a:ext>
            </a:extLst>
          </p:cNvPr>
          <p:cNvSpPr txBox="1"/>
          <p:nvPr/>
        </p:nvSpPr>
        <p:spPr>
          <a:xfrm>
            <a:off x="5946492" y="26019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capture (edge)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D13E2-E8A4-CB48-B7BC-9D3EDD0EEBDF}"/>
              </a:ext>
            </a:extLst>
          </p:cNvPr>
          <p:cNvSpPr/>
          <p:nvPr/>
        </p:nvSpPr>
        <p:spPr>
          <a:xfrm>
            <a:off x="5469564" y="1488282"/>
            <a:ext cx="236292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A46BF84-8BCC-1B4E-965B-85AE60A1E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30" y="3125036"/>
            <a:ext cx="4226052" cy="2982214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AFFEF0-FC35-034E-8AE5-D0A61E98A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582" y="3122998"/>
            <a:ext cx="4226052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88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Sr:Ca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D4D049BC-4D61-7340-8615-98440BE2B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7F2CE9-2753-A343-8FED-2F758D8F1C0E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0368B-0C85-D048-8291-7E96007FB097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pic>
        <p:nvPicPr>
          <p:cNvPr id="13" name="Picture 12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EA204665-0998-5246-BD20-6B5BEB8C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06" y="3213007"/>
            <a:ext cx="4181094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89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vs edge: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Sr:Ca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D4D049BC-4D61-7340-8615-98440BE2B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7F2CE9-2753-A343-8FED-2F758D8F1C0E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0368B-0C85-D048-8291-7E96007FB097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13632-2B88-814B-86F8-B17160AD0626}"/>
              </a:ext>
            </a:extLst>
          </p:cNvPr>
          <p:cNvSpPr txBox="1"/>
          <p:nvPr/>
        </p:nvSpPr>
        <p:spPr>
          <a:xfrm>
            <a:off x="5946492" y="26019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capture (edge)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1B379F-3562-3C45-BD2D-A8D1EEBEC7A3}"/>
              </a:ext>
            </a:extLst>
          </p:cNvPr>
          <p:cNvSpPr/>
          <p:nvPr/>
        </p:nvSpPr>
        <p:spPr>
          <a:xfrm>
            <a:off x="5469564" y="1488282"/>
            <a:ext cx="236292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B171EDA2-88BB-7541-8D04-5F67A585A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06" y="3213007"/>
            <a:ext cx="4181094" cy="2982214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13B4F4E3-C4D3-9B4F-A2D3-651146EF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3213007"/>
            <a:ext cx="4181094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9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0E0BE413-D128-0C4C-A889-46E3FDEDB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5B0049-CAA7-8244-BD87-C428C0224AB9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80C8F-3782-FE4F-BA64-C4919BB61715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9FF380B-B94C-BC48-AB8A-0386A7E93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38" y="3106454"/>
            <a:ext cx="4001262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Vertebrae chemistry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D89C44-FF6F-FD4E-8C2B-2D4D085BF6D5}"/>
              </a:ext>
            </a:extLst>
          </p:cNvPr>
          <p:cNvGrpSpPr/>
          <p:nvPr/>
        </p:nvGrpSpPr>
        <p:grpSpPr>
          <a:xfrm>
            <a:off x="721648" y="1909481"/>
            <a:ext cx="3715118" cy="1854647"/>
            <a:chOff x="2761387" y="2797744"/>
            <a:chExt cx="6858000" cy="2705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E394D7-70B0-D745-837A-5E49BF304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7F7F5"/>
                </a:clrFrom>
                <a:clrTo>
                  <a:srgbClr val="F7F7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6" b="54259"/>
            <a:stretch/>
          </p:blipFill>
          <p:spPr>
            <a:xfrm>
              <a:off x="2761387" y="2797744"/>
              <a:ext cx="6858000" cy="27051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BE98BD-73DF-9841-96BB-2E63A3AEBDA8}"/>
                </a:ext>
              </a:extLst>
            </p:cNvPr>
            <p:cNvSpPr txBox="1"/>
            <p:nvPr/>
          </p:nvSpPr>
          <p:spPr>
            <a:xfrm>
              <a:off x="7132674" y="4451381"/>
              <a:ext cx="1578515" cy="412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Cordy, Free3D</a:t>
              </a:r>
              <a:endParaRPr lang="es-MX" sz="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F4B072-1282-7D44-A0E0-17FBA4D59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17991" b="17778"/>
          <a:stretch/>
        </p:blipFill>
        <p:spPr>
          <a:xfrm rot="5400000">
            <a:off x="1553443" y="3181732"/>
            <a:ext cx="2509953" cy="4112333"/>
          </a:xfrm>
          <a:prstGeom prst="rect">
            <a:avLst/>
          </a:prstGeom>
        </p:spPr>
      </p:pic>
      <p:pic>
        <p:nvPicPr>
          <p:cNvPr id="8" name="Picture 7" descr="VERT_chem_image.pdf">
            <a:extLst>
              <a:ext uri="{FF2B5EF4-FFF2-40B4-BE49-F238E27FC236}">
                <a16:creationId xmlns:a16="http://schemas.microsoft.com/office/drawing/2014/main" id="{F1832959-4A50-8C43-A94A-916EC6144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9998" r="18000" b="20001"/>
          <a:stretch/>
        </p:blipFill>
        <p:spPr>
          <a:xfrm rot="16200000">
            <a:off x="4494998" y="2267199"/>
            <a:ext cx="5055719" cy="3395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279219-E3A2-F148-9541-C4FB912F0677}"/>
              </a:ext>
            </a:extLst>
          </p:cNvPr>
          <p:cNvSpPr/>
          <p:nvPr/>
        </p:nvSpPr>
        <p:spPr>
          <a:xfrm rot="20419903">
            <a:off x="3846892" y="4049501"/>
            <a:ext cx="266059" cy="12645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B501D-2BD4-2147-B0BD-4F5588F6B66B}"/>
              </a:ext>
            </a:extLst>
          </p:cNvPr>
          <p:cNvSpPr txBox="1"/>
          <p:nvPr/>
        </p:nvSpPr>
        <p:spPr>
          <a:xfrm>
            <a:off x="7248796" y="6492874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Mohan et al. (2018)</a:t>
            </a:r>
          </a:p>
        </p:txBody>
      </p:sp>
    </p:spTree>
    <p:extLst>
      <p:ext uri="{BB962C8B-B14F-4D97-AF65-F5344CB8AC3E}">
        <p14:creationId xmlns:p14="http://schemas.microsoft.com/office/powerpoint/2010/main" val="3576732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vs edge 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Ba:Ca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dessert, dish, snack food&#10;&#10;Description automatically generated">
            <a:extLst>
              <a:ext uri="{FF2B5EF4-FFF2-40B4-BE49-F238E27FC236}">
                <a16:creationId xmlns:a16="http://schemas.microsoft.com/office/drawing/2014/main" id="{0E0BE413-D128-0C4C-A889-46E3FDEDB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24" b="89974" l="9961" r="96777">
                        <a14:foregroundMark x1="17383" y1="8724" x2="17383" y2="8724"/>
                        <a14:foregroundMark x1="93945" y1="33464" x2="93945" y2="33464"/>
                        <a14:foregroundMark x1="96777" y1="27995" x2="96777" y2="27995"/>
                        <a14:foregroundMark x1="23926" y1="13021" x2="23926" y2="13021"/>
                        <a14:foregroundMark x1="14355" y1="10677" x2="14355" y2="10677"/>
                        <a14:foregroundMark x1="57129" y1="22396" x2="57129" y2="22396"/>
                        <a14:foregroundMark x1="55273" y1="21745" x2="18555" y2="9245"/>
                        <a14:backgroundMark x1="58984" y1="70833" x2="58984" y2="70833"/>
                        <a14:backgroundMark x1="73047" y1="86979" x2="73047" y2="86979"/>
                        <a14:backgroundMark x1="65527" y1="83464" x2="65527" y2="83464"/>
                        <a14:backgroundMark x1="58008" y1="71875" x2="58008" y2="71875"/>
                        <a14:backgroundMark x1="52051" y1="64583" x2="52051" y2="64583"/>
                        <a14:backgroundMark x1="43066" y1="53776" x2="43066" y2="53776"/>
                        <a14:backgroundMark x1="28516" y1="37240" x2="28516" y2="37240"/>
                        <a14:backgroundMark x1="30273" y1="28776" x2="30273" y2="28776"/>
                        <a14:backgroundMark x1="36035" y1="28906" x2="36035" y2="28906"/>
                        <a14:backgroundMark x1="34473" y1="33073" x2="34473" y2="33073"/>
                        <a14:backgroundMark x1="35254" y1="36198" x2="35254" y2="36198"/>
                        <a14:backgroundMark x1="55078" y1="64583" x2="55078" y2="64583"/>
                        <a14:backgroundMark x1="18848" y1="18229" x2="18848" y2="18229"/>
                        <a14:backgroundMark x1="21094" y1="22917" x2="21094" y2="22917"/>
                        <a14:backgroundMark x1="22949" y1="32422" x2="23438" y2="33984"/>
                        <a14:backgroundMark x1="38574" y1="49349" x2="41504" y2="52474"/>
                        <a14:backgroundMark x1="48828" y1="60938" x2="73535" y2="88281"/>
                        <a14:backgroundMark x1="36914" y1="48307" x2="23145" y2="24219"/>
                        <a14:backgroundMark x1="23145" y1="24219" x2="14551" y2="18099"/>
                        <a14:backgroundMark x1="62109" y1="33984" x2="30469" y2="25781"/>
                        <a14:backgroundMark x1="93066" y1="45052" x2="79883" y2="39063"/>
                        <a14:backgroundMark x1="60254" y1="30078" x2="23535" y2="17708"/>
                        <a14:backgroundMark x1="21582" y1="16536" x2="27344" y2="18490"/>
                        <a14:backgroundMark x1="27344" y1="18490" x2="33887" y2="20443"/>
                        <a14:backgroundMark x1="33887" y1="20443" x2="46875" y2="25391"/>
                        <a14:backgroundMark x1="46875" y1="25391" x2="57910" y2="28125"/>
                        <a14:backgroundMark x1="40039" y1="20964" x2="21973" y2="15104"/>
                        <a14:backgroundMark x1="93457" y1="41406" x2="93457" y2="41406"/>
                        <a14:backgroundMark x1="94141" y1="40885" x2="94141" y2="40885"/>
                        <a14:backgroundMark x1="91211" y1="39714" x2="91211" y2="39714"/>
                        <a14:backgroundMark x1="31348" y1="17057" x2="20801" y2="13932"/>
                        <a14:backgroundMark x1="63672" y1="28776" x2="66016" y2="29818"/>
                        <a14:backgroundMark x1="91602" y1="40104" x2="91602" y2="40104"/>
                        <a14:backgroundMark x1="68555" y1="30339" x2="68555" y2="30339"/>
                        <a14:backgroundMark x1="68848" y1="30469" x2="63086" y2="28646"/>
                        <a14:backgroundMark x1="70020" y1="30599" x2="65332" y2="2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67689">
            <a:off x="1647500" y="1140312"/>
            <a:ext cx="4384102" cy="329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5B0049-CAA7-8244-BD87-C428C0224AB9}"/>
              </a:ext>
            </a:extLst>
          </p:cNvPr>
          <p:cNvSpPr/>
          <p:nvPr/>
        </p:nvSpPr>
        <p:spPr>
          <a:xfrm>
            <a:off x="2121408" y="1481328"/>
            <a:ext cx="1697474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80C8F-3782-FE4F-BA64-C4919BB61715}"/>
              </a:ext>
            </a:extLst>
          </p:cNvPr>
          <p:cNvSpPr txBox="1"/>
          <p:nvPr/>
        </p:nvSpPr>
        <p:spPr>
          <a:xfrm>
            <a:off x="2278500" y="25639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BD7B46-B0DB-7048-96AC-5A825CFBF8A6}"/>
              </a:ext>
            </a:extLst>
          </p:cNvPr>
          <p:cNvSpPr txBox="1"/>
          <p:nvPr/>
        </p:nvSpPr>
        <p:spPr>
          <a:xfrm>
            <a:off x="5946492" y="260192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 capture (edge)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64038-1551-B448-8E8A-0ABD0187186B}"/>
              </a:ext>
            </a:extLst>
          </p:cNvPr>
          <p:cNvSpPr/>
          <p:nvPr/>
        </p:nvSpPr>
        <p:spPr>
          <a:xfrm>
            <a:off x="5469564" y="1488282"/>
            <a:ext cx="236292" cy="4650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5D2F1CE-F5FD-B44A-A8F6-08B865A47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38" y="3106454"/>
            <a:ext cx="4001262" cy="2982214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7FEB8E6-B84C-9A46-98E2-25EBA0A00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562" y="3142618"/>
            <a:ext cx="4001262" cy="29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2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169DE-3EA2-7747-91E1-45E2789C2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Sharp edge increases – zone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biomineralization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Distinct regional vertebral chemistry variation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Li, Ba and Zn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differed significantly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Juvenile/sub adult edge (pre-capture)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 and Zn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Oscillations in Mn, Zn, Sr, and Ba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Related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band pair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formation?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Elasmobranch research should focus on vertebrae chemistry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mechanisms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biomineralization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Physiology versus environmental</a:t>
            </a:r>
          </a:p>
        </p:txBody>
      </p:sp>
    </p:spTree>
    <p:extLst>
      <p:ext uri="{BB962C8B-B14F-4D97-AF65-F5344CB8AC3E}">
        <p14:creationId xmlns:p14="http://schemas.microsoft.com/office/powerpoint/2010/main" val="7410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30" y="1080112"/>
            <a:ext cx="9038693" cy="1516724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Inferring potential feeding areas from stable isotope analysis in Pacific White Shark vertebrae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205" y="5122573"/>
            <a:ext cx="7248525" cy="8620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Alfonsina E. Romo-Curiel</a:t>
            </a:r>
            <a:r>
              <a:rPr lang="es-MX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, Sharon Z. Herzka</a:t>
            </a:r>
            <a:r>
              <a:rPr lang="es-MX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, Oscar Sosa-Nishizaki</a:t>
            </a:r>
            <a:r>
              <a:rPr lang="es-MX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, John A. Mohan</a:t>
            </a:r>
            <a:r>
              <a:rPr lang="es-MX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, Emiliano García-Rodríguez</a:t>
            </a:r>
            <a:r>
              <a:rPr lang="es-MX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1350" dirty="0">
                <a:latin typeface="Arial" panose="020B0604020202020204" pitchFamily="34" charset="0"/>
                <a:cs typeface="Arial" panose="020B0604020202020204" pitchFamily="34" charset="0"/>
              </a:rPr>
              <a:t>, R. J. David Wells</a:t>
            </a:r>
            <a:r>
              <a:rPr lang="es-MX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3720" y="5802161"/>
            <a:ext cx="5953125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/>
              <a:t>1 </a:t>
            </a:r>
            <a:r>
              <a:rPr lang="es-ES" sz="825" dirty="0">
                <a:latin typeface="Arial" panose="020B0604020202020204" pitchFamily="34" charset="0"/>
                <a:cs typeface="Arial" panose="020B0604020202020204" pitchFamily="34" charset="0"/>
              </a:rPr>
              <a:t>Departamento de Oceanografía Biológica, CICESE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, México</a:t>
            </a:r>
          </a:p>
          <a:p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2 Department of Marine Biology, Texas A&amp;M University at Galveston, USA</a:t>
            </a:r>
          </a:p>
          <a:p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3 School of Marine and Environmental Programs, University of New England, USA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9" y="890720"/>
            <a:ext cx="737469" cy="73746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88488" y="890762"/>
            <a:ext cx="1173851" cy="705279"/>
            <a:chOff x="5156791" y="-95697"/>
            <a:chExt cx="1850066" cy="1063260"/>
          </a:xfrm>
        </p:grpSpPr>
        <p:sp>
          <p:nvSpPr>
            <p:cNvPr id="10" name="Rectangle 9"/>
            <p:cNvSpPr/>
            <p:nvPr/>
          </p:nvSpPr>
          <p:spPr>
            <a:xfrm>
              <a:off x="5156791" y="-95697"/>
              <a:ext cx="1850066" cy="1063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121" y="6749"/>
              <a:ext cx="1674042" cy="8720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561118" y="2596836"/>
            <a:ext cx="4076699" cy="2471559"/>
            <a:chOff x="3276601" y="2322353"/>
            <a:chExt cx="5362917" cy="3141044"/>
          </a:xfrm>
        </p:grpSpPr>
        <p:pic>
          <p:nvPicPr>
            <p:cNvPr id="13" name="Picture 2" descr="tiburón jaquetón y grandes mar azul - white shark fotografías e imágenes de stock">
              <a:extLst>
                <a:ext uri="{FF2B5EF4-FFF2-40B4-BE49-F238E27FC236}">
                  <a16:creationId xmlns:a16="http://schemas.microsoft.com/office/drawing/2014/main" id="{CBB35001-E7D1-A24E-A3AE-1F9EB37A1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2" t="12877" b="24220"/>
            <a:stretch/>
          </p:blipFill>
          <p:spPr bwMode="auto">
            <a:xfrm>
              <a:off x="3276601" y="2322353"/>
              <a:ext cx="5283200" cy="2999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C3A3CF-9F76-D14A-8903-63531ED30DB3}"/>
                </a:ext>
              </a:extLst>
            </p:cNvPr>
            <p:cNvSpPr txBox="1"/>
            <p:nvPr/>
          </p:nvSpPr>
          <p:spPr>
            <a:xfrm>
              <a:off x="6821940" y="5170038"/>
              <a:ext cx="1817578" cy="29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50" dirty="0">
                  <a:solidFill>
                    <a:schemeClr val="bg1"/>
                  </a:solidFill>
                </a:rPr>
                <a:t>https://</a:t>
              </a:r>
              <a:r>
                <a:rPr lang="es-ES_tradnl" sz="450" dirty="0" err="1">
                  <a:solidFill>
                    <a:schemeClr val="bg1"/>
                  </a:solidFill>
                </a:rPr>
                <a:t>www.istockphoto.com</a:t>
              </a:r>
              <a:r>
                <a:rPr lang="es-ES_tradnl" sz="450" dirty="0">
                  <a:solidFill>
                    <a:schemeClr val="bg1"/>
                  </a:solidFill>
                </a:rPr>
                <a:t>/es/fotos/</a:t>
              </a:r>
              <a:r>
                <a:rPr lang="es-ES_tradnl" sz="450" dirty="0" err="1">
                  <a:solidFill>
                    <a:schemeClr val="bg1"/>
                  </a:solidFill>
                </a:rPr>
                <a:t>white-shark</a:t>
              </a:r>
              <a:endParaRPr lang="es-ES_tradnl" sz="4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9826" r="7187" b="21730"/>
          <a:stretch/>
        </p:blipFill>
        <p:spPr>
          <a:xfrm>
            <a:off x="6616641" y="932170"/>
            <a:ext cx="2174738" cy="568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83" y="878133"/>
            <a:ext cx="2153723" cy="717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01CC6-0EBB-7A4A-8DA7-DE7E01B9F923}"/>
              </a:ext>
            </a:extLst>
          </p:cNvPr>
          <p:cNvSpPr txBox="1"/>
          <p:nvPr/>
        </p:nvSpPr>
        <p:spPr>
          <a:xfrm>
            <a:off x="615683" y="210383"/>
            <a:ext cx="3451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Related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6188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E34F31-921F-0D4F-AE8F-35426724606D}"/>
              </a:ext>
            </a:extLst>
          </p:cNvPr>
          <p:cNvSpPr txBox="1"/>
          <p:nvPr/>
        </p:nvSpPr>
        <p:spPr>
          <a:xfrm>
            <a:off x="471304" y="755815"/>
            <a:ext cx="346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Related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poster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US" dirty="0"/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261E11-EEE3-7B4C-9E18-4368026B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04" y="1495425"/>
            <a:ext cx="81407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Poster session Sunday Key Ballroom 5:30-7:30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Exploring element patterns in shark vertebrae cartilage to enhance understanding of biomineralization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Abigail Hayne</a:t>
            </a:r>
          </a:p>
        </p:txBody>
      </p:sp>
      <p:pic>
        <p:nvPicPr>
          <p:cNvPr id="9" name="Picture 8" descr="A person holding a fish on a boat&#10;&#10;Description automatically generated">
            <a:extLst>
              <a:ext uri="{FF2B5EF4-FFF2-40B4-BE49-F238E27FC236}">
                <a16:creationId xmlns:a16="http://schemas.microsoft.com/office/drawing/2014/main" id="{65D73D92-FC93-C04C-B8DA-F8B55B46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3543300"/>
            <a:ext cx="2352675" cy="31369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3746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68" y="539770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jmohan@une.edu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2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169DE-3EA2-7747-91E1-45E2789C2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86738" cy="4351338"/>
          </a:xfrm>
        </p:spPr>
        <p:txBody>
          <a:bodyPr>
            <a:norm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How does vertebrae chemistry vary across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ontogeny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Maternal consistency among individuals and elements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Does vertebrae edge chemistry reflect spatial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environmental gradients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Pre-capture comparison (Pacific vs Gulf of California)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Study region</a:t>
            </a:r>
          </a:p>
        </p:txBody>
      </p:sp>
      <p:pic>
        <p:nvPicPr>
          <p:cNvPr id="9" name="Picture 8" descr="Chart, map&#10;&#10;Description automatically generated">
            <a:extLst>
              <a:ext uri="{FF2B5EF4-FFF2-40B4-BE49-F238E27FC236}">
                <a16:creationId xmlns:a16="http://schemas.microsoft.com/office/drawing/2014/main" id="{1F79CE24-91DA-DA43-98DF-147A73E6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13" y="1591123"/>
            <a:ext cx="5792813" cy="46765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9464B5-1ABA-734A-9F34-5D95397FEFB1}"/>
              </a:ext>
            </a:extLst>
          </p:cNvPr>
          <p:cNvSpPr/>
          <p:nvPr/>
        </p:nvSpPr>
        <p:spPr>
          <a:xfrm>
            <a:off x="3414532" y="3750197"/>
            <a:ext cx="659757" cy="8449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6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Incidental capture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51BAC0A-1071-E842-929C-BD57FA57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1" y="1232966"/>
            <a:ext cx="4491580" cy="5532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124BE-B1DE-614E-BC53-618B9D5A07F4}"/>
              </a:ext>
            </a:extLst>
          </p:cNvPr>
          <p:cNvSpPr txBox="1"/>
          <p:nvPr/>
        </p:nvSpPr>
        <p:spPr>
          <a:xfrm>
            <a:off x="5120232" y="1325563"/>
            <a:ext cx="37038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Sharks were sampled under permits: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SGPS/DGVS/04180/13 SGPS/DGVS/06243/14 SGPS/DGVS/06777/15 SGPS/DGVS/06294/16 SGPS/DGVS /07290/17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Issued by the General Direction of Wildlife from the National Ministry of Environment and Natural Resources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6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37A4-7DB6-8B4D-84F1-E8AA1C04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Incidental capture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51BAC0A-1071-E842-929C-BD57FA57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1" y="1232966"/>
            <a:ext cx="4491580" cy="55324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3D1591-8347-8049-A772-61977E235B44}"/>
              </a:ext>
            </a:extLst>
          </p:cNvPr>
          <p:cNvSpPr/>
          <p:nvPr/>
        </p:nvSpPr>
        <p:spPr>
          <a:xfrm>
            <a:off x="4896693" y="1782501"/>
            <a:ext cx="3927436" cy="2013995"/>
          </a:xfrm>
          <a:prstGeom prst="rect">
            <a:avLst/>
          </a:prstGeom>
          <a:solidFill>
            <a:srgbClr val="0432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05C571-BABF-DE47-AFAA-A7E0F065C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03075"/>
              </p:ext>
            </p:extLst>
          </p:nvPr>
        </p:nvGraphicFramePr>
        <p:xfrm>
          <a:off x="4896693" y="1227440"/>
          <a:ext cx="3927436" cy="5364809"/>
        </p:xfrm>
        <a:graphic>
          <a:graphicData uri="http://schemas.openxmlformats.org/drawingml/2006/table">
            <a:tbl>
              <a:tblPr firstRow="1" firstCol="1" bandRow="1"/>
              <a:tblGrid>
                <a:gridCol w="1126554">
                  <a:extLst>
                    <a:ext uri="{9D8B030D-6E8A-4147-A177-3AD203B41FA5}">
                      <a16:colId xmlns:a16="http://schemas.microsoft.com/office/drawing/2014/main" val="116500113"/>
                    </a:ext>
                  </a:extLst>
                </a:gridCol>
                <a:gridCol w="1188566">
                  <a:extLst>
                    <a:ext uri="{9D8B030D-6E8A-4147-A177-3AD203B41FA5}">
                      <a16:colId xmlns:a16="http://schemas.microsoft.com/office/drawing/2014/main" val="75819638"/>
                    </a:ext>
                  </a:extLst>
                </a:gridCol>
                <a:gridCol w="806158">
                  <a:extLst>
                    <a:ext uri="{9D8B030D-6E8A-4147-A177-3AD203B41FA5}">
                      <a16:colId xmlns:a16="http://schemas.microsoft.com/office/drawing/2014/main" val="3149787521"/>
                    </a:ext>
                  </a:extLst>
                </a:gridCol>
                <a:gridCol w="806158">
                  <a:extLst>
                    <a:ext uri="{9D8B030D-6E8A-4147-A177-3AD203B41FA5}">
                      <a16:colId xmlns:a16="http://schemas.microsoft.com/office/drawing/2014/main" val="4262587256"/>
                    </a:ext>
                  </a:extLst>
                </a:gridCol>
              </a:tblGrid>
              <a:tr h="5784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length (cm)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Life stage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913008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949601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Ensenada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954747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213071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89685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Popotla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377775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Baja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Rosario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617602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438199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50985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780502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Laguna Manuela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74567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Vizcaino 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Casitas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61396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Juvenile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706644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Subadult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578889"/>
                  </a:ext>
                </a:extLst>
              </a:tr>
              <a:tr h="3327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Gulf of California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Barril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Subadult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455030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54D374-17D1-654A-B204-DAA9A7C42F53}"/>
              </a:ext>
            </a:extLst>
          </p:cNvPr>
          <p:cNvSpPr/>
          <p:nvPr/>
        </p:nvSpPr>
        <p:spPr>
          <a:xfrm>
            <a:off x="1331089" y="2615878"/>
            <a:ext cx="1030146" cy="1180618"/>
          </a:xfrm>
          <a:prstGeom prst="roundRect">
            <a:avLst/>
          </a:prstGeom>
          <a:solidFill>
            <a:srgbClr val="0432FF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46A82-7F88-984A-84C2-B07B0FB0F341}"/>
              </a:ext>
            </a:extLst>
          </p:cNvPr>
          <p:cNvSpPr txBox="1"/>
          <p:nvPr/>
        </p:nvSpPr>
        <p:spPr>
          <a:xfrm>
            <a:off x="1458410" y="3059668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N=6</a:t>
            </a:r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83A786D4-9186-4642-99EA-B422A2CA1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809" y="2787815"/>
            <a:ext cx="311365" cy="158657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5FCB0925-783A-4544-9EE2-097B9066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642" y="3590176"/>
            <a:ext cx="422127" cy="215096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0B5624-2D91-7F42-B166-07EC703DB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163" y="2711460"/>
            <a:ext cx="201212" cy="10252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DD49273F-56F7-9F40-8D80-98E48EE1B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229" y="2971563"/>
            <a:ext cx="311365" cy="158657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3023303F-A8DD-C24B-AE70-B71E445AD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3359" y="3151501"/>
            <a:ext cx="311365" cy="158657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422B6EB1-AE5D-8343-AA2B-55081CC21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274" r="98408">
                        <a14:foregroundMark x1="1274" y1="54375" x2="1274" y2="54375"/>
                        <a14:foregroundMark x1="48408" y1="9375" x2="48408" y2="9375"/>
                        <a14:foregroundMark x1="98408" y1="25625" x2="98408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1307" y="3335249"/>
            <a:ext cx="311365" cy="15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4731</TotalTime>
  <Words>1213</Words>
  <Application>Microsoft Macintosh PowerPoint</Application>
  <PresentationFormat>On-screen Show (4:3)</PresentationFormat>
  <Paragraphs>405</Paragraphs>
  <Slides>54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Reconstructing life histories of white sharks using vertebral chemistry</vt:lpstr>
      <vt:lpstr>White sharks (Carcharodon carcharias)</vt:lpstr>
      <vt:lpstr>White shark ecology</vt:lpstr>
      <vt:lpstr>Vertebrae chemistry</vt:lpstr>
      <vt:lpstr>Vertebrae chemistry</vt:lpstr>
      <vt:lpstr>Research questions</vt:lpstr>
      <vt:lpstr>Study region</vt:lpstr>
      <vt:lpstr>Incidental capture</vt:lpstr>
      <vt:lpstr>Incidental capture</vt:lpstr>
      <vt:lpstr>Incidental capture</vt:lpstr>
      <vt:lpstr>Incidental capture</vt:lpstr>
      <vt:lpstr>Vertebrae preparation</vt:lpstr>
      <vt:lpstr>Vertebrae analysis</vt:lpstr>
      <vt:lpstr>Vertebrae analysis</vt:lpstr>
      <vt:lpstr>Vertebrae ontogenetic regions</vt:lpstr>
      <vt:lpstr>Vertebrae ontogenetic regions</vt:lpstr>
      <vt:lpstr>Vertebrae ontogenetic regions</vt:lpstr>
      <vt:lpstr>Vertebrae ontogenetic regions</vt:lpstr>
      <vt:lpstr>Vertebrae ontogenetic regions</vt:lpstr>
      <vt:lpstr>Results</vt:lpstr>
      <vt:lpstr>Maternal: Li:Ca</vt:lpstr>
      <vt:lpstr>Maternal: Li:Ca</vt:lpstr>
      <vt:lpstr>Maternal: Li:Ca</vt:lpstr>
      <vt:lpstr>Maternal: Mg:Ca</vt:lpstr>
      <vt:lpstr>Maternal: Mn:Ca</vt:lpstr>
      <vt:lpstr>Maternal: Zn:Ca</vt:lpstr>
      <vt:lpstr>Maternal: Sr:Ca</vt:lpstr>
      <vt:lpstr>Maternal: Ba:Ca</vt:lpstr>
      <vt:lpstr>Spatial sampling sites</vt:lpstr>
      <vt:lpstr>Life history Li:Ca</vt:lpstr>
      <vt:lpstr>Life history Li:Ca</vt:lpstr>
      <vt:lpstr>Life history Mg:Ca</vt:lpstr>
      <vt:lpstr>Life history Mn:Ca</vt:lpstr>
      <vt:lpstr>Life history Zn:Ca</vt:lpstr>
      <vt:lpstr>Life history Sr:Ca</vt:lpstr>
      <vt:lpstr>Life history Ba:Ca</vt:lpstr>
      <vt:lpstr>Ontogenetic shifts: maternal vs edge?</vt:lpstr>
      <vt:lpstr>Ontogenetic shifts: maternal vs edge</vt:lpstr>
      <vt:lpstr>Maternal: Li:Ca</vt:lpstr>
      <vt:lpstr>Maternal vs edge: Li:Ca</vt:lpstr>
      <vt:lpstr>Maternal: Mg:Ca</vt:lpstr>
      <vt:lpstr>Maternal vs edge: Mg:Ca</vt:lpstr>
      <vt:lpstr>Maternal: Mn:Ca</vt:lpstr>
      <vt:lpstr>Maternal vs edge: Mn:Ca</vt:lpstr>
      <vt:lpstr>Maternal: Zn:Ca</vt:lpstr>
      <vt:lpstr>Maternal vs edge: Zn:Ca</vt:lpstr>
      <vt:lpstr>Maternal: Sr:Ca</vt:lpstr>
      <vt:lpstr>Maternal vs edge: Sr:Ca</vt:lpstr>
      <vt:lpstr>Maternal: Ba:Ca</vt:lpstr>
      <vt:lpstr>Maternal vs edge : Ba:Ca</vt:lpstr>
      <vt:lpstr>Discussion</vt:lpstr>
      <vt:lpstr>Inferring potential feeding areas from stable isotope analysis in Pacific White Shark vertebrae </vt:lpstr>
      <vt:lpstr>PowerPoint Presentation</vt:lpstr>
      <vt:lpstr>Questions? jmohan@une.edu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Reconstructing life histories of white sharks</dc:title>
  <dc:creator>John Mohan</dc:creator>
  <cp:lastModifiedBy>Miller, Nathaniel R</cp:lastModifiedBy>
  <cp:revision>91</cp:revision>
  <dcterms:created xsi:type="dcterms:W3CDTF">2021-10-24T21:03:50Z</dcterms:created>
  <dcterms:modified xsi:type="dcterms:W3CDTF">2021-11-16T18:04:15Z</dcterms:modified>
</cp:coreProperties>
</file>