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Male vs. Female</a:t>
            </a:r>
          </a:p>
        </c:rich>
      </c:tx>
      <c:layout>
        <c:manualLayout>
          <c:xMode val="edge"/>
          <c:yMode val="edge"/>
          <c:x val="0.6239582239720034"/>
          <c:y val="0.18518518518518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E81-408E-B6BE-64B2E5862D3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E81-408E-B6BE-64B2E5862D3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('Student Profile'!$A$4,'Student Profile'!$A$5)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('Student Profile'!$I$4,'Student Profile'!$I$5)</c:f>
              <c:numCache>
                <c:formatCode>0</c:formatCode>
                <c:ptCount val="2"/>
                <c:pt idx="0">
                  <c:v>33</c:v>
                </c:pt>
                <c:pt idx="1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E81-408E-B6BE-64B2E5862D3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Foreign vs. U. S.</a:t>
            </a:r>
          </a:p>
        </c:rich>
      </c:tx>
      <c:layout>
        <c:manualLayout>
          <c:xMode val="edge"/>
          <c:yMode val="edge"/>
          <c:x val="0.61958333333333337"/>
          <c:y val="0.18518518518518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961C-45FA-8871-84FC9F52D72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961C-45FA-8871-84FC9F52D72C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('Student Profile'!$A$7,'Student Profile'!$A$8)</c:f>
              <c:strCache>
                <c:ptCount val="2"/>
                <c:pt idx="0">
                  <c:v>Foreign</c:v>
                </c:pt>
                <c:pt idx="1">
                  <c:v>U. S.</c:v>
                </c:pt>
              </c:strCache>
            </c:strRef>
          </c:cat>
          <c:val>
            <c:numRef>
              <c:f>('Student Profile'!$I$7,'Student Profile'!$I$8)</c:f>
              <c:numCache>
                <c:formatCode>0</c:formatCode>
                <c:ptCount val="2"/>
                <c:pt idx="0">
                  <c:v>27</c:v>
                </c:pt>
                <c:pt idx="1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61C-45FA-8871-84FC9F52D72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Undergrad Degree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116-415F-8005-950E90FD745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116-415F-8005-950E90FD745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116-415F-8005-950E90FD745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2116-415F-8005-950E90FD7451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'Student Profile'!$A$16:$A$19</c:f>
              <c:strCache>
                <c:ptCount val="4"/>
                <c:pt idx="0">
                  <c:v>Engineering</c:v>
                </c:pt>
                <c:pt idx="1">
                  <c:v>Science</c:v>
                </c:pt>
                <c:pt idx="2">
                  <c:v>Liberal Arts</c:v>
                </c:pt>
                <c:pt idx="3">
                  <c:v>Economics</c:v>
                </c:pt>
              </c:strCache>
            </c:strRef>
          </c:cat>
          <c:val>
            <c:numRef>
              <c:f>'Student Profile'!$I$16:$I$19</c:f>
              <c:numCache>
                <c:formatCode>0</c:formatCode>
                <c:ptCount val="4"/>
                <c:pt idx="0">
                  <c:v>20.92</c:v>
                </c:pt>
                <c:pt idx="1">
                  <c:v>14.46</c:v>
                </c:pt>
                <c:pt idx="2">
                  <c:v>12.08</c:v>
                </c:pt>
                <c:pt idx="3">
                  <c:v>6.5400000000000009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116-415F-8005-950E90FD745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Work Experience (excl. internships)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ABA8-42CC-8803-BD7DA0246E6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ABA8-42CC-8803-BD7DA0246E63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'Student Profile'!$A$10:$A$11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'Student Profile'!$I$10:$I$11</c:f>
              <c:numCache>
                <c:formatCode>0</c:formatCode>
                <c:ptCount val="2"/>
                <c:pt idx="0">
                  <c:v>40.120000000000005</c:v>
                </c:pt>
                <c:pt idx="1">
                  <c:v>13.879999999999999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BA8-42CC-8803-BD7DA0246E6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Research Interests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6C5D-4C90-9EB3-F6D5779C696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6C5D-4C90-9EB3-F6D5779C696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6C5D-4C90-9EB3-F6D5779C696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6C5D-4C90-9EB3-F6D5779C696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6C5D-4C90-9EB3-F6D5779C696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6C5D-4C90-9EB3-F6D5779C6966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'Student Profile'!$A$24:$A$29</c:f>
              <c:strCache>
                <c:ptCount val="6"/>
                <c:pt idx="0">
                  <c:v>Renewables</c:v>
                </c:pt>
                <c:pt idx="1">
                  <c:v>Water</c:v>
                </c:pt>
                <c:pt idx="2">
                  <c:v>Oil and Gas</c:v>
                </c:pt>
                <c:pt idx="3">
                  <c:v>Environmental</c:v>
                </c:pt>
                <c:pt idx="4">
                  <c:v>Energy Economics</c:v>
                </c:pt>
                <c:pt idx="5">
                  <c:v>Other</c:v>
                </c:pt>
              </c:strCache>
            </c:strRef>
          </c:cat>
          <c:val>
            <c:numRef>
              <c:f>'Student Profile'!$I$24:$I$29</c:f>
              <c:numCache>
                <c:formatCode>0</c:formatCode>
                <c:ptCount val="6"/>
                <c:pt idx="0">
                  <c:v>15.42</c:v>
                </c:pt>
                <c:pt idx="1">
                  <c:v>8.8800000000000008</c:v>
                </c:pt>
                <c:pt idx="2">
                  <c:v>11.120000000000001</c:v>
                </c:pt>
                <c:pt idx="3">
                  <c:v>7.74</c:v>
                </c:pt>
                <c:pt idx="4">
                  <c:v>6.72</c:v>
                </c:pt>
                <c:pt idx="5">
                  <c:v>4.12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C5D-4C90-9EB3-F6D5779C696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97FCA-D453-4F84-9863-76CAD0AE5936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083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F088B-4307-4DA1-A837-60971260EAF3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34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B480-37D6-4CE6-A8B6-E2B0AB98B77D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121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4DF6-973B-493F-B3DD-E08C4BC43291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4529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AACF-9A86-4D01-B773-76219F720CCC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899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F396-3F2E-4F01-A192-548BD1154CC3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03019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2D153-8A07-4C3C-8FFB-9A235FC108EE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2654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10175-837E-47E9-A94E-7CE7BB39A4C9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0060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D3D3-8C4D-4EC7-A26E-A46794DCFD63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748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95711-0F8C-4CB9-8F2F-9D2F36CFF6C6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29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D8D63-E73D-4418-BEC9-7C9393910BE9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267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6C473-D3FC-42D7-93D3-4DF3F6D863AB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574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8C2A9-FC52-4445-83E2-F1464CD8C81A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904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8A0C8-3B29-4751-8FF7-F28C890B054A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145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C2C89-0D80-4720-9A39-558204ACA332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409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B8FEE-78D1-47B0-A90E-5B17E7D01C87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868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D73E-F799-46F0-8FFC-400A92E51398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211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50000"/>
                <a:lumOff val="5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30DA51A-A6A4-43B7-A71E-36B943799FA3}" type="datetime1">
              <a:rPr lang="en-US" smtClean="0"/>
              <a:t>1/23/2017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8929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>
            <a:graphicFrameLocks/>
          </p:cNvGraphicFramePr>
          <p:nvPr>
            <p:extLst/>
          </p:nvPr>
        </p:nvGraphicFramePr>
        <p:xfrm>
          <a:off x="0" y="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/>
          </p:nvPr>
        </p:nvGraphicFramePr>
        <p:xfrm>
          <a:off x="7633587" y="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/>
          </p:nvPr>
        </p:nvGraphicFramePr>
        <p:xfrm>
          <a:off x="0" y="410527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/>
          </p:nvPr>
        </p:nvGraphicFramePr>
        <p:xfrm>
          <a:off x="7633587" y="410527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/>
          </p:nvPr>
        </p:nvGraphicFramePr>
        <p:xfrm>
          <a:off x="3533554" y="205263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049755" y="6178550"/>
            <a:ext cx="1142245" cy="6699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7768589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Slice</vt:lpstr>
      <vt:lpstr>PowerPoint Presentation</vt:lpstr>
    </vt:vector>
  </TitlesOfParts>
  <Company>University of Texas at Austin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Chuchla, Richard J</dc:creator>
  <cp:lastModifiedBy>Chuchla, Richard J</cp:lastModifiedBy>
  <cp:revision>2</cp:revision>
  <dcterms:created xsi:type="dcterms:W3CDTF">2017-01-23T19:59:08Z</dcterms:created>
  <dcterms:modified xsi:type="dcterms:W3CDTF">2017-01-23T20:00:50Z</dcterms:modified>
</cp:coreProperties>
</file>