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theme/theme13.xml" ContentType="application/vnd.openxmlformats-officedocument.theme+xml"/>
  <Override PartName="/ppt/slideLayouts/slideLayout40.xml" ContentType="application/vnd.openxmlformats-officedocument.presentationml.slideLayout+xml"/>
  <Override PartName="/ppt/theme/theme14.xml" ContentType="application/vnd.openxmlformats-officedocument.theme+xml"/>
  <Override PartName="/ppt/slideLayouts/slideLayout41.xml" ContentType="application/vnd.openxmlformats-officedocument.presentationml.slideLayout+xml"/>
  <Override PartName="/ppt/theme/theme15.xml" ContentType="application/vnd.openxmlformats-officedocument.theme+xml"/>
  <Override PartName="/ppt/slideLayouts/slideLayout42.xml" ContentType="application/vnd.openxmlformats-officedocument.presentationml.slideLayout+xml"/>
  <Override PartName="/ppt/theme/theme16.xml" ContentType="application/vnd.openxmlformats-officedocument.theme+xml"/>
  <Override PartName="/ppt/slideLayouts/slideLayout43.xml" ContentType="application/vnd.openxmlformats-officedocument.presentationml.slideLayout+xml"/>
  <Override PartName="/ppt/theme/theme17.xml" ContentType="application/vnd.openxmlformats-officedocument.theme+xml"/>
  <Override PartName="/ppt/slideLayouts/slideLayout44.xml" ContentType="application/vnd.openxmlformats-officedocument.presentationml.slideLayout+xml"/>
  <Override PartName="/ppt/theme/theme18.xml" ContentType="application/vnd.openxmlformats-officedocument.theme+xml"/>
  <Override PartName="/ppt/slideLayouts/slideLayout45.xml" ContentType="application/vnd.openxmlformats-officedocument.presentationml.slideLayout+xml"/>
  <Override PartName="/ppt/theme/theme19.xml" ContentType="application/vnd.openxmlformats-officedocument.theme+xml"/>
  <Override PartName="/ppt/slideLayouts/slideLayout46.xml" ContentType="application/vnd.openxmlformats-officedocument.presentationml.slideLayout+xml"/>
  <Override PartName="/ppt/theme/theme20.xml" ContentType="application/vnd.openxmlformats-officedocument.theme+xml"/>
  <Override PartName="/ppt/slideLayouts/slideLayout47.xml" ContentType="application/vnd.openxmlformats-officedocument.presentationml.slideLayout+xml"/>
  <Override PartName="/ppt/theme/theme21.xml" ContentType="application/vnd.openxmlformats-officedocument.theme+xml"/>
  <Override PartName="/ppt/slideLayouts/slideLayout48.xml" ContentType="application/vnd.openxmlformats-officedocument.presentationml.slideLayout+xml"/>
  <Override PartName="/ppt/theme/theme22.xml" ContentType="application/vnd.openxmlformats-officedocument.theme+xml"/>
  <Override PartName="/ppt/slideLayouts/slideLayout49.xml" ContentType="application/vnd.openxmlformats-officedocument.presentationml.slideLayout+xml"/>
  <Override PartName="/ppt/theme/theme23.xml" ContentType="application/vnd.openxmlformats-officedocument.theme+xml"/>
  <Override PartName="/ppt/slideLayouts/slideLayout50.xml" ContentType="application/vnd.openxmlformats-officedocument.presentationml.slideLayout+xml"/>
  <Override PartName="/ppt/theme/theme24.xml" ContentType="application/vnd.openxmlformats-officedocument.theme+xml"/>
  <Override PartName="/ppt/slideLayouts/slideLayout51.xml" ContentType="application/vnd.openxmlformats-officedocument.presentationml.slideLayout+xml"/>
  <Override PartName="/ppt/theme/theme25.xml" ContentType="application/vnd.openxmlformats-officedocument.theme+xml"/>
  <Override PartName="/ppt/slideLayouts/slideLayout52.xml" ContentType="application/vnd.openxmlformats-officedocument.presentationml.slideLayout+xml"/>
  <Override PartName="/ppt/theme/theme26.xml" ContentType="application/vnd.openxmlformats-officedocument.theme+xml"/>
  <Override PartName="/ppt/slideLayouts/slideLayout53.xml" ContentType="application/vnd.openxmlformats-officedocument.presentationml.slideLayout+xml"/>
  <Override PartName="/ppt/theme/theme27.xml" ContentType="application/vnd.openxmlformats-officedocument.theme+xml"/>
  <Override PartName="/ppt/slideLayouts/slideLayout54.xml" ContentType="application/vnd.openxmlformats-officedocument.presentationml.slideLayout+xml"/>
  <Override PartName="/ppt/theme/theme28.xml" ContentType="application/vnd.openxmlformats-officedocument.theme+xml"/>
  <Override PartName="/ppt/slideLayouts/slideLayout55.xml" ContentType="application/vnd.openxmlformats-officedocument.presentationml.slideLayout+xml"/>
  <Override PartName="/ppt/theme/theme29.xml" ContentType="application/vnd.openxmlformats-officedocument.theme+xml"/>
  <Override PartName="/ppt/slideLayouts/slideLayout56.xml" ContentType="application/vnd.openxmlformats-officedocument.presentationml.slideLayout+xml"/>
  <Override PartName="/ppt/theme/theme30.xml" ContentType="application/vnd.openxmlformats-officedocument.theme+xml"/>
  <Override PartName="/ppt/slideLayouts/slideLayout57.xml" ContentType="application/vnd.openxmlformats-officedocument.presentationml.slideLayout+xml"/>
  <Override PartName="/ppt/theme/theme31.xml" ContentType="application/vnd.openxmlformats-officedocument.theme+xml"/>
  <Override PartName="/ppt/slideLayouts/slideLayout58.xml" ContentType="application/vnd.openxmlformats-officedocument.presentationml.slideLayout+xml"/>
  <Override PartName="/ppt/theme/theme32.xml" ContentType="application/vnd.openxmlformats-officedocument.theme+xml"/>
  <Override PartName="/ppt/slideLayouts/slideLayout59.xml" ContentType="application/vnd.openxmlformats-officedocument.presentationml.slideLayout+xml"/>
  <Override PartName="/ppt/theme/theme33.xml" ContentType="application/vnd.openxmlformats-officedocument.theme+xml"/>
  <Override PartName="/ppt/slideLayouts/slideLayout60.xml" ContentType="application/vnd.openxmlformats-officedocument.presentationml.slideLayout+xml"/>
  <Override PartName="/ppt/theme/theme34.xml" ContentType="application/vnd.openxmlformats-officedocument.theme+xml"/>
  <Override PartName="/ppt/slideLayouts/slideLayout61.xml" ContentType="application/vnd.openxmlformats-officedocument.presentationml.slideLayout+xml"/>
  <Override PartName="/ppt/theme/theme35.xml" ContentType="application/vnd.openxmlformats-officedocument.theme+xml"/>
  <Override PartName="/ppt/slideLayouts/slideLayout62.xml" ContentType="application/vnd.openxmlformats-officedocument.presentationml.slideLayout+xml"/>
  <Override PartName="/ppt/theme/theme36.xml" ContentType="application/vnd.openxmlformats-officedocument.theme+xml"/>
  <Override PartName="/ppt/slideLayouts/slideLayout63.xml" ContentType="application/vnd.openxmlformats-officedocument.presentationml.slideLayout+xml"/>
  <Override PartName="/ppt/theme/theme37.xml" ContentType="application/vnd.openxmlformats-officedocument.theme+xml"/>
  <Override PartName="/ppt/slideLayouts/slideLayout64.xml" ContentType="application/vnd.openxmlformats-officedocument.presentationml.slideLayout+xml"/>
  <Override PartName="/ppt/theme/theme38.xml" ContentType="application/vnd.openxmlformats-officedocument.theme+xml"/>
  <Override PartName="/ppt/slideLayouts/slideLayout65.xml" ContentType="application/vnd.openxmlformats-officedocument.presentationml.slideLayout+xml"/>
  <Override PartName="/ppt/theme/theme39.xml" ContentType="application/vnd.openxmlformats-officedocument.theme+xml"/>
  <Override PartName="/ppt/slideLayouts/slideLayout66.xml" ContentType="application/vnd.openxmlformats-officedocument.presentationml.slideLayout+xml"/>
  <Override PartName="/ppt/theme/theme40.xml" ContentType="application/vnd.openxmlformats-officedocument.theme+xml"/>
  <Override PartName="/ppt/slideLayouts/slideLayout67.xml" ContentType="application/vnd.openxmlformats-officedocument.presentationml.slideLayout+xml"/>
  <Override PartName="/ppt/theme/theme41.xml" ContentType="application/vnd.openxmlformats-officedocument.theme+xml"/>
  <Override PartName="/ppt/slideLayouts/slideLayout68.xml" ContentType="application/vnd.openxmlformats-officedocument.presentationml.slideLayout+xml"/>
  <Override PartName="/ppt/theme/theme42.xml" ContentType="application/vnd.openxmlformats-officedocument.theme+xml"/>
  <Override PartName="/ppt/slideLayouts/slideLayout69.xml" ContentType="application/vnd.openxmlformats-officedocument.presentationml.slideLayout+xml"/>
  <Override PartName="/ppt/theme/theme43.xml" ContentType="application/vnd.openxmlformats-officedocument.theme+xml"/>
  <Override PartName="/ppt/slideLayouts/slideLayout70.xml" ContentType="application/vnd.openxmlformats-officedocument.presentationml.slideLayout+xml"/>
  <Override PartName="/ppt/theme/theme44.xml" ContentType="application/vnd.openxmlformats-officedocument.theme+xml"/>
  <Override PartName="/ppt/slideLayouts/slideLayout71.xml" ContentType="application/vnd.openxmlformats-officedocument.presentationml.slideLayout+xml"/>
  <Override PartName="/ppt/theme/theme45.xml" ContentType="application/vnd.openxmlformats-officedocument.theme+xml"/>
  <Override PartName="/ppt/slideLayouts/slideLayout72.xml" ContentType="application/vnd.openxmlformats-officedocument.presentationml.slideLayout+xml"/>
  <Override PartName="/ppt/theme/theme46.xml" ContentType="application/vnd.openxmlformats-officedocument.theme+xml"/>
  <Override PartName="/ppt/slideLayouts/slideLayout73.xml" ContentType="application/vnd.openxmlformats-officedocument.presentationml.slideLayout+xml"/>
  <Override PartName="/ppt/theme/theme47.xml" ContentType="application/vnd.openxmlformats-officedocument.theme+xml"/>
  <Override PartName="/ppt/slideLayouts/slideLayout74.xml" ContentType="application/vnd.openxmlformats-officedocument.presentationml.slideLayout+xml"/>
  <Override PartName="/ppt/theme/theme48.xml" ContentType="application/vnd.openxmlformats-officedocument.theme+xml"/>
  <Override PartName="/ppt/slideLayouts/slideLayout75.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09" r:id="rId2"/>
    <p:sldMasterId id="2147483717" r:id="rId3"/>
    <p:sldMasterId id="2147483740" r:id="rId4"/>
    <p:sldMasterId id="2147483742" r:id="rId5"/>
    <p:sldMasterId id="2147483744" r:id="rId6"/>
    <p:sldMasterId id="2147483746" r:id="rId7"/>
    <p:sldMasterId id="2147483750" r:id="rId8"/>
    <p:sldMasterId id="2147483756" r:id="rId9"/>
    <p:sldMasterId id="2147483778" r:id="rId10"/>
    <p:sldMasterId id="2147483786" r:id="rId11"/>
    <p:sldMasterId id="2147483788" r:id="rId12"/>
    <p:sldMasterId id="2147483792" r:id="rId13"/>
    <p:sldMasterId id="2147483794" r:id="rId14"/>
    <p:sldMasterId id="2147483796" r:id="rId15"/>
    <p:sldMasterId id="2147483798" r:id="rId16"/>
    <p:sldMasterId id="2147483800" r:id="rId17"/>
    <p:sldMasterId id="2147483802" r:id="rId18"/>
    <p:sldMasterId id="2147483804" r:id="rId19"/>
    <p:sldMasterId id="2147483806" r:id="rId20"/>
    <p:sldMasterId id="2147483808" r:id="rId21"/>
    <p:sldMasterId id="2147483810" r:id="rId22"/>
    <p:sldMasterId id="2147483812" r:id="rId23"/>
    <p:sldMasterId id="2147483814" r:id="rId24"/>
    <p:sldMasterId id="2147483816" r:id="rId25"/>
    <p:sldMasterId id="2147483818" r:id="rId26"/>
    <p:sldMasterId id="2147483820" r:id="rId27"/>
    <p:sldMasterId id="2147483822" r:id="rId28"/>
    <p:sldMasterId id="2147483824" r:id="rId29"/>
    <p:sldMasterId id="2147483826" r:id="rId30"/>
    <p:sldMasterId id="2147483828" r:id="rId31"/>
    <p:sldMasterId id="2147483830" r:id="rId32"/>
    <p:sldMasterId id="2147483832" r:id="rId33"/>
    <p:sldMasterId id="2147483834" r:id="rId34"/>
    <p:sldMasterId id="2147483836" r:id="rId35"/>
    <p:sldMasterId id="2147483838" r:id="rId36"/>
    <p:sldMasterId id="2147483840" r:id="rId37"/>
    <p:sldMasterId id="2147483842" r:id="rId38"/>
    <p:sldMasterId id="2147483844" r:id="rId39"/>
    <p:sldMasterId id="2147483846" r:id="rId40"/>
    <p:sldMasterId id="2147483848" r:id="rId41"/>
    <p:sldMasterId id="2147483850" r:id="rId42"/>
    <p:sldMasterId id="2147483852" r:id="rId43"/>
    <p:sldMasterId id="2147483854" r:id="rId44"/>
    <p:sldMasterId id="2147483856" r:id="rId45"/>
    <p:sldMasterId id="2147483858" r:id="rId46"/>
    <p:sldMasterId id="2147483860" r:id="rId47"/>
    <p:sldMasterId id="2147483862" r:id="rId48"/>
    <p:sldMasterId id="2147483864" r:id="rId49"/>
  </p:sldMasterIdLst>
  <p:notesMasterIdLst>
    <p:notesMasterId r:id="rId115"/>
  </p:notesMasterIdLst>
  <p:sldIdLst>
    <p:sldId id="257" r:id="rId50"/>
    <p:sldId id="359" r:id="rId51"/>
    <p:sldId id="525" r:id="rId52"/>
    <p:sldId id="412" r:id="rId53"/>
    <p:sldId id="413" r:id="rId54"/>
    <p:sldId id="417" r:id="rId55"/>
    <p:sldId id="419" r:id="rId56"/>
    <p:sldId id="420" r:id="rId57"/>
    <p:sldId id="477" r:id="rId58"/>
    <p:sldId id="478" r:id="rId59"/>
    <p:sldId id="479" r:id="rId60"/>
    <p:sldId id="360" r:id="rId61"/>
    <p:sldId id="524" r:id="rId62"/>
    <p:sldId id="562" r:id="rId63"/>
    <p:sldId id="526" r:id="rId64"/>
    <p:sldId id="544" r:id="rId65"/>
    <p:sldId id="527" r:id="rId66"/>
    <p:sldId id="528" r:id="rId67"/>
    <p:sldId id="529" r:id="rId68"/>
    <p:sldId id="530" r:id="rId69"/>
    <p:sldId id="531" r:id="rId70"/>
    <p:sldId id="532" r:id="rId71"/>
    <p:sldId id="533" r:id="rId72"/>
    <p:sldId id="534" r:id="rId73"/>
    <p:sldId id="535" r:id="rId74"/>
    <p:sldId id="536" r:id="rId75"/>
    <p:sldId id="537" r:id="rId76"/>
    <p:sldId id="538" r:id="rId77"/>
    <p:sldId id="539" r:id="rId78"/>
    <p:sldId id="540" r:id="rId79"/>
    <p:sldId id="541" r:id="rId80"/>
    <p:sldId id="542" r:id="rId81"/>
    <p:sldId id="543" r:id="rId82"/>
    <p:sldId id="421" r:id="rId83"/>
    <p:sldId id="484" r:id="rId84"/>
    <p:sldId id="486" r:id="rId85"/>
    <p:sldId id="545" r:id="rId86"/>
    <p:sldId id="546" r:id="rId87"/>
    <p:sldId id="547" r:id="rId88"/>
    <p:sldId id="548" r:id="rId89"/>
    <p:sldId id="549" r:id="rId90"/>
    <p:sldId id="550" r:id="rId91"/>
    <p:sldId id="551" r:id="rId92"/>
    <p:sldId id="552" r:id="rId93"/>
    <p:sldId id="553" r:id="rId94"/>
    <p:sldId id="554" r:id="rId95"/>
    <p:sldId id="555" r:id="rId96"/>
    <p:sldId id="556" r:id="rId97"/>
    <p:sldId id="523" r:id="rId98"/>
    <p:sldId id="520" r:id="rId99"/>
    <p:sldId id="519" r:id="rId100"/>
    <p:sldId id="480" r:id="rId101"/>
    <p:sldId id="483" r:id="rId102"/>
    <p:sldId id="499" r:id="rId103"/>
    <p:sldId id="500" r:id="rId104"/>
    <p:sldId id="501" r:id="rId105"/>
    <p:sldId id="502" r:id="rId106"/>
    <p:sldId id="503" r:id="rId107"/>
    <p:sldId id="504" r:id="rId108"/>
    <p:sldId id="557" r:id="rId109"/>
    <p:sldId id="558" r:id="rId110"/>
    <p:sldId id="559" r:id="rId111"/>
    <p:sldId id="560" r:id="rId112"/>
    <p:sldId id="561" r:id="rId113"/>
    <p:sldId id="464" r:id="rId1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5943" algn="l" rtl="0" fontAlgn="base">
      <a:spcBef>
        <a:spcPct val="0"/>
      </a:spcBef>
      <a:spcAft>
        <a:spcPct val="0"/>
      </a:spcAft>
      <a:defRPr kern="1200">
        <a:solidFill>
          <a:schemeClr val="tx1"/>
        </a:solidFill>
        <a:latin typeface="Arial" pitchFamily="34" charset="0"/>
        <a:ea typeface="+mn-ea"/>
        <a:cs typeface="Arial" pitchFamily="34" charset="0"/>
      </a:defRPr>
    </a:lvl2pPr>
    <a:lvl3pPr marL="911889" algn="l" rtl="0" fontAlgn="base">
      <a:spcBef>
        <a:spcPct val="0"/>
      </a:spcBef>
      <a:spcAft>
        <a:spcPct val="0"/>
      </a:spcAft>
      <a:defRPr kern="1200">
        <a:solidFill>
          <a:schemeClr val="tx1"/>
        </a:solidFill>
        <a:latin typeface="Arial" pitchFamily="34" charset="0"/>
        <a:ea typeface="+mn-ea"/>
        <a:cs typeface="Arial" pitchFamily="34" charset="0"/>
      </a:defRPr>
    </a:lvl3pPr>
    <a:lvl4pPr marL="1367832" algn="l" rtl="0" fontAlgn="base">
      <a:spcBef>
        <a:spcPct val="0"/>
      </a:spcBef>
      <a:spcAft>
        <a:spcPct val="0"/>
      </a:spcAft>
      <a:defRPr kern="1200">
        <a:solidFill>
          <a:schemeClr val="tx1"/>
        </a:solidFill>
        <a:latin typeface="Arial" pitchFamily="34" charset="0"/>
        <a:ea typeface="+mn-ea"/>
        <a:cs typeface="Arial" pitchFamily="34" charset="0"/>
      </a:defRPr>
    </a:lvl4pPr>
    <a:lvl5pPr marL="1823773" algn="l" rtl="0" fontAlgn="base">
      <a:spcBef>
        <a:spcPct val="0"/>
      </a:spcBef>
      <a:spcAft>
        <a:spcPct val="0"/>
      </a:spcAft>
      <a:defRPr kern="1200">
        <a:solidFill>
          <a:schemeClr val="tx1"/>
        </a:solidFill>
        <a:latin typeface="Arial" pitchFamily="34" charset="0"/>
        <a:ea typeface="+mn-ea"/>
        <a:cs typeface="Arial" pitchFamily="34" charset="0"/>
      </a:defRPr>
    </a:lvl5pPr>
    <a:lvl6pPr marL="2279716" algn="l" defTabSz="911889" rtl="0" eaLnBrk="1" latinLnBrk="0" hangingPunct="1">
      <a:defRPr kern="1200">
        <a:solidFill>
          <a:schemeClr val="tx1"/>
        </a:solidFill>
        <a:latin typeface="Arial" pitchFamily="34" charset="0"/>
        <a:ea typeface="+mn-ea"/>
        <a:cs typeface="Arial" pitchFamily="34" charset="0"/>
      </a:defRPr>
    </a:lvl6pPr>
    <a:lvl7pPr marL="2735664" algn="l" defTabSz="911889" rtl="0" eaLnBrk="1" latinLnBrk="0" hangingPunct="1">
      <a:defRPr kern="1200">
        <a:solidFill>
          <a:schemeClr val="tx1"/>
        </a:solidFill>
        <a:latin typeface="Arial" pitchFamily="34" charset="0"/>
        <a:ea typeface="+mn-ea"/>
        <a:cs typeface="Arial" pitchFamily="34" charset="0"/>
      </a:defRPr>
    </a:lvl7pPr>
    <a:lvl8pPr marL="3191602" algn="l" defTabSz="911889" rtl="0" eaLnBrk="1" latinLnBrk="0" hangingPunct="1">
      <a:defRPr kern="1200">
        <a:solidFill>
          <a:schemeClr val="tx1"/>
        </a:solidFill>
        <a:latin typeface="Arial" pitchFamily="34" charset="0"/>
        <a:ea typeface="+mn-ea"/>
        <a:cs typeface="Arial" pitchFamily="34" charset="0"/>
      </a:defRPr>
    </a:lvl8pPr>
    <a:lvl9pPr marL="3647547" algn="l" defTabSz="911889"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594"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viewProps" Target="viewProps.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slide" Target="slides/slide35.xml"/><Relationship Id="rId89" Type="http://schemas.openxmlformats.org/officeDocument/2006/relationships/slide" Target="slides/slide40.xml"/><Relationship Id="rId112" Type="http://schemas.openxmlformats.org/officeDocument/2006/relationships/slide" Target="slides/slide63.xml"/><Relationship Id="rId16" Type="http://schemas.openxmlformats.org/officeDocument/2006/relationships/slideMaster" Target="slideMasters/slideMaster16.xml"/><Relationship Id="rId107" Type="http://schemas.openxmlformats.org/officeDocument/2006/relationships/slide" Target="slides/slide58.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4.xml"/><Relationship Id="rId58" Type="http://schemas.openxmlformats.org/officeDocument/2006/relationships/slide" Target="slides/slide9.xml"/><Relationship Id="rId66" Type="http://schemas.openxmlformats.org/officeDocument/2006/relationships/slide" Target="slides/slide17.xml"/><Relationship Id="rId74" Type="http://schemas.openxmlformats.org/officeDocument/2006/relationships/slide" Target="slides/slide25.xml"/><Relationship Id="rId79" Type="http://schemas.openxmlformats.org/officeDocument/2006/relationships/slide" Target="slides/slide30.xml"/><Relationship Id="rId87" Type="http://schemas.openxmlformats.org/officeDocument/2006/relationships/slide" Target="slides/slide38.xml"/><Relationship Id="rId102" Type="http://schemas.openxmlformats.org/officeDocument/2006/relationships/slide" Target="slides/slide53.xml"/><Relationship Id="rId110" Type="http://schemas.openxmlformats.org/officeDocument/2006/relationships/slide" Target="slides/slide61.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12.xml"/><Relationship Id="rId82" Type="http://schemas.openxmlformats.org/officeDocument/2006/relationships/slide" Target="slides/slide33.xml"/><Relationship Id="rId90" Type="http://schemas.openxmlformats.org/officeDocument/2006/relationships/slide" Target="slides/slide41.xml"/><Relationship Id="rId95" Type="http://schemas.openxmlformats.org/officeDocument/2006/relationships/slide" Target="slides/slide4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slide" Target="slides/slide20.xml"/><Relationship Id="rId77" Type="http://schemas.openxmlformats.org/officeDocument/2006/relationships/slide" Target="slides/slide28.xml"/><Relationship Id="rId100" Type="http://schemas.openxmlformats.org/officeDocument/2006/relationships/slide" Target="slides/slide51.xml"/><Relationship Id="rId105" Type="http://schemas.openxmlformats.org/officeDocument/2006/relationships/slide" Target="slides/slide56.xml"/><Relationship Id="rId113" Type="http://schemas.openxmlformats.org/officeDocument/2006/relationships/slide" Target="slides/slide64.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xml"/><Relationship Id="rId72" Type="http://schemas.openxmlformats.org/officeDocument/2006/relationships/slide" Target="slides/slide23.xml"/><Relationship Id="rId80" Type="http://schemas.openxmlformats.org/officeDocument/2006/relationships/slide" Target="slides/slide31.xml"/><Relationship Id="rId85" Type="http://schemas.openxmlformats.org/officeDocument/2006/relationships/slide" Target="slides/slide36.xml"/><Relationship Id="rId93" Type="http://schemas.openxmlformats.org/officeDocument/2006/relationships/slide" Target="slides/slide44.xml"/><Relationship Id="rId98" Type="http://schemas.openxmlformats.org/officeDocument/2006/relationships/slide" Target="slides/slide4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0.xml"/><Relationship Id="rId67" Type="http://schemas.openxmlformats.org/officeDocument/2006/relationships/slide" Target="slides/slide18.xml"/><Relationship Id="rId103" Type="http://schemas.openxmlformats.org/officeDocument/2006/relationships/slide" Target="slides/slide54.xml"/><Relationship Id="rId108" Type="http://schemas.openxmlformats.org/officeDocument/2006/relationships/slide" Target="slides/slide59.xml"/><Relationship Id="rId11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slide" Target="slides/slide47.xml"/><Relationship Id="rId111"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8.xml"/><Relationship Id="rId106" Type="http://schemas.openxmlformats.org/officeDocument/2006/relationships/slide" Target="slides/slide57.xml"/><Relationship Id="rId114" Type="http://schemas.openxmlformats.org/officeDocument/2006/relationships/slide" Target="slides/slide65.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slide" Target="slides/slide50.xml"/><Relationship Id="rId101"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0.xml"/><Relationship Id="rId34" Type="http://schemas.openxmlformats.org/officeDocument/2006/relationships/slideMaster" Target="slideMasters/slideMaster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97" Type="http://schemas.openxmlformats.org/officeDocument/2006/relationships/slide" Target="slides/slide48.xml"/><Relationship Id="rId104"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22.xml"/><Relationship Id="rId92"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harts/_rels/chart1.xml.rels><?xml version="1.0" encoding="UTF-8" standalone="yes"?>
<Relationships xmlns="http://schemas.openxmlformats.org/package/2006/relationships"><Relationship Id="rId1" Type="http://schemas.openxmlformats.org/officeDocument/2006/relationships/oleObject" Target="jvano:Documents:_RESEARCH:2012_BAMS_article:TWB_model:resol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jvano:Documents:_RESEARCH:2012_BAMS_article:delta.v.bscd:delta.v.bcsd.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433586426696702"/>
          <c:y val="0.108965517241379"/>
          <c:w val="0.51286651668541405"/>
          <c:h val="0.52978767309258801"/>
        </c:manualLayout>
      </c:layout>
      <c:scatterChart>
        <c:scatterStyle val="lineMarker"/>
        <c:varyColors val="0"/>
        <c:ser>
          <c:idx val="0"/>
          <c:order val="0"/>
          <c:spPr>
            <a:ln>
              <a:solidFill>
                <a:schemeClr val="tx1"/>
              </a:solidFill>
            </a:ln>
          </c:spPr>
          <c:marker>
            <c:symbol val="circle"/>
            <c:size val="7"/>
            <c:spPr>
              <a:solidFill>
                <a:schemeClr val="tx1"/>
              </a:solidFill>
              <a:ln>
                <a:solidFill>
                  <a:schemeClr val="tx1"/>
                </a:solidFill>
              </a:ln>
            </c:spPr>
          </c:marker>
          <c:xVal>
            <c:numRef>
              <c:f>'plot and BCM calcs'!$A$9:$A$12</c:f>
              <c:numCache>
                <c:formatCode>General</c:formatCode>
                <c:ptCount val="4"/>
                <c:pt idx="0">
                  <c:v>0.125</c:v>
                </c:pt>
                <c:pt idx="1">
                  <c:v>0.5</c:v>
                </c:pt>
                <c:pt idx="2">
                  <c:v>1</c:v>
                </c:pt>
                <c:pt idx="3">
                  <c:v>2</c:v>
                </c:pt>
              </c:numCache>
            </c:numRef>
          </c:xVal>
          <c:yVal>
            <c:numRef>
              <c:f>'plot and BCM calcs'!$B$9:$B$12</c:f>
              <c:numCache>
                <c:formatCode>General</c:formatCode>
                <c:ptCount val="4"/>
                <c:pt idx="0">
                  <c:v>107</c:v>
                </c:pt>
                <c:pt idx="1">
                  <c:v>96</c:v>
                </c:pt>
                <c:pt idx="2">
                  <c:v>89</c:v>
                </c:pt>
                <c:pt idx="3">
                  <c:v>75</c:v>
                </c:pt>
              </c:numCache>
            </c:numRef>
          </c:yVal>
          <c:smooth val="0"/>
        </c:ser>
        <c:dLbls>
          <c:showLegendKey val="0"/>
          <c:showVal val="0"/>
          <c:showCatName val="0"/>
          <c:showSerName val="0"/>
          <c:showPercent val="0"/>
          <c:showBubbleSize val="0"/>
        </c:dLbls>
        <c:axId val="175541248"/>
        <c:axId val="175540480"/>
      </c:scatterChart>
      <c:valAx>
        <c:axId val="175541248"/>
        <c:scaling>
          <c:orientation val="minMax"/>
          <c:max val="2.1"/>
          <c:min val="0"/>
        </c:scaling>
        <c:delete val="0"/>
        <c:axPos val="b"/>
        <c:title>
          <c:tx>
            <c:rich>
              <a:bodyPr/>
              <a:lstStyle/>
              <a:p>
                <a:pPr>
                  <a:defRPr sz="1800" b="0" i="0">
                    <a:latin typeface="Arial Narrow"/>
                  </a:defRPr>
                </a:pPr>
                <a:r>
                  <a:rPr lang="en-US" sz="1800" b="0" i="0">
                    <a:latin typeface="Arial Narrow"/>
                  </a:rPr>
                  <a:t>simulation resolution</a:t>
                </a:r>
                <a:r>
                  <a:rPr lang="en-US" sz="1800" b="0" i="0" baseline="0">
                    <a:latin typeface="Arial Narrow"/>
                  </a:rPr>
                  <a:t> </a:t>
                </a:r>
              </a:p>
              <a:p>
                <a:pPr>
                  <a:defRPr sz="1800" b="0" i="0">
                    <a:latin typeface="Arial Narrow"/>
                  </a:defRPr>
                </a:pPr>
                <a:r>
                  <a:rPr lang="en-US" sz="1800" b="0" i="0" baseline="0">
                    <a:latin typeface="Arial Narrow"/>
                  </a:rPr>
                  <a:t>(degrees)</a:t>
                </a:r>
                <a:endParaRPr lang="en-US" sz="1800" b="0" i="0">
                  <a:latin typeface="Arial Narrow"/>
                </a:endParaRPr>
              </a:p>
            </c:rich>
          </c:tx>
          <c:overlay val="0"/>
        </c:title>
        <c:numFmt formatCode="General" sourceLinked="1"/>
        <c:majorTickMark val="out"/>
        <c:minorTickMark val="none"/>
        <c:tickLblPos val="nextTo"/>
        <c:txPr>
          <a:bodyPr/>
          <a:lstStyle/>
          <a:p>
            <a:pPr>
              <a:defRPr>
                <a:latin typeface="Arial"/>
              </a:defRPr>
            </a:pPr>
            <a:endParaRPr lang="en-US"/>
          </a:p>
        </c:txPr>
        <c:crossAx val="175540480"/>
        <c:crosses val="autoZero"/>
        <c:crossBetween val="midCat"/>
      </c:valAx>
      <c:valAx>
        <c:axId val="175540480"/>
        <c:scaling>
          <c:orientation val="minMax"/>
        </c:scaling>
        <c:delete val="0"/>
        <c:axPos val="l"/>
        <c:majorGridlines>
          <c:spPr>
            <a:ln>
              <a:noFill/>
            </a:ln>
          </c:spPr>
        </c:majorGridlines>
        <c:title>
          <c:tx>
            <c:rich>
              <a:bodyPr/>
              <a:lstStyle/>
              <a:p>
                <a:pPr>
                  <a:defRPr sz="1600" b="0">
                    <a:latin typeface="Arial Narrow"/>
                  </a:defRPr>
                </a:pPr>
                <a:r>
                  <a:rPr lang="en-US" sz="1600" b="0" dirty="0">
                    <a:latin typeface="Arial Narrow"/>
                  </a:rPr>
                  <a:t>Annual Average</a:t>
                </a:r>
                <a:r>
                  <a:rPr lang="en-US" sz="1600" b="0" baseline="0" dirty="0">
                    <a:latin typeface="Arial Narrow"/>
                  </a:rPr>
                  <a:t> Runoff</a:t>
                </a:r>
                <a:r>
                  <a:rPr lang="en-US" sz="1600" b="0" baseline="0" dirty="0" smtClean="0">
                    <a:latin typeface="Arial Narrow"/>
                  </a:rPr>
                  <a:t> </a:t>
                </a:r>
              </a:p>
              <a:p>
                <a:pPr>
                  <a:defRPr sz="1600" b="0">
                    <a:latin typeface="Arial Narrow"/>
                  </a:defRPr>
                </a:pPr>
                <a:r>
                  <a:rPr lang="en-US" sz="1600" b="0" baseline="0" dirty="0" smtClean="0">
                    <a:latin typeface="Arial Narrow"/>
                  </a:rPr>
                  <a:t>above </a:t>
                </a:r>
                <a:r>
                  <a:rPr lang="en-US" sz="1600" b="0" baseline="0" dirty="0">
                    <a:latin typeface="Arial Narrow"/>
                  </a:rPr>
                  <a:t>Lees Ferry (mm/yr)</a:t>
                </a:r>
                <a:endParaRPr lang="en-US" sz="1600" b="0" dirty="0">
                  <a:latin typeface="Arial Narrow"/>
                </a:endParaRPr>
              </a:p>
            </c:rich>
          </c:tx>
          <c:layout>
            <c:manualLayout>
              <c:xMode val="edge"/>
              <c:yMode val="edge"/>
              <c:x val="1.7857142857142901E-2"/>
              <c:y val="1.5862068965517201E-2"/>
            </c:manualLayout>
          </c:layout>
          <c:overlay val="0"/>
        </c:title>
        <c:numFmt formatCode="General" sourceLinked="1"/>
        <c:majorTickMark val="out"/>
        <c:minorTickMark val="none"/>
        <c:tickLblPos val="nextTo"/>
        <c:txPr>
          <a:bodyPr/>
          <a:lstStyle/>
          <a:p>
            <a:pPr>
              <a:defRPr>
                <a:latin typeface="Arial"/>
              </a:defRPr>
            </a:pPr>
            <a:endParaRPr lang="en-US"/>
          </a:p>
        </c:txPr>
        <c:crossAx val="175541248"/>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3741794933861"/>
          <c:y val="3.8062283737024201E-2"/>
          <c:w val="0.86593085674417303"/>
          <c:h val="0.643188840149306"/>
        </c:manualLayout>
      </c:layout>
      <c:barChart>
        <c:barDir val="bar"/>
        <c:grouping val="clustered"/>
        <c:varyColors val="0"/>
        <c:ser>
          <c:idx val="0"/>
          <c:order val="0"/>
          <c:tx>
            <c:v>BCSD</c:v>
          </c:tx>
          <c:spPr>
            <a:solidFill>
              <a:schemeClr val="tx1">
                <a:lumMod val="75000"/>
                <a:lumOff val="25000"/>
              </a:schemeClr>
            </a:solidFill>
            <a:effectLst/>
          </c:spPr>
          <c:invertIfNegative val="0"/>
          <c:cat>
            <c:strRef>
              <c:f>'sheet1 (2)'!$A$18:$A$28</c:f>
              <c:strCache>
                <c:ptCount val="11"/>
                <c:pt idx="0">
                  <c:v>inmcm.a2</c:v>
                </c:pt>
                <c:pt idx="1">
                  <c:v>giss.a2</c:v>
                </c:pt>
                <c:pt idx="2">
                  <c:v>hadcm3.a2</c:v>
                </c:pt>
                <c:pt idx="3">
                  <c:v>ipsl.a2</c:v>
                </c:pt>
                <c:pt idx="4">
                  <c:v>pcm.a2</c:v>
                </c:pt>
                <c:pt idx="5">
                  <c:v>mri.a2</c:v>
                </c:pt>
                <c:pt idx="6">
                  <c:v>csiro.a2</c:v>
                </c:pt>
                <c:pt idx="7">
                  <c:v>mpi.a2</c:v>
                </c:pt>
                <c:pt idx="8">
                  <c:v>gfdl.a2</c:v>
                </c:pt>
                <c:pt idx="9">
                  <c:v>miroc.a2</c:v>
                </c:pt>
                <c:pt idx="10">
                  <c:v>cnrm.a2</c:v>
                </c:pt>
              </c:strCache>
            </c:strRef>
          </c:cat>
          <c:val>
            <c:numRef>
              <c:f>'sheet1 (2)'!$B$18:$B$28</c:f>
              <c:numCache>
                <c:formatCode>0%</c:formatCode>
                <c:ptCount val="11"/>
                <c:pt idx="0">
                  <c:v>1.1847000000000001</c:v>
                </c:pt>
                <c:pt idx="1">
                  <c:v>1.1189</c:v>
                </c:pt>
                <c:pt idx="2">
                  <c:v>1.0464</c:v>
                </c:pt>
                <c:pt idx="3">
                  <c:v>1.0364</c:v>
                </c:pt>
                <c:pt idx="4">
                  <c:v>1.0065</c:v>
                </c:pt>
                <c:pt idx="5">
                  <c:v>0.95579999999999998</c:v>
                </c:pt>
                <c:pt idx="6">
                  <c:v>0.94899999999999995</c:v>
                </c:pt>
                <c:pt idx="7">
                  <c:v>0.84150000000000003</c:v>
                </c:pt>
                <c:pt idx="8">
                  <c:v>0.82830000000000004</c:v>
                </c:pt>
                <c:pt idx="9">
                  <c:v>0.66790000000000005</c:v>
                </c:pt>
                <c:pt idx="10">
                  <c:v>0.58489999999999998</c:v>
                </c:pt>
              </c:numCache>
            </c:numRef>
          </c:val>
        </c:ser>
        <c:ser>
          <c:idx val="1"/>
          <c:order val="1"/>
          <c:tx>
            <c:v>delta method</c:v>
          </c:tx>
          <c:spPr>
            <a:solidFill>
              <a:schemeClr val="bg1">
                <a:lumMod val="85000"/>
              </a:schemeClr>
            </a:solidFill>
            <a:ln>
              <a:solidFill>
                <a:schemeClr val="bg1">
                  <a:lumMod val="50000"/>
                </a:schemeClr>
              </a:solidFill>
            </a:ln>
            <a:effectLst/>
          </c:spPr>
          <c:invertIfNegative val="0"/>
          <c:cat>
            <c:strRef>
              <c:f>'sheet1 (2)'!$A$18:$A$28</c:f>
              <c:strCache>
                <c:ptCount val="11"/>
                <c:pt idx="0">
                  <c:v>inmcm.a2</c:v>
                </c:pt>
                <c:pt idx="1">
                  <c:v>giss.a2</c:v>
                </c:pt>
                <c:pt idx="2">
                  <c:v>hadcm3.a2</c:v>
                </c:pt>
                <c:pt idx="3">
                  <c:v>ipsl.a2</c:v>
                </c:pt>
                <c:pt idx="4">
                  <c:v>pcm.a2</c:v>
                </c:pt>
                <c:pt idx="5">
                  <c:v>mri.a2</c:v>
                </c:pt>
                <c:pt idx="6">
                  <c:v>csiro.a2</c:v>
                </c:pt>
                <c:pt idx="7">
                  <c:v>mpi.a2</c:v>
                </c:pt>
                <c:pt idx="8">
                  <c:v>gfdl.a2</c:v>
                </c:pt>
                <c:pt idx="9">
                  <c:v>miroc.a2</c:v>
                </c:pt>
                <c:pt idx="10">
                  <c:v>cnrm.a2</c:v>
                </c:pt>
              </c:strCache>
            </c:strRef>
          </c:cat>
          <c:val>
            <c:numRef>
              <c:f>'sheet1 (2)'!$C$18:$C$28</c:f>
              <c:numCache>
                <c:formatCode>0%</c:formatCode>
                <c:ptCount val="11"/>
                <c:pt idx="0">
                  <c:v>1.0336000000000001</c:v>
                </c:pt>
                <c:pt idx="1">
                  <c:v>0.99490000000000001</c:v>
                </c:pt>
                <c:pt idx="2">
                  <c:v>0.9607</c:v>
                </c:pt>
                <c:pt idx="3">
                  <c:v>0.89049999999999996</c:v>
                </c:pt>
                <c:pt idx="4">
                  <c:v>1.0067999999999999</c:v>
                </c:pt>
                <c:pt idx="5">
                  <c:v>0.90310000000000001</c:v>
                </c:pt>
                <c:pt idx="6">
                  <c:v>0.94340000000000002</c:v>
                </c:pt>
                <c:pt idx="7">
                  <c:v>0.78849999999999998</c:v>
                </c:pt>
                <c:pt idx="8">
                  <c:v>0.7762</c:v>
                </c:pt>
                <c:pt idx="9">
                  <c:v>0.65410000000000001</c:v>
                </c:pt>
                <c:pt idx="10">
                  <c:v>0.63270000000000004</c:v>
                </c:pt>
              </c:numCache>
            </c:numRef>
          </c:val>
        </c:ser>
        <c:ser>
          <c:idx val="2"/>
          <c:order val="2"/>
          <c:tx>
            <c:v>difference</c:v>
          </c:tx>
          <c:spPr>
            <a:solidFill>
              <a:srgbClr val="FF6600"/>
            </a:solidFill>
            <a:effectLst/>
          </c:spPr>
          <c:invertIfNegative val="0"/>
          <c:dLbls>
            <c:dLbl>
              <c:idx val="0"/>
              <c:spPr/>
              <c:txPr>
                <a:bodyPr/>
                <a:lstStyle/>
                <a:p>
                  <a:pPr>
                    <a:defRPr sz="1500"/>
                  </a:pPr>
                  <a:endParaRPr lang="en-US"/>
                </a:p>
              </c:txPr>
              <c:dLblPos val="outEnd"/>
              <c:showLegendKey val="0"/>
              <c:showVal val="1"/>
              <c:showCatName val="0"/>
              <c:showSerName val="0"/>
              <c:showPercent val="0"/>
              <c:showBubbleSize val="0"/>
            </c:dLbl>
            <c:dLbl>
              <c:idx val="1"/>
              <c:spPr/>
              <c:txPr>
                <a:bodyPr/>
                <a:lstStyle/>
                <a:p>
                  <a:pPr>
                    <a:defRPr sz="1500"/>
                  </a:pPr>
                  <a:endParaRPr lang="en-US"/>
                </a:p>
              </c:txPr>
              <c:dLblPos val="outEnd"/>
              <c:showLegendKey val="0"/>
              <c:showVal val="1"/>
              <c:showCatName val="0"/>
              <c:showSerName val="0"/>
              <c:showPercent val="0"/>
              <c:showBubbleSize val="0"/>
            </c:dLbl>
            <c:dLbl>
              <c:idx val="2"/>
              <c:spPr/>
              <c:txPr>
                <a:bodyPr/>
                <a:lstStyle/>
                <a:p>
                  <a:pPr>
                    <a:defRPr sz="1500"/>
                  </a:pPr>
                  <a:endParaRPr lang="en-US"/>
                </a:p>
              </c:txPr>
              <c:dLblPos val="outEnd"/>
              <c:showLegendKey val="0"/>
              <c:showVal val="1"/>
              <c:showCatName val="0"/>
              <c:showSerName val="0"/>
              <c:showPercent val="0"/>
              <c:showBubbleSize val="0"/>
            </c:dLbl>
            <c:dLbl>
              <c:idx val="3"/>
              <c:spPr/>
              <c:txPr>
                <a:bodyPr/>
                <a:lstStyle/>
                <a:p>
                  <a:pPr>
                    <a:defRPr sz="1500"/>
                  </a:pPr>
                  <a:endParaRPr lang="en-US"/>
                </a:p>
              </c:txPr>
              <c:dLblPos val="outEnd"/>
              <c:showLegendKey val="0"/>
              <c:showVal val="1"/>
              <c:showCatName val="0"/>
              <c:showSerName val="0"/>
              <c:showPercent val="0"/>
              <c:showBubbleSize val="0"/>
            </c:dLbl>
            <c:dLbl>
              <c:idx val="4"/>
              <c:spPr/>
              <c:txPr>
                <a:bodyPr/>
                <a:lstStyle/>
                <a:p>
                  <a:pPr>
                    <a:defRPr sz="1500"/>
                  </a:pPr>
                  <a:endParaRPr lang="en-US"/>
                </a:p>
              </c:txPr>
              <c:dLblPos val="outEnd"/>
              <c:showLegendKey val="0"/>
              <c:showVal val="1"/>
              <c:showCatName val="0"/>
              <c:showSerName val="0"/>
              <c:showPercent val="0"/>
              <c:showBubbleSize val="0"/>
            </c:dLbl>
            <c:dLbl>
              <c:idx val="5"/>
              <c:spPr/>
              <c:txPr>
                <a:bodyPr/>
                <a:lstStyle/>
                <a:p>
                  <a:pPr>
                    <a:defRPr sz="1500"/>
                  </a:pPr>
                  <a:endParaRPr lang="en-US"/>
                </a:p>
              </c:txPr>
              <c:dLblPos val="outEnd"/>
              <c:showLegendKey val="0"/>
              <c:showVal val="1"/>
              <c:showCatName val="0"/>
              <c:showSerName val="0"/>
              <c:showPercent val="0"/>
              <c:showBubbleSize val="0"/>
            </c:dLbl>
            <c:dLbl>
              <c:idx val="6"/>
              <c:spPr/>
              <c:txPr>
                <a:bodyPr/>
                <a:lstStyle/>
                <a:p>
                  <a:pPr>
                    <a:defRPr sz="1500"/>
                  </a:pPr>
                  <a:endParaRPr lang="en-US"/>
                </a:p>
              </c:txPr>
              <c:dLblPos val="outEnd"/>
              <c:showLegendKey val="0"/>
              <c:showVal val="1"/>
              <c:showCatName val="0"/>
              <c:showSerName val="0"/>
              <c:showPercent val="0"/>
              <c:showBubbleSize val="0"/>
            </c:dLbl>
            <c:dLbl>
              <c:idx val="7"/>
              <c:spPr/>
              <c:txPr>
                <a:bodyPr/>
                <a:lstStyle/>
                <a:p>
                  <a:pPr>
                    <a:defRPr sz="1500"/>
                  </a:pPr>
                  <a:endParaRPr lang="en-US"/>
                </a:p>
              </c:txPr>
              <c:dLblPos val="outEnd"/>
              <c:showLegendKey val="0"/>
              <c:showVal val="1"/>
              <c:showCatName val="0"/>
              <c:showSerName val="0"/>
              <c:showPercent val="0"/>
              <c:showBubbleSize val="0"/>
            </c:dLbl>
            <c:dLbl>
              <c:idx val="8"/>
              <c:spPr/>
              <c:txPr>
                <a:bodyPr/>
                <a:lstStyle/>
                <a:p>
                  <a:pPr>
                    <a:defRPr sz="1500"/>
                  </a:pPr>
                  <a:endParaRPr lang="en-US"/>
                </a:p>
              </c:txPr>
              <c:dLblPos val="outEnd"/>
              <c:showLegendKey val="0"/>
              <c:showVal val="1"/>
              <c:showCatName val="0"/>
              <c:showSerName val="0"/>
              <c:showPercent val="0"/>
              <c:showBubbleSize val="0"/>
            </c:dLbl>
            <c:dLbl>
              <c:idx val="9"/>
              <c:spPr/>
              <c:txPr>
                <a:bodyPr/>
                <a:lstStyle/>
                <a:p>
                  <a:pPr>
                    <a:defRPr sz="1500"/>
                  </a:pPr>
                  <a:endParaRPr lang="en-US"/>
                </a:p>
              </c:txPr>
              <c:dLblPos val="outEnd"/>
              <c:showLegendKey val="0"/>
              <c:showVal val="1"/>
              <c:showCatName val="0"/>
              <c:showSerName val="0"/>
              <c:showPercent val="0"/>
              <c:showBubbleSize val="0"/>
            </c:dLbl>
            <c:dLbl>
              <c:idx val="10"/>
              <c:spPr/>
              <c:txPr>
                <a:bodyPr/>
                <a:lstStyle/>
                <a:p>
                  <a:pPr>
                    <a:defRPr sz="1500"/>
                  </a:pPr>
                  <a:endParaRPr lang="en-US"/>
                </a:p>
              </c:txPr>
              <c:dLblPos val="outEnd"/>
              <c:showLegendKey val="0"/>
              <c:showVal val="1"/>
              <c:showCatName val="0"/>
              <c:showSerName val="0"/>
              <c:showPercent val="0"/>
              <c:showBubbleSize val="0"/>
            </c:dLbl>
            <c:showLegendKey val="0"/>
            <c:showVal val="0"/>
            <c:showCatName val="0"/>
            <c:showSerName val="0"/>
            <c:showPercent val="0"/>
            <c:showBubbleSize val="0"/>
          </c:dLbls>
          <c:cat>
            <c:strRef>
              <c:f>'sheet1 (2)'!$A$18:$A$28</c:f>
              <c:strCache>
                <c:ptCount val="11"/>
                <c:pt idx="0">
                  <c:v>inmcm.a2</c:v>
                </c:pt>
                <c:pt idx="1">
                  <c:v>giss.a2</c:v>
                </c:pt>
                <c:pt idx="2">
                  <c:v>hadcm3.a2</c:v>
                </c:pt>
                <c:pt idx="3">
                  <c:v>ipsl.a2</c:v>
                </c:pt>
                <c:pt idx="4">
                  <c:v>pcm.a2</c:v>
                </c:pt>
                <c:pt idx="5">
                  <c:v>mri.a2</c:v>
                </c:pt>
                <c:pt idx="6">
                  <c:v>csiro.a2</c:v>
                </c:pt>
                <c:pt idx="7">
                  <c:v>mpi.a2</c:v>
                </c:pt>
                <c:pt idx="8">
                  <c:v>gfdl.a2</c:v>
                </c:pt>
                <c:pt idx="9">
                  <c:v>miroc.a2</c:v>
                </c:pt>
                <c:pt idx="10">
                  <c:v>cnrm.a2</c:v>
                </c:pt>
              </c:strCache>
            </c:strRef>
          </c:cat>
          <c:val>
            <c:numRef>
              <c:f>'sheet1 (2)'!$D$18:$D$28</c:f>
              <c:numCache>
                <c:formatCode>0%</c:formatCode>
                <c:ptCount val="11"/>
                <c:pt idx="0">
                  <c:v>0.15110000000000001</c:v>
                </c:pt>
                <c:pt idx="1">
                  <c:v>0.124</c:v>
                </c:pt>
                <c:pt idx="2">
                  <c:v>8.5700000000000096E-2</c:v>
                </c:pt>
                <c:pt idx="3">
                  <c:v>0.1459</c:v>
                </c:pt>
                <c:pt idx="4">
                  <c:v>-3.0000000000001098E-4</c:v>
                </c:pt>
                <c:pt idx="5">
                  <c:v>5.2699999999999997E-2</c:v>
                </c:pt>
                <c:pt idx="6">
                  <c:v>5.6000000000000199E-3</c:v>
                </c:pt>
                <c:pt idx="7">
                  <c:v>5.3000000000000103E-2</c:v>
                </c:pt>
                <c:pt idx="8">
                  <c:v>5.2099999999999903E-2</c:v>
                </c:pt>
                <c:pt idx="9">
                  <c:v>1.38000000000001E-2</c:v>
                </c:pt>
                <c:pt idx="10">
                  <c:v>-4.7800000000000002E-2</c:v>
                </c:pt>
              </c:numCache>
            </c:numRef>
          </c:val>
        </c:ser>
        <c:dLbls>
          <c:showLegendKey val="0"/>
          <c:showVal val="0"/>
          <c:showCatName val="0"/>
          <c:showSerName val="0"/>
          <c:showPercent val="0"/>
          <c:showBubbleSize val="0"/>
        </c:dLbls>
        <c:gapWidth val="150"/>
        <c:axId val="182412416"/>
        <c:axId val="182413952"/>
      </c:barChart>
      <c:catAx>
        <c:axId val="182412416"/>
        <c:scaling>
          <c:orientation val="minMax"/>
        </c:scaling>
        <c:delete val="0"/>
        <c:axPos val="l"/>
        <c:majorTickMark val="out"/>
        <c:minorTickMark val="none"/>
        <c:tickLblPos val="low"/>
        <c:txPr>
          <a:bodyPr/>
          <a:lstStyle/>
          <a:p>
            <a:pPr>
              <a:defRPr sz="1600" b="1"/>
            </a:pPr>
            <a:endParaRPr lang="en-US"/>
          </a:p>
        </c:txPr>
        <c:crossAx val="182413952"/>
        <c:crosses val="autoZero"/>
        <c:auto val="1"/>
        <c:lblAlgn val="ctr"/>
        <c:lblOffset val="100"/>
        <c:tickLblSkip val="1"/>
        <c:tickMarkSkip val="1"/>
        <c:noMultiLvlLbl val="0"/>
      </c:catAx>
      <c:valAx>
        <c:axId val="182413952"/>
        <c:scaling>
          <c:orientation val="minMax"/>
        </c:scaling>
        <c:delete val="0"/>
        <c:axPos val="b"/>
        <c:majorGridlines>
          <c:spPr>
            <a:ln>
              <a:noFill/>
            </a:ln>
          </c:spPr>
        </c:majorGridlines>
        <c:title>
          <c:tx>
            <c:rich>
              <a:bodyPr/>
              <a:lstStyle/>
              <a:p>
                <a:pPr>
                  <a:defRPr sz="2000" b="0"/>
                </a:pPr>
                <a:r>
                  <a:rPr lang="en-US" sz="2000" b="0"/>
                  <a:t>percent of historical flows</a:t>
                </a:r>
              </a:p>
            </c:rich>
          </c:tx>
          <c:layout>
            <c:manualLayout>
              <c:xMode val="edge"/>
              <c:yMode val="edge"/>
              <c:x val="0.35462109330789499"/>
              <c:y val="0.76600893709796603"/>
            </c:manualLayout>
          </c:layout>
          <c:overlay val="0"/>
        </c:title>
        <c:numFmt formatCode="0%" sourceLinked="1"/>
        <c:majorTickMark val="out"/>
        <c:minorTickMark val="none"/>
        <c:tickLblPos val="nextTo"/>
        <c:txPr>
          <a:bodyPr/>
          <a:lstStyle/>
          <a:p>
            <a:pPr>
              <a:defRPr sz="1600"/>
            </a:pPr>
            <a:endParaRPr lang="en-US"/>
          </a:p>
        </c:txPr>
        <c:crossAx val="182412416"/>
        <c:crosses val="autoZero"/>
        <c:crossBetween val="between"/>
      </c:valAx>
    </c:plotArea>
    <c:legend>
      <c:legendPos val="r"/>
      <c:layout>
        <c:manualLayout>
          <c:xMode val="edge"/>
          <c:yMode val="edge"/>
          <c:x val="0.72543937654610402"/>
          <c:y val="7.9596028757274895E-2"/>
          <c:w val="0.271644974049702"/>
          <c:h val="0.18592389052055"/>
        </c:manualLayout>
      </c:layout>
      <c:overlay val="0"/>
      <c:txPr>
        <a:bodyPr/>
        <a:lstStyle/>
        <a:p>
          <a:pPr>
            <a:defRPr sz="18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5" charset="0"/>
                <a:ea typeface="Arial" pitchFamily="-105" charset="0"/>
                <a:cs typeface="Arial" pitchFamily="-105" charset="0"/>
              </a:defRPr>
            </a:lvl1pPr>
          </a:lstStyle>
          <a:p>
            <a:pPr>
              <a:defRPr/>
            </a:pPr>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5" charset="0"/>
                <a:ea typeface="Arial" pitchFamily="-105" charset="0"/>
                <a:cs typeface="Arial" pitchFamily="-105" charset="0"/>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5" charset="0"/>
                <a:ea typeface="Arial" pitchFamily="-105" charset="0"/>
                <a:cs typeface="Arial" pitchFamily="-105" charset="0"/>
              </a:defRPr>
            </a:lvl1pPr>
          </a:lstStyle>
          <a:p>
            <a:pPr>
              <a:defRPr/>
            </a:pPr>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8D88A8-4C9F-469A-9837-52F5869B9F7D}" type="slidenum">
              <a:rPr lang="en-US"/>
              <a:pPr/>
              <a:t>‹#›</a:t>
            </a:fld>
            <a:endParaRPr lang="en-US" dirty="0"/>
          </a:p>
        </p:txBody>
      </p:sp>
    </p:spTree>
    <p:extLst>
      <p:ext uri="{BB962C8B-B14F-4D97-AF65-F5344CB8AC3E}">
        <p14:creationId xmlns:p14="http://schemas.microsoft.com/office/powerpoint/2010/main" val="4210232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Arial" pitchFamily="-105" charset="0"/>
        <a:cs typeface="Arial" pitchFamily="-105" charset="0"/>
      </a:defRPr>
    </a:lvl1pPr>
    <a:lvl2pPr marL="455943" algn="l" rtl="0" eaLnBrk="0" fontAlgn="base" hangingPunct="0">
      <a:spcBef>
        <a:spcPct val="30000"/>
      </a:spcBef>
      <a:spcAft>
        <a:spcPct val="0"/>
      </a:spcAft>
      <a:defRPr sz="1200" kern="1200">
        <a:solidFill>
          <a:schemeClr val="tx1"/>
        </a:solidFill>
        <a:latin typeface="Arial" pitchFamily="-105" charset="0"/>
        <a:ea typeface="Arial" pitchFamily="-105" charset="0"/>
        <a:cs typeface="Arial" pitchFamily="-105" charset="0"/>
      </a:defRPr>
    </a:lvl2pPr>
    <a:lvl3pPr marL="911889" algn="l" rtl="0" eaLnBrk="0" fontAlgn="base" hangingPunct="0">
      <a:spcBef>
        <a:spcPct val="30000"/>
      </a:spcBef>
      <a:spcAft>
        <a:spcPct val="0"/>
      </a:spcAft>
      <a:defRPr sz="1200" kern="1200">
        <a:solidFill>
          <a:schemeClr val="tx1"/>
        </a:solidFill>
        <a:latin typeface="Arial" pitchFamily="-105" charset="0"/>
        <a:ea typeface="Arial" pitchFamily="-105" charset="0"/>
        <a:cs typeface="Arial" pitchFamily="-105" charset="0"/>
      </a:defRPr>
    </a:lvl3pPr>
    <a:lvl4pPr marL="1367832" algn="l" rtl="0" eaLnBrk="0" fontAlgn="base" hangingPunct="0">
      <a:spcBef>
        <a:spcPct val="30000"/>
      </a:spcBef>
      <a:spcAft>
        <a:spcPct val="0"/>
      </a:spcAft>
      <a:defRPr sz="1200" kern="1200">
        <a:solidFill>
          <a:schemeClr val="tx1"/>
        </a:solidFill>
        <a:latin typeface="Arial" pitchFamily="-105" charset="0"/>
        <a:ea typeface="Arial" pitchFamily="-105" charset="0"/>
        <a:cs typeface="Arial" pitchFamily="-105" charset="0"/>
      </a:defRPr>
    </a:lvl4pPr>
    <a:lvl5pPr marL="1823773" algn="l" rtl="0" eaLnBrk="0" fontAlgn="base" hangingPunct="0">
      <a:spcBef>
        <a:spcPct val="30000"/>
      </a:spcBef>
      <a:spcAft>
        <a:spcPct val="0"/>
      </a:spcAft>
      <a:defRPr sz="1200" kern="1200">
        <a:solidFill>
          <a:schemeClr val="tx1"/>
        </a:solidFill>
        <a:latin typeface="Arial" pitchFamily="-105" charset="0"/>
        <a:ea typeface="Arial" pitchFamily="-105" charset="0"/>
        <a:cs typeface="Arial" pitchFamily="-105" charset="0"/>
      </a:defRPr>
    </a:lvl5pPr>
    <a:lvl6pPr marL="2279716" algn="l" defTabSz="455943" rtl="0" eaLnBrk="1" latinLnBrk="0" hangingPunct="1">
      <a:defRPr sz="1200" kern="1200">
        <a:solidFill>
          <a:schemeClr val="tx1"/>
        </a:solidFill>
        <a:latin typeface="+mn-lt"/>
        <a:ea typeface="+mn-ea"/>
        <a:cs typeface="+mn-cs"/>
      </a:defRPr>
    </a:lvl6pPr>
    <a:lvl7pPr marL="2735664" algn="l" defTabSz="455943" rtl="0" eaLnBrk="1" latinLnBrk="0" hangingPunct="1">
      <a:defRPr sz="1200" kern="1200">
        <a:solidFill>
          <a:schemeClr val="tx1"/>
        </a:solidFill>
        <a:latin typeface="+mn-lt"/>
        <a:ea typeface="+mn-ea"/>
        <a:cs typeface="+mn-cs"/>
      </a:defRPr>
    </a:lvl7pPr>
    <a:lvl8pPr marL="3191602" algn="l" defTabSz="455943" rtl="0" eaLnBrk="1" latinLnBrk="0" hangingPunct="1">
      <a:defRPr sz="1200" kern="1200">
        <a:solidFill>
          <a:schemeClr val="tx1"/>
        </a:solidFill>
        <a:latin typeface="+mn-lt"/>
        <a:ea typeface="+mn-ea"/>
        <a:cs typeface="+mn-cs"/>
      </a:defRPr>
    </a:lvl8pPr>
    <a:lvl9pPr marL="3647547" algn="l" defTabSz="4559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4F0EA4D9-0316-4895-83A1-81334C16B30E}" type="slidenum">
              <a:rPr lang="en-US" sz="1200"/>
              <a:pPr eaLnBrk="1" hangingPunct="1"/>
              <a:t>1</a:t>
            </a:fld>
            <a:endParaRPr lang="en-US" sz="1200"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Used 18 </a:t>
            </a:r>
            <a:r>
              <a:rPr lang="en-US" dirty="0" err="1" smtClean="0"/>
              <a:t>GCMs</a:t>
            </a:r>
            <a:r>
              <a:rPr lang="en-US" dirty="0" smtClean="0"/>
              <a:t>,</a:t>
            </a:r>
            <a:r>
              <a:rPr lang="en-US" baseline="0" dirty="0" smtClean="0"/>
              <a:t> but unclear to me how this translates to 42?</a:t>
            </a:r>
            <a:endParaRPr lang="en-US" dirty="0"/>
          </a:p>
        </p:txBody>
      </p:sp>
      <p:sp>
        <p:nvSpPr>
          <p:cNvPr id="4" name="Slide Number Placeholder 3"/>
          <p:cNvSpPr>
            <a:spLocks noGrp="1"/>
          </p:cNvSpPr>
          <p:nvPr>
            <p:ph type="sldNum" sz="quarter" idx="10"/>
          </p:nvPr>
        </p:nvSpPr>
        <p:spPr/>
        <p:txBody>
          <a:bodyPr/>
          <a:lstStyle/>
          <a:p>
            <a:pPr>
              <a:defRPr/>
            </a:pPr>
            <a:fld id="{8BA33083-343F-8D4F-B36B-06D787D8646B}"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A1B</a:t>
            </a:r>
            <a:r>
              <a:rPr lang="en-US" baseline="0" dirty="0" smtClean="0"/>
              <a:t> emissions</a:t>
            </a:r>
            <a:endParaRPr lang="en-US" dirty="0"/>
          </a:p>
        </p:txBody>
      </p:sp>
      <p:sp>
        <p:nvSpPr>
          <p:cNvPr id="4" name="Slide Number Placeholder 3"/>
          <p:cNvSpPr>
            <a:spLocks noGrp="1"/>
          </p:cNvSpPr>
          <p:nvPr>
            <p:ph type="sldNum" sz="quarter" idx="10"/>
          </p:nvPr>
        </p:nvSpPr>
        <p:spPr/>
        <p:txBody>
          <a:bodyPr/>
          <a:lstStyle/>
          <a:p>
            <a:pPr>
              <a:defRPr/>
            </a:pPr>
            <a:fld id="{8BA33083-343F-8D4F-B36B-06D787D8646B}"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 second approach was to apply the warming</a:t>
            </a:r>
          </a:p>
          <a:p>
            <a:r>
              <a:rPr lang="en-US" sz="1200" kern="1200" baseline="0" dirty="0" smtClean="0">
                <a:solidFill>
                  <a:schemeClr val="tx1"/>
                </a:solidFill>
                <a:latin typeface="+mn-lt"/>
                <a:ea typeface="+mn-ea"/>
                <a:cs typeface="+mn-cs"/>
              </a:rPr>
              <a:t>scenarios to the driest century of reconstructed </a:t>
            </a:r>
            <a:r>
              <a:rPr lang="en-US" sz="1200" kern="1200" baseline="0" dirty="0" err="1" smtClean="0">
                <a:solidFill>
                  <a:schemeClr val="tx1"/>
                </a:solidFill>
                <a:latin typeface="+mn-lt"/>
                <a:ea typeface="+mn-ea"/>
                <a:cs typeface="+mn-cs"/>
              </a:rPr>
              <a:t>streamflow</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tree-ring record. This can be viewed as a worst-case</a:t>
            </a:r>
          </a:p>
          <a:p>
            <a:r>
              <a:rPr lang="en-US" sz="1200" kern="1200" baseline="0" dirty="0" smtClean="0">
                <a:solidFill>
                  <a:schemeClr val="tx1"/>
                </a:solidFill>
                <a:latin typeface="+mn-lt"/>
                <a:ea typeface="+mn-ea"/>
                <a:cs typeface="+mn-cs"/>
              </a:rPr>
              <a:t>scenario, in which a ‘‘naturally’’ very dry period is modified</a:t>
            </a:r>
          </a:p>
          <a:p>
            <a:r>
              <a:rPr lang="en-US" sz="1200" kern="1200" baseline="0" dirty="0" smtClean="0">
                <a:solidFill>
                  <a:schemeClr val="tx1"/>
                </a:solidFill>
                <a:latin typeface="+mn-lt"/>
                <a:ea typeface="+mn-ea"/>
                <a:cs typeface="+mn-cs"/>
              </a:rPr>
              <a:t>consistent with the 0.86 and 2 C warming scenarios. It is</a:t>
            </a:r>
          </a:p>
          <a:p>
            <a:r>
              <a:rPr lang="en-US" sz="1200" kern="1200" baseline="0" dirty="0" smtClean="0">
                <a:solidFill>
                  <a:schemeClr val="tx1"/>
                </a:solidFill>
                <a:latin typeface="+mn-lt"/>
                <a:ea typeface="+mn-ea"/>
                <a:cs typeface="+mn-cs"/>
              </a:rPr>
              <a:t>not possible to directly apply the warming scenarios to </a:t>
            </a:r>
            <a:r>
              <a:rPr lang="en-US" sz="1200" kern="1200" baseline="0" dirty="0" err="1" smtClean="0">
                <a:solidFill>
                  <a:schemeClr val="tx1"/>
                </a:solidFill>
                <a:latin typeface="+mn-lt"/>
                <a:ea typeface="+mn-ea"/>
                <a:cs typeface="+mn-cs"/>
              </a:rPr>
              <a:t>treering</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reconstructed climate data because such climate data</a:t>
            </a:r>
          </a:p>
          <a:p>
            <a:r>
              <a:rPr lang="en-US" sz="1200" kern="1200" baseline="0" dirty="0" smtClean="0">
                <a:solidFill>
                  <a:schemeClr val="tx1"/>
                </a:solidFill>
                <a:latin typeface="+mn-lt"/>
                <a:ea typeface="+mn-ea"/>
                <a:cs typeface="+mn-cs"/>
              </a:rPr>
              <a:t>for the UCRB do not exist. Instead, the reconstructed</a:t>
            </a:r>
          </a:p>
          <a:p>
            <a:r>
              <a:rPr lang="en-US" sz="1200" kern="1200" baseline="0" dirty="0" err="1" smtClean="0">
                <a:solidFill>
                  <a:schemeClr val="tx1"/>
                </a:solidFill>
                <a:latin typeface="+mn-lt"/>
                <a:ea typeface="+mn-ea"/>
                <a:cs typeface="+mn-cs"/>
              </a:rPr>
              <a:t>streamflow</a:t>
            </a:r>
            <a:r>
              <a:rPr lang="en-US" sz="1200" kern="1200" baseline="0" dirty="0" smtClean="0">
                <a:solidFill>
                  <a:schemeClr val="tx1"/>
                </a:solidFill>
                <a:latin typeface="+mn-lt"/>
                <a:ea typeface="+mn-ea"/>
                <a:cs typeface="+mn-cs"/>
              </a:rPr>
              <a:t> values for the driest century in the tree-ring</a:t>
            </a:r>
          </a:p>
          <a:p>
            <a:r>
              <a:rPr lang="en-US" sz="1200" kern="1200" baseline="0" dirty="0" smtClean="0">
                <a:solidFill>
                  <a:schemeClr val="tx1"/>
                </a:solidFill>
                <a:latin typeface="+mn-lt"/>
                <a:ea typeface="+mn-ea"/>
                <a:cs typeface="+mn-cs"/>
              </a:rPr>
              <a:t>record (1573–1672) were adjusted by average percentage</a:t>
            </a:r>
          </a:p>
          <a:p>
            <a:r>
              <a:rPr lang="en-US" sz="1200" kern="1200" baseline="0" dirty="0" smtClean="0">
                <a:solidFill>
                  <a:schemeClr val="tx1"/>
                </a:solidFill>
                <a:latin typeface="+mn-lt"/>
                <a:ea typeface="+mn-ea"/>
                <a:cs typeface="+mn-cs"/>
              </a:rPr>
              <a:t>changes in estimated </a:t>
            </a:r>
            <a:r>
              <a:rPr lang="en-US" sz="1200" kern="1200" baseline="0" dirty="0" err="1" smtClean="0">
                <a:solidFill>
                  <a:schemeClr val="tx1"/>
                </a:solidFill>
                <a:latin typeface="+mn-lt"/>
                <a:ea typeface="+mn-ea"/>
                <a:cs typeface="+mn-cs"/>
              </a:rPr>
              <a:t>streamflow</a:t>
            </a:r>
            <a:r>
              <a:rPr lang="en-US" sz="1200" kern="1200" baseline="0" dirty="0" smtClean="0">
                <a:solidFill>
                  <a:schemeClr val="tx1"/>
                </a:solidFill>
                <a:latin typeface="+mn-lt"/>
                <a:ea typeface="+mn-ea"/>
                <a:cs typeface="+mn-cs"/>
              </a:rPr>
              <a:t> caused by the warming</a:t>
            </a:r>
          </a:p>
          <a:p>
            <a:r>
              <a:rPr lang="en-US" sz="1200" kern="1200" baseline="0" dirty="0" smtClean="0">
                <a:solidFill>
                  <a:schemeClr val="tx1"/>
                </a:solidFill>
                <a:latin typeface="+mn-lt"/>
                <a:ea typeface="+mn-ea"/>
                <a:cs typeface="+mn-cs"/>
              </a:rPr>
              <a:t>scenarios applied to 20th century data. For example, the</a:t>
            </a:r>
          </a:p>
          <a:p>
            <a:r>
              <a:rPr lang="en-US" sz="1200" kern="1200" baseline="0" dirty="0" smtClean="0">
                <a:solidFill>
                  <a:schemeClr val="tx1"/>
                </a:solidFill>
                <a:latin typeface="+mn-lt"/>
                <a:ea typeface="+mn-ea"/>
                <a:cs typeface="+mn-cs"/>
              </a:rPr>
              <a:t>0.86 C warming scenario applied directly to 20th century</a:t>
            </a:r>
          </a:p>
          <a:p>
            <a:r>
              <a:rPr lang="en-US" sz="1200" kern="1200" baseline="0" dirty="0" smtClean="0">
                <a:solidFill>
                  <a:schemeClr val="tx1"/>
                </a:solidFill>
                <a:latin typeface="+mn-lt"/>
                <a:ea typeface="+mn-ea"/>
                <a:cs typeface="+mn-cs"/>
              </a:rPr>
              <a:t>climate caused an 8% decrease in </a:t>
            </a:r>
            <a:r>
              <a:rPr lang="en-US" sz="1200" kern="1200" baseline="0" dirty="0" err="1" smtClean="0">
                <a:solidFill>
                  <a:schemeClr val="tx1"/>
                </a:solidFill>
                <a:latin typeface="+mn-lt"/>
                <a:ea typeface="+mn-ea"/>
                <a:cs typeface="+mn-cs"/>
              </a:rPr>
              <a:t>streamflow</a:t>
            </a:r>
            <a:r>
              <a:rPr lang="en-US" sz="1200" kern="1200" baseline="0" dirty="0" smtClean="0">
                <a:solidFill>
                  <a:schemeClr val="tx1"/>
                </a:solidFill>
                <a:latin typeface="+mn-lt"/>
                <a:ea typeface="+mn-ea"/>
                <a:cs typeface="+mn-cs"/>
              </a:rPr>
              <a:t> (see next</a:t>
            </a:r>
          </a:p>
          <a:p>
            <a:r>
              <a:rPr lang="en-US" sz="1200" kern="1200" baseline="0" dirty="0" smtClean="0">
                <a:solidFill>
                  <a:schemeClr val="tx1"/>
                </a:solidFill>
                <a:latin typeface="+mn-lt"/>
                <a:ea typeface="+mn-ea"/>
                <a:cs typeface="+mn-cs"/>
              </a:rPr>
              <a:t>section), so the reconstructed </a:t>
            </a:r>
            <a:r>
              <a:rPr lang="en-US" sz="1200" kern="1200" baseline="0" dirty="0" err="1" smtClean="0">
                <a:solidFill>
                  <a:schemeClr val="tx1"/>
                </a:solidFill>
                <a:latin typeface="+mn-lt"/>
                <a:ea typeface="+mn-ea"/>
                <a:cs typeface="+mn-cs"/>
              </a:rPr>
              <a:t>streamflow</a:t>
            </a:r>
            <a:r>
              <a:rPr lang="en-US" sz="1200" kern="1200" baseline="0" dirty="0" smtClean="0">
                <a:solidFill>
                  <a:schemeClr val="tx1"/>
                </a:solidFill>
                <a:latin typeface="+mn-lt"/>
                <a:ea typeface="+mn-ea"/>
                <a:cs typeface="+mn-cs"/>
              </a:rPr>
              <a:t> values were</a:t>
            </a:r>
          </a:p>
          <a:p>
            <a:r>
              <a:rPr lang="en-US" sz="1200" kern="1200" baseline="0" dirty="0" smtClean="0">
                <a:solidFill>
                  <a:schemeClr val="tx1"/>
                </a:solidFill>
                <a:latin typeface="+mn-lt"/>
                <a:ea typeface="+mn-ea"/>
                <a:cs typeface="+mn-cs"/>
              </a:rPr>
              <a:t>decreased by 8% to represent a 0.86 C warming</a:t>
            </a:r>
            <a:endParaRPr lang="en-US" dirty="0"/>
          </a:p>
        </p:txBody>
      </p:sp>
      <p:sp>
        <p:nvSpPr>
          <p:cNvPr id="4" name="Slide Number Placeholder 3"/>
          <p:cNvSpPr>
            <a:spLocks noGrp="1"/>
          </p:cNvSpPr>
          <p:nvPr>
            <p:ph type="sldNum" sz="quarter" idx="10"/>
          </p:nvPr>
        </p:nvSpPr>
        <p:spPr/>
        <p:txBody>
          <a:bodyPr/>
          <a:lstStyle/>
          <a:p>
            <a:pPr>
              <a:defRPr/>
            </a:pPr>
            <a:fld id="{8BA33083-343F-8D4F-B36B-06D787D8646B}"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FA90E8-1365-ED49-B359-D7DF453B9108}"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3801752-2ECC-8F41-8D7D-4325E5316941}" type="slidenum">
              <a:rPr lang="en-US">
                <a:solidFill>
                  <a:prstClr val="black"/>
                </a:solidFill>
              </a:rPr>
              <a:pPr/>
              <a:t>26</a:t>
            </a:fld>
            <a:endParaRPr lang="en-US">
              <a:solidFill>
                <a:prstClr val="black"/>
              </a:solidFill>
            </a:endParaRPr>
          </a:p>
        </p:txBody>
      </p:sp>
      <p:sp>
        <p:nvSpPr>
          <p:cNvPr id="26627" name="Rectangle 2"/>
          <p:cNvSpPr>
            <a:spLocks noGrp="1" noRot="1" noChangeAspect="1" noChangeArrowheads="1"/>
          </p:cNvSpPr>
          <p:nvPr>
            <p:ph type="sldImg"/>
          </p:nvPr>
        </p:nvSpPr>
        <p:spPr>
          <a:xfrm>
            <a:off x="1143000" y="685800"/>
            <a:ext cx="4572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algn="just"/>
            <a:r>
              <a:rPr lang="en-US" sz="2400" b="1" dirty="0" smtClean="0"/>
              <a:t>Research Objectives: </a:t>
            </a:r>
            <a:r>
              <a:rPr lang="en-US" sz="2000" dirty="0" smtClean="0"/>
              <a:t>We compare the hydrologic sensitivities of five commonly used land-surface models to temperature and precipitation changes to better understand: </a:t>
            </a:r>
          </a:p>
          <a:p>
            <a:pPr algn="just"/>
            <a:endParaRPr lang="en-US" sz="600" dirty="0" smtClean="0"/>
          </a:p>
          <a:p>
            <a:pPr algn="just">
              <a:buFontTx/>
              <a:buAutoNum type="arabicParenBoth"/>
            </a:pPr>
            <a:r>
              <a:rPr lang="en-US" sz="2400" dirty="0" smtClean="0"/>
              <a:t> To what extent does the land-surface hydrology modulate or exacerbate regional scale sensitivities to global climate change? </a:t>
            </a:r>
          </a:p>
          <a:p>
            <a:pPr algn="just">
              <a:buFontTx/>
              <a:buAutoNum type="arabicParenBoth"/>
            </a:pPr>
            <a:r>
              <a:rPr lang="en-US" sz="2400" dirty="0" smtClean="0"/>
              <a:t> How do these sensitivities vary spatially across the Colorado River basin?</a:t>
            </a:r>
          </a:p>
          <a:p>
            <a:pPr algn="just">
              <a:buFontTx/>
              <a:buAutoNum type="arabicParenBoth"/>
            </a:pPr>
            <a:r>
              <a:rPr lang="en-US" sz="2400" dirty="0" smtClean="0"/>
              <a:t> How much of the range of results of these hydrologic sensitivities is attributable to model bias?</a:t>
            </a:r>
            <a:endParaRPr lang="en-US" sz="2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A33083-343F-8D4F-B36B-06D787D8646B}" type="slidenum">
              <a:rPr lang="en-US" smtClean="0">
                <a:solidFill>
                  <a:prstClr val="black"/>
                </a:solidFill>
              </a:rPr>
              <a:pPr>
                <a:defRPr/>
              </a:pPr>
              <a:t>32</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76A1D69-4B12-0A45-814D-928DD13B5654}" type="slidenum">
              <a:rPr lang="en-US">
                <a:solidFill>
                  <a:srgbClr val="000000"/>
                </a:solidFill>
              </a:rPr>
              <a:pPr/>
              <a:t>37</a:t>
            </a:fld>
            <a:endParaRPr lang="en-US">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z="3600" b="1"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A33083-343F-8D4F-B36B-06D787D8646B}" type="slidenum">
              <a:rPr lang="en-US" smtClean="0">
                <a:solidFill>
                  <a:srgbClr val="000000"/>
                </a:solidFill>
              </a:rPr>
              <a:pPr>
                <a:defRPr/>
              </a:pPr>
              <a:t>38</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A33083-343F-8D4F-B36B-06D787D8646B}" type="slidenum">
              <a:rPr lang="en-US" smtClean="0">
                <a:solidFill>
                  <a:srgbClr val="000000"/>
                </a:solidFill>
              </a:rPr>
              <a:pPr>
                <a:defRPr/>
              </a:pPr>
              <a:t>39</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81A1F0C-DDD6-B944-A3A1-A75F28379602}" type="slidenum">
              <a:rPr lang="en-US">
                <a:solidFill>
                  <a:srgbClr val="000000"/>
                </a:solidFill>
              </a:rPr>
              <a:pPr/>
              <a:t>40</a:t>
            </a:fld>
            <a:endParaRPr lang="en-US">
              <a:solidFill>
                <a:srgbClr val="000000"/>
              </a:solidFill>
            </a:endParaRPr>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2400" dirty="0" smtClean="0">
              <a:solidFill>
                <a:srgbClr val="FFFF66"/>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p:spPr>
        <p:txBody>
          <a:bodyPr/>
          <a:lstStyle>
            <a:lvl1pPr defTabSz="874713">
              <a:defRPr sz="2200" b="1">
                <a:solidFill>
                  <a:schemeClr val="tx1"/>
                </a:solidFill>
                <a:latin typeface="Times New Roman" pitchFamily="18" charset="0"/>
              </a:defRPr>
            </a:lvl1pPr>
            <a:lvl2pPr marL="742950" indent="-285750" defTabSz="874713">
              <a:defRPr sz="2200" b="1">
                <a:solidFill>
                  <a:schemeClr val="tx1"/>
                </a:solidFill>
                <a:latin typeface="Times New Roman" pitchFamily="18" charset="0"/>
              </a:defRPr>
            </a:lvl2pPr>
            <a:lvl3pPr marL="1143000" indent="-228600" defTabSz="874713">
              <a:defRPr sz="2200" b="1">
                <a:solidFill>
                  <a:schemeClr val="tx1"/>
                </a:solidFill>
                <a:latin typeface="Times New Roman" pitchFamily="18" charset="0"/>
              </a:defRPr>
            </a:lvl3pPr>
            <a:lvl4pPr marL="1600200" indent="-228600" defTabSz="874713">
              <a:defRPr sz="2200" b="1">
                <a:solidFill>
                  <a:schemeClr val="tx1"/>
                </a:solidFill>
                <a:latin typeface="Times New Roman" pitchFamily="18" charset="0"/>
              </a:defRPr>
            </a:lvl4pPr>
            <a:lvl5pPr marL="2057400" indent="-228600" defTabSz="874713">
              <a:defRPr sz="2200" b="1">
                <a:solidFill>
                  <a:schemeClr val="tx1"/>
                </a:solidFill>
                <a:latin typeface="Times New Roman" pitchFamily="18" charset="0"/>
              </a:defRPr>
            </a:lvl5pPr>
            <a:lvl6pPr marL="25146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6pPr>
            <a:lvl7pPr marL="29718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7pPr>
            <a:lvl8pPr marL="34290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8pPr>
            <a:lvl9pPr marL="38862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9pPr>
          </a:lstStyle>
          <a:p>
            <a:fld id="{7E12C4BD-4CC9-4768-B05B-B1401255C6D7}" type="slidenum">
              <a:rPr lang="en-US" sz="1000" b="0"/>
              <a:pPr/>
              <a:t>4</a:t>
            </a:fld>
            <a:endParaRPr lang="en-US" sz="1000" b="0" dirty="0"/>
          </a:p>
        </p:txBody>
      </p:sp>
      <p:sp>
        <p:nvSpPr>
          <p:cNvPr id="31747" name="Rectangle 2"/>
          <p:cNvSpPr>
            <a:spLocks noGrp="1" noRot="1" noChangeAspect="1" noChangeArrowheads="1" noTextEdit="1"/>
          </p:cNvSpPr>
          <p:nvPr>
            <p:ph type="sldImg"/>
          </p:nvPr>
        </p:nvSpPr>
        <p:spPr>
          <a:xfrm>
            <a:off x="1143000" y="685800"/>
            <a:ext cx="4572000" cy="3429000"/>
          </a:xfrm>
        </p:spPr>
      </p:sp>
      <p:sp>
        <p:nvSpPr>
          <p:cNvPr id="31748" name="Rectangle 3"/>
          <p:cNvSpPr>
            <a:spLocks noGrp="1" noChangeArrowheads="1"/>
          </p:cNvSpPr>
          <p:nvPr>
            <p:ph type="body" idx="1"/>
          </p:nvPr>
        </p:nvSpPr>
        <p:spPr bwMode="auto">
          <a:xfrm>
            <a:off x="685187" y="4342754"/>
            <a:ext cx="5487626" cy="4115123"/>
          </a:xfrm>
          <a:prstGeom prst="rect">
            <a:avLst/>
          </a:prstGeom>
          <a:solidFill>
            <a:srgbClr val="FFFFFF"/>
          </a:solidFill>
          <a:ln>
            <a:solidFill>
              <a:srgbClr val="000000"/>
            </a:solidFill>
            <a:miter lim="800000"/>
            <a:headEnd/>
            <a:tailEnd/>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endParaRPr lang="en-US" dirty="0"/>
          </a:p>
        </p:txBody>
      </p:sp>
      <p:sp>
        <p:nvSpPr>
          <p:cNvPr id="36868" name="Slide Number Placeholder 3"/>
          <p:cNvSpPr>
            <a:spLocks noGrp="1"/>
          </p:cNvSpPr>
          <p:nvPr>
            <p:ph type="sldNum" sz="quarter" idx="5"/>
          </p:nvPr>
        </p:nvSpPr>
        <p:spPr>
          <a:noFill/>
        </p:spPr>
        <p:txBody>
          <a:bodyPr/>
          <a:lstStyle/>
          <a:p>
            <a:fld id="{141CBB05-11F5-AB47-A7DC-3C1DB0379009}" type="slidenum">
              <a:rPr lang="en-US" smtClean="0">
                <a:solidFill>
                  <a:srgbClr val="000000"/>
                </a:solidFill>
              </a:rPr>
              <a:pPr/>
              <a:t>41</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endParaRPr lang="en-US" dirty="0"/>
          </a:p>
        </p:txBody>
      </p:sp>
      <p:sp>
        <p:nvSpPr>
          <p:cNvPr id="36868" name="Slide Number Placeholder 3"/>
          <p:cNvSpPr>
            <a:spLocks noGrp="1"/>
          </p:cNvSpPr>
          <p:nvPr>
            <p:ph type="sldNum" sz="quarter" idx="5"/>
          </p:nvPr>
        </p:nvSpPr>
        <p:spPr>
          <a:noFill/>
        </p:spPr>
        <p:txBody>
          <a:bodyPr/>
          <a:lstStyle/>
          <a:p>
            <a:fld id="{141CBB05-11F5-AB47-A7DC-3C1DB0379009}" type="slidenum">
              <a:rPr lang="en-US" smtClean="0">
                <a:solidFill>
                  <a:srgbClr val="000000"/>
                </a:solidFill>
              </a:rPr>
              <a:pPr/>
              <a:t>42</a:t>
            </a:fld>
            <a:endParaRPr 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1A0D107-6A19-F747-A17A-DDACB2A788A5}" type="slidenum">
              <a:rPr lang="en-US">
                <a:solidFill>
                  <a:srgbClr val="000000"/>
                </a:solidFill>
              </a:rPr>
              <a:pPr/>
              <a:t>43</a:t>
            </a:fld>
            <a:endParaRPr lang="en-US">
              <a:solidFill>
                <a:srgbClr val="000000"/>
              </a:solidFill>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marL="228600" indent="-228600">
              <a:spcBef>
                <a:spcPct val="50000"/>
              </a:spcBef>
            </a:pPr>
            <a:endParaRPr lang="en-US" dirty="0">
              <a:solidFill>
                <a:srgbClr val="000000"/>
              </a:solidFill>
              <a:latin typeface="BookAntiqua"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1A0D107-6A19-F747-A17A-DDACB2A788A5}" type="slidenum">
              <a:rPr lang="en-US">
                <a:solidFill>
                  <a:srgbClr val="000000"/>
                </a:solidFill>
              </a:rPr>
              <a:pPr/>
              <a:t>44</a:t>
            </a:fld>
            <a:endParaRPr lang="en-US">
              <a:solidFill>
                <a:srgbClr val="000000"/>
              </a:solidFill>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marL="228600" indent="-228600">
              <a:spcBef>
                <a:spcPct val="50000"/>
              </a:spcBef>
            </a:pPr>
            <a:endParaRPr lang="en-US" dirty="0">
              <a:solidFill>
                <a:srgbClr val="000000"/>
              </a:solidFill>
              <a:latin typeface="BookAntiqua"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1A0D107-6A19-F747-A17A-DDACB2A788A5}" type="slidenum">
              <a:rPr lang="en-US">
                <a:solidFill>
                  <a:srgbClr val="000000"/>
                </a:solidFill>
              </a:rPr>
              <a:pPr/>
              <a:t>45</a:t>
            </a:fld>
            <a:endParaRPr lang="en-US">
              <a:solidFill>
                <a:srgbClr val="000000"/>
              </a:solidFill>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marL="228600" indent="-228600">
              <a:spcBef>
                <a:spcPct val="50000"/>
              </a:spcBef>
            </a:pPr>
            <a:endParaRPr lang="en-US" dirty="0">
              <a:solidFill>
                <a:srgbClr val="000000"/>
              </a:solidFill>
              <a:latin typeface="BookAntiqua"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1A0D107-6A19-F747-A17A-DDACB2A788A5}" type="slidenum">
              <a:rPr lang="en-US">
                <a:solidFill>
                  <a:srgbClr val="000000"/>
                </a:solidFill>
              </a:rPr>
              <a:pPr/>
              <a:t>46</a:t>
            </a:fld>
            <a:endParaRPr lang="en-US">
              <a:solidFill>
                <a:srgbClr val="000000"/>
              </a:solidFill>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marL="228600" indent="-228600">
              <a:spcBef>
                <a:spcPct val="50000"/>
              </a:spcBef>
            </a:pPr>
            <a:endParaRPr lang="en-US" dirty="0">
              <a:solidFill>
                <a:srgbClr val="000000"/>
              </a:solidFill>
              <a:latin typeface="BookAntiqua"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87CF3FB-51CB-D047-AEE5-C36A108092B2}" type="slidenum">
              <a:rPr lang="en-US">
                <a:solidFill>
                  <a:srgbClr val="000000"/>
                </a:solidFill>
              </a:rPr>
              <a:pPr/>
              <a:t>47</a:t>
            </a:fld>
            <a:endParaRPr lang="en-US">
              <a:solidFill>
                <a:srgbClr val="000000"/>
              </a:solidFill>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marL="228600" indent="-228600">
              <a:spcBef>
                <a:spcPct val="50000"/>
              </a:spcBef>
            </a:pPr>
            <a:endParaRPr lang="en-US" dirty="0">
              <a:solidFill>
                <a:srgbClr val="000000"/>
              </a:solidFill>
              <a:latin typeface="BookAntiqua"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591657B-7418-F84E-8909-678C38FE9B04}" type="slidenum">
              <a:rPr lang="en-US">
                <a:solidFill>
                  <a:srgbClr val="000000"/>
                </a:solidFill>
              </a:rPr>
              <a:pPr/>
              <a:t>48</a:t>
            </a:fld>
            <a:endParaRPr lang="en-US">
              <a:solidFill>
                <a:srgbClr val="000000"/>
              </a:solidFill>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marL="228600" indent="-228600">
              <a:spcBef>
                <a:spcPct val="50000"/>
              </a:spcBef>
            </a:pPr>
            <a:endParaRPr lang="en-US" dirty="0">
              <a:solidFill>
                <a:srgbClr val="000000"/>
              </a:solidFill>
              <a:latin typeface="BookAntiqua"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eaLnBrk="1" hangingPunct="1">
              <a:buFont typeface="Arial"/>
              <a:buNone/>
            </a:pPr>
            <a:r>
              <a:rPr lang="en-US" dirty="0" smtClean="0">
                <a:latin typeface="Times"/>
                <a:cs typeface="Times"/>
              </a:rPr>
              <a:t>Sub-basins have a diversity of hydroclimatology, vegetation, soils, and topography </a:t>
            </a:r>
          </a:p>
          <a:p>
            <a:pPr marL="457200" indent="-457200" eaLnBrk="1" hangingPunct="1">
              <a:buFont typeface="Arial"/>
              <a:buNone/>
            </a:pPr>
            <a:r>
              <a:rPr lang="en-US" dirty="0" smtClean="0">
                <a:latin typeface="Times"/>
                <a:cs typeface="Times"/>
              </a:rPr>
              <a:t>Large seasonal shifts</a:t>
            </a:r>
          </a:p>
          <a:p>
            <a:endParaRPr lang="en-US" dirty="0" smtClean="0"/>
          </a:p>
          <a:p>
            <a:r>
              <a:rPr lang="en-US" sz="1200" b="1" kern="1200" dirty="0" smtClean="0">
                <a:solidFill>
                  <a:schemeClr val="tx1"/>
                </a:solidFill>
                <a:latin typeface="+mn-lt"/>
                <a:ea typeface="+mn-ea"/>
                <a:cs typeface="+mn-cs"/>
              </a:rPr>
              <a:t>1)</a:t>
            </a:r>
            <a:r>
              <a:rPr lang="en-US" sz="1200" b="1" i="1" kern="1200" dirty="0" smtClean="0">
                <a:solidFill>
                  <a:schemeClr val="tx1"/>
                </a:solidFill>
                <a:latin typeface="+mn-lt"/>
                <a:ea typeface="+mn-ea"/>
                <a:cs typeface="+mn-cs"/>
              </a:rPr>
              <a:t>More sensitive to cool season warming:  </a:t>
            </a:r>
            <a:r>
              <a:rPr lang="en-US" sz="1200" kern="1200" dirty="0" smtClean="0">
                <a:solidFill>
                  <a:schemeClr val="tx1"/>
                </a:solidFill>
                <a:latin typeface="+mn-lt"/>
                <a:ea typeface="+mn-ea"/>
                <a:cs typeface="+mn-cs"/>
              </a:rPr>
              <a:t>Annual streamflow changes more with cool season warming than with warm season warming.  83 of the 226 sub-basins (36%) have this characteristic which is also seen in the South Sierra.</a:t>
            </a:r>
          </a:p>
          <a:p>
            <a:r>
              <a:rPr lang="en-US" sz="1200" b="1" kern="1200" dirty="0" smtClean="0">
                <a:solidFill>
                  <a:schemeClr val="tx1"/>
                </a:solidFill>
                <a:latin typeface="+mn-lt"/>
                <a:ea typeface="+mn-ea"/>
                <a:cs typeface="+mn-cs"/>
              </a:rPr>
              <a:t>(2)</a:t>
            </a:r>
            <a:r>
              <a:rPr lang="en-US" sz="1200" b="1" i="1" kern="1200" dirty="0" smtClean="0">
                <a:solidFill>
                  <a:schemeClr val="tx1"/>
                </a:solidFill>
                <a:latin typeface="+mn-lt"/>
                <a:ea typeface="+mn-ea"/>
                <a:cs typeface="+mn-cs"/>
              </a:rPr>
              <a:t> More sensitive to warm season warming:  </a:t>
            </a:r>
            <a:r>
              <a:rPr lang="en-US" sz="1200" kern="1200" dirty="0" smtClean="0">
                <a:solidFill>
                  <a:schemeClr val="tx1"/>
                </a:solidFill>
                <a:latin typeface="+mn-lt"/>
                <a:ea typeface="+mn-ea"/>
                <a:cs typeface="+mn-cs"/>
              </a:rPr>
              <a:t>Annual streamflow changes more with warm season warming than with cool season warming. This characteristic is seen in basin-wide responses in the Colorado, Columbia, and North Sierra.  Including the special case below, this response is most common (in 64% of all sub-basins).</a:t>
            </a:r>
          </a:p>
          <a:p>
            <a:r>
              <a:rPr lang="en-US" sz="1200" b="1" kern="1200" dirty="0" smtClean="0">
                <a:solidFill>
                  <a:schemeClr val="tx1"/>
                </a:solidFill>
                <a:latin typeface="+mn-lt"/>
                <a:ea typeface="+mn-ea"/>
                <a:cs typeface="+mn-cs"/>
              </a:rPr>
              <a:t>(3)</a:t>
            </a:r>
            <a:r>
              <a:rPr lang="en-US" sz="1200" b="1" i="1" kern="1200" dirty="0" smtClean="0">
                <a:solidFill>
                  <a:schemeClr val="tx1"/>
                </a:solidFill>
                <a:latin typeface="+mn-lt"/>
                <a:ea typeface="+mn-ea"/>
                <a:cs typeface="+mn-cs"/>
              </a:rPr>
              <a:t> Cool season warming positive: </a:t>
            </a:r>
            <a:r>
              <a:rPr lang="en-US" sz="1200" kern="1200" dirty="0" smtClean="0">
                <a:solidFill>
                  <a:schemeClr val="tx1"/>
                </a:solidFill>
                <a:latin typeface="+mn-lt"/>
                <a:ea typeface="+mn-ea"/>
                <a:cs typeface="+mn-cs"/>
              </a:rPr>
              <a:t>High elevation areas where increases in cool season flows are greater than decreases in warm season flow resulting in net increases in flows if warming only occurs in the cool season.  This occurs in 14% of sub-basins.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Even though the Columbia as a whole has substantially greater sensitivity to warm as contrasted with cool season warming, 27% of the 151 sub-basins upstream of the Dalles show the reverse behavior (dominant sensitivity to cool season warming), and this pattern pertains to many of the coastal drainages downstream of the Dalles (especially in Oregon) as well.</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6FA205-CFD2-984C-B2E8-86E9DB82FA39}" type="slidenum">
              <a:rPr lang="en-US" smtClean="0">
                <a:solidFill>
                  <a:prstClr val="black"/>
                </a:solidFill>
              </a:rPr>
              <a:pPr/>
              <a:t>50</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41A13A-CC06-674D-B29C-DB54143D0C9B}" type="slidenum">
              <a:rPr lang="en-US" smtClean="0">
                <a:solidFill>
                  <a:prstClr val="black"/>
                </a:solidFill>
              </a:rPr>
              <a:pPr/>
              <a:t>51</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p:spPr>
        <p:txBody>
          <a:bodyPr/>
          <a:lstStyle>
            <a:lvl1pPr defTabSz="874713">
              <a:defRPr sz="2200" b="1">
                <a:solidFill>
                  <a:schemeClr val="tx1"/>
                </a:solidFill>
                <a:latin typeface="Times New Roman" pitchFamily="18" charset="0"/>
              </a:defRPr>
            </a:lvl1pPr>
            <a:lvl2pPr marL="742950" indent="-285750" defTabSz="874713">
              <a:defRPr sz="2200" b="1">
                <a:solidFill>
                  <a:schemeClr val="tx1"/>
                </a:solidFill>
                <a:latin typeface="Times New Roman" pitchFamily="18" charset="0"/>
              </a:defRPr>
            </a:lvl2pPr>
            <a:lvl3pPr marL="1143000" indent="-228600" defTabSz="874713">
              <a:defRPr sz="2200" b="1">
                <a:solidFill>
                  <a:schemeClr val="tx1"/>
                </a:solidFill>
                <a:latin typeface="Times New Roman" pitchFamily="18" charset="0"/>
              </a:defRPr>
            </a:lvl3pPr>
            <a:lvl4pPr marL="1600200" indent="-228600" defTabSz="874713">
              <a:defRPr sz="2200" b="1">
                <a:solidFill>
                  <a:schemeClr val="tx1"/>
                </a:solidFill>
                <a:latin typeface="Times New Roman" pitchFamily="18" charset="0"/>
              </a:defRPr>
            </a:lvl4pPr>
            <a:lvl5pPr marL="2057400" indent="-228600" defTabSz="874713">
              <a:defRPr sz="2200" b="1">
                <a:solidFill>
                  <a:schemeClr val="tx1"/>
                </a:solidFill>
                <a:latin typeface="Times New Roman" pitchFamily="18" charset="0"/>
              </a:defRPr>
            </a:lvl5pPr>
            <a:lvl6pPr marL="25146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6pPr>
            <a:lvl7pPr marL="29718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7pPr>
            <a:lvl8pPr marL="34290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8pPr>
            <a:lvl9pPr marL="38862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9pPr>
          </a:lstStyle>
          <a:p>
            <a:fld id="{8563D294-984D-4C1B-AC14-BFD1E9004422}" type="slidenum">
              <a:rPr lang="en-US" sz="1000" b="0"/>
              <a:pPr/>
              <a:t>5</a:t>
            </a:fld>
            <a:endParaRPr lang="en-US" sz="1000" b="0" dirty="0"/>
          </a:p>
        </p:txBody>
      </p:sp>
      <p:sp>
        <p:nvSpPr>
          <p:cNvPr id="32771" name="Rectangle 2"/>
          <p:cNvSpPr>
            <a:spLocks noGrp="1" noRot="1" noChangeAspect="1" noChangeArrowheads="1" noTextEdit="1"/>
          </p:cNvSpPr>
          <p:nvPr>
            <p:ph type="sldImg"/>
          </p:nvPr>
        </p:nvSpPr>
        <p:spPr>
          <a:xfrm>
            <a:off x="1143000" y="685800"/>
            <a:ext cx="4572000" cy="3429000"/>
          </a:xfrm>
        </p:spPr>
      </p:sp>
      <p:sp>
        <p:nvSpPr>
          <p:cNvPr id="32772" name="Rectangle 3"/>
          <p:cNvSpPr>
            <a:spLocks noGrp="1" noChangeArrowheads="1"/>
          </p:cNvSpPr>
          <p:nvPr>
            <p:ph type="body" idx="1"/>
          </p:nvPr>
        </p:nvSpPr>
        <p:spPr bwMode="auto">
          <a:xfrm>
            <a:off x="685187" y="4342754"/>
            <a:ext cx="5487626" cy="4115123"/>
          </a:xfrm>
          <a:prstGeom prst="rect">
            <a:avLst/>
          </a:prstGeom>
          <a:solidFill>
            <a:srgbClr val="FFFFFF"/>
          </a:solidFill>
          <a:ln>
            <a:solidFill>
              <a:srgbClr val="000000"/>
            </a:solidFill>
            <a:miter lim="800000"/>
            <a:headEnd/>
            <a:tailEnd/>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A33083-343F-8D4F-B36B-06D787D8646B}" type="slidenum">
              <a:rPr lang="en-US" smtClean="0">
                <a:solidFill>
                  <a:prstClr val="black"/>
                </a:solidFill>
              </a:rPr>
              <a:pPr>
                <a:defRPr/>
              </a:pPr>
              <a:t>53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lvl1pPr defTabSz="874713">
              <a:defRPr sz="2200" b="1">
                <a:solidFill>
                  <a:schemeClr val="tx1"/>
                </a:solidFill>
                <a:latin typeface="Times New Roman" pitchFamily="18" charset="0"/>
              </a:defRPr>
            </a:lvl1pPr>
            <a:lvl2pPr marL="742950" indent="-285750" defTabSz="874713">
              <a:defRPr sz="2200" b="1">
                <a:solidFill>
                  <a:schemeClr val="tx1"/>
                </a:solidFill>
                <a:latin typeface="Times New Roman" pitchFamily="18" charset="0"/>
              </a:defRPr>
            </a:lvl2pPr>
            <a:lvl3pPr marL="1143000" indent="-228600" defTabSz="874713">
              <a:defRPr sz="2200" b="1">
                <a:solidFill>
                  <a:schemeClr val="tx1"/>
                </a:solidFill>
                <a:latin typeface="Times New Roman" pitchFamily="18" charset="0"/>
              </a:defRPr>
            </a:lvl3pPr>
            <a:lvl4pPr marL="1600200" indent="-228600" defTabSz="874713">
              <a:defRPr sz="2200" b="1">
                <a:solidFill>
                  <a:schemeClr val="tx1"/>
                </a:solidFill>
                <a:latin typeface="Times New Roman" pitchFamily="18" charset="0"/>
              </a:defRPr>
            </a:lvl4pPr>
            <a:lvl5pPr marL="2057400" indent="-228600" defTabSz="874713">
              <a:defRPr sz="2200" b="1">
                <a:solidFill>
                  <a:schemeClr val="tx1"/>
                </a:solidFill>
                <a:latin typeface="Times New Roman" pitchFamily="18" charset="0"/>
              </a:defRPr>
            </a:lvl5pPr>
            <a:lvl6pPr marL="25146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6pPr>
            <a:lvl7pPr marL="29718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7pPr>
            <a:lvl8pPr marL="34290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8pPr>
            <a:lvl9pPr marL="3886200" indent="-228600" defTabSz="874713" eaLnBrk="0" fontAlgn="base" hangingPunct="0">
              <a:lnSpc>
                <a:spcPct val="89000"/>
              </a:lnSpc>
              <a:spcBef>
                <a:spcPct val="0"/>
              </a:spcBef>
              <a:spcAft>
                <a:spcPct val="0"/>
              </a:spcAft>
              <a:defRPr sz="2200" b="1">
                <a:solidFill>
                  <a:schemeClr val="tx1"/>
                </a:solidFill>
                <a:latin typeface="Times New Roman" pitchFamily="18" charset="0"/>
              </a:defRPr>
            </a:lvl9pPr>
          </a:lstStyle>
          <a:p>
            <a:fld id="{E8A733C1-5274-49CC-BA5F-77F29B047647}" type="slidenum">
              <a:rPr lang="en-US" sz="1000" b="0"/>
              <a:pPr/>
              <a:t>6</a:t>
            </a:fld>
            <a:endParaRPr lang="en-US" sz="1000" b="0" dirty="0"/>
          </a:p>
        </p:txBody>
      </p:sp>
      <p:sp>
        <p:nvSpPr>
          <p:cNvPr id="36867" name="Rectangle 2"/>
          <p:cNvSpPr>
            <a:spLocks noGrp="1" noRot="1" noChangeAspect="1" noChangeArrowheads="1" noTextEdit="1"/>
          </p:cNvSpPr>
          <p:nvPr>
            <p:ph type="sldImg"/>
          </p:nvPr>
        </p:nvSpPr>
        <p:spPr>
          <a:xfrm>
            <a:off x="1143000" y="693738"/>
            <a:ext cx="4572000" cy="3429000"/>
          </a:xfrm>
        </p:spPr>
      </p:sp>
      <p:sp>
        <p:nvSpPr>
          <p:cNvPr id="36868" name="Rectangle 3"/>
          <p:cNvSpPr txBox="1">
            <a:spLocks noGrp="1" noChangeArrowheads="1"/>
          </p:cNvSpPr>
          <p:nvPr>
            <p:ph type="body" idx="1"/>
          </p:nvPr>
        </p:nvSpPr>
        <p:spPr bwMode="auto">
          <a:xfrm>
            <a:off x="686720" y="4342755"/>
            <a:ext cx="5486094" cy="40327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525" tIns="41262" rIns="82525" bIns="41262"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lnSpc>
                <a:spcPct val="89000"/>
              </a:lnSpc>
              <a:spcBef>
                <a:spcPct val="40000"/>
              </a:spcBef>
              <a:spcAft>
                <a:spcPct val="0"/>
              </a:spcAft>
              <a:defRPr sz="1200">
                <a:solidFill>
                  <a:schemeClr val="tx1"/>
                </a:solidFill>
                <a:latin typeface="Arial" pitchFamily="34" charset="0"/>
              </a:defRPr>
            </a:lvl6pPr>
            <a:lvl7pPr marL="2971800" indent="-228600" eaLnBrk="0" fontAlgn="base" hangingPunct="0">
              <a:lnSpc>
                <a:spcPct val="89000"/>
              </a:lnSpc>
              <a:spcBef>
                <a:spcPct val="40000"/>
              </a:spcBef>
              <a:spcAft>
                <a:spcPct val="0"/>
              </a:spcAft>
              <a:defRPr sz="1200">
                <a:solidFill>
                  <a:schemeClr val="tx1"/>
                </a:solidFill>
                <a:latin typeface="Arial" pitchFamily="34" charset="0"/>
              </a:defRPr>
            </a:lvl7pPr>
            <a:lvl8pPr marL="3429000" indent="-228600" eaLnBrk="0" fontAlgn="base" hangingPunct="0">
              <a:lnSpc>
                <a:spcPct val="89000"/>
              </a:lnSpc>
              <a:spcBef>
                <a:spcPct val="40000"/>
              </a:spcBef>
              <a:spcAft>
                <a:spcPct val="0"/>
              </a:spcAft>
              <a:defRPr sz="1200">
                <a:solidFill>
                  <a:schemeClr val="tx1"/>
                </a:solidFill>
                <a:latin typeface="Arial" pitchFamily="34" charset="0"/>
              </a:defRPr>
            </a:lvl8pPr>
            <a:lvl9pPr marL="3886200" indent="-228600" eaLnBrk="0" fontAlgn="base" hangingPunct="0">
              <a:lnSpc>
                <a:spcPct val="89000"/>
              </a:lnSpc>
              <a:spcBef>
                <a:spcPct val="40000"/>
              </a:spcBef>
              <a:spcAft>
                <a:spcPct val="0"/>
              </a:spcAft>
              <a:defRPr sz="1200">
                <a:solidFill>
                  <a:schemeClr val="tx1"/>
                </a:solidFill>
                <a:latin typeface="Arial" pitchFamily="34" charset="0"/>
              </a:defRPr>
            </a:lvl9p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A4082-0868-4558-8D30-10C50F0A7D9A}" type="slidenum">
              <a:rPr lang="en-US">
                <a:solidFill>
                  <a:srgbClr val="000000"/>
                </a:solidFill>
              </a:rPr>
              <a:pPr/>
              <a:t>8</a:t>
            </a:fld>
            <a:endParaRPr lang="en-US" dirty="0">
              <a:solidFill>
                <a:srgbClr val="000000"/>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Jenny Adam students</a:t>
            </a:r>
          </a:p>
          <a:p>
            <a:r>
              <a:rPr lang="en-US" dirty="0" smtClean="0"/>
              <a:t>http://www.nasa.gov/vision/earth/lookingatearth/Lake_Mead2004.html</a:t>
            </a:r>
            <a:endParaRPr lang="en-US" dirty="0"/>
          </a:p>
        </p:txBody>
      </p:sp>
      <p:sp>
        <p:nvSpPr>
          <p:cNvPr id="4" name="Slide Number Placeholder 3"/>
          <p:cNvSpPr>
            <a:spLocks noGrp="1"/>
          </p:cNvSpPr>
          <p:nvPr>
            <p:ph type="sldNum" sz="quarter" idx="10"/>
          </p:nvPr>
        </p:nvSpPr>
        <p:spPr/>
        <p:txBody>
          <a:bodyPr/>
          <a:lstStyle/>
          <a:p>
            <a:fld id="{C4F6AA19-B34A-B34A-BAC5-BCFC8A22A079}"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F26BD42-EB0C-9E48-B40F-C87034AE3283}" type="slidenum">
              <a:rPr lang="en-US">
                <a:solidFill>
                  <a:prstClr val="black"/>
                </a:solidFill>
              </a:rPr>
              <a:pPr/>
              <a:t>16</a:t>
            </a:fld>
            <a:endParaRPr lang="en-US">
              <a:solidFill>
                <a:prstClr val="black"/>
              </a:solidFill>
            </a:endParaRPr>
          </a:p>
        </p:txBody>
      </p:sp>
      <p:sp>
        <p:nvSpPr>
          <p:cNvPr id="24579" name="Rectangle 2"/>
          <p:cNvSpPr>
            <a:spLocks noGrp="1" noRot="1" noChangeAspect="1" noChangeArrowheads="1"/>
          </p:cNvSpPr>
          <p:nvPr>
            <p:ph type="sldImg"/>
          </p:nvPr>
        </p:nvSpPr>
        <p:spPr>
          <a:xfrm>
            <a:off x="1143000" y="685800"/>
            <a:ext cx="4572000" cy="342900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rgbClr val="FFFF66"/>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An earlier study…</a:t>
            </a:r>
            <a:endParaRPr lang="en-US" dirty="0"/>
          </a:p>
        </p:txBody>
      </p:sp>
      <p:sp>
        <p:nvSpPr>
          <p:cNvPr id="4" name="Slide Number Placeholder 3"/>
          <p:cNvSpPr>
            <a:spLocks noGrp="1"/>
          </p:cNvSpPr>
          <p:nvPr>
            <p:ph type="sldNum" sz="quarter" idx="10"/>
          </p:nvPr>
        </p:nvSpPr>
        <p:spPr/>
        <p:txBody>
          <a:bodyPr/>
          <a:lstStyle/>
          <a:p>
            <a:fld id="{F1FA90E8-1365-ED49-B359-D7DF453B9108}"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New figure from Harding et al. 2012</a:t>
            </a:r>
            <a:endParaRPr lang="en-US" dirty="0"/>
          </a:p>
        </p:txBody>
      </p:sp>
      <p:sp>
        <p:nvSpPr>
          <p:cNvPr id="4" name="Slide Number Placeholder 3"/>
          <p:cNvSpPr>
            <a:spLocks noGrp="1"/>
          </p:cNvSpPr>
          <p:nvPr>
            <p:ph type="sldNum" sz="quarter" idx="10"/>
          </p:nvPr>
        </p:nvSpPr>
        <p:spPr/>
        <p:txBody>
          <a:bodyPr/>
          <a:lstStyle/>
          <a:p>
            <a:pPr>
              <a:defRPr/>
            </a:pPr>
            <a:fld id="{8BA33083-343F-8D4F-B36B-06D787D8646B}" type="slidenum">
              <a:rPr lang="en-US" smtClean="0">
                <a:solidFill>
                  <a:prstClr val="black"/>
                </a:solidFill>
              </a:rPr>
              <a:pPr>
                <a:defRPr/>
              </a:pPr>
              <a:t>19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34146"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34147"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131074"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31075"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133122"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33123"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128002"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28003"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124930"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24931"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26978"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26979"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6D76606-A8D1-47F3-B1A2-5BE4DA7E763D}" type="slidenum">
              <a:rPr lang="en-US"/>
              <a:pPr/>
              <a:t>‹#›</a:t>
            </a:fld>
            <a:endParaRPr lang="en-US" dirty="0"/>
          </a:p>
        </p:txBody>
      </p:sp>
    </p:spTree>
    <p:extLst>
      <p:ext uri="{BB962C8B-B14F-4D97-AF65-F5344CB8AC3E}">
        <p14:creationId xmlns:p14="http://schemas.microsoft.com/office/powerpoint/2010/main" val="102454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56"/>
            <a:ext cx="7772400" cy="1500187"/>
          </a:xfrm>
        </p:spPr>
        <p:txBody>
          <a:bodyPr anchor="b"/>
          <a:lstStyle>
            <a:lvl1pPr marL="0" indent="0">
              <a:buNone/>
              <a:defRPr sz="2000"/>
            </a:lvl1pPr>
            <a:lvl2pPr marL="455943" indent="0">
              <a:buNone/>
              <a:defRPr sz="1800"/>
            </a:lvl2pPr>
            <a:lvl3pPr marL="911889" indent="0">
              <a:buNone/>
              <a:defRPr sz="1600"/>
            </a:lvl3pPr>
            <a:lvl4pPr marL="1367832" indent="0">
              <a:buNone/>
              <a:defRPr sz="1400"/>
            </a:lvl4pPr>
            <a:lvl5pPr marL="1823773" indent="0">
              <a:buNone/>
              <a:defRPr sz="1400"/>
            </a:lvl5pPr>
            <a:lvl6pPr marL="2279716" indent="0">
              <a:buNone/>
              <a:defRPr sz="1400"/>
            </a:lvl6pPr>
            <a:lvl7pPr marL="2735664" indent="0">
              <a:buNone/>
              <a:defRPr sz="1400"/>
            </a:lvl7pPr>
            <a:lvl8pPr marL="3191602" indent="0">
              <a:buNone/>
              <a:defRPr sz="1400"/>
            </a:lvl8pPr>
            <a:lvl9pPr marL="364754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9CE0C89-FDFB-44AB-8DE9-A9E95F3CC41E}" type="slidenum">
              <a:rPr lang="en-US"/>
              <a:pPr/>
              <a:t>‹#›</a:t>
            </a:fld>
            <a:endParaRPr lang="en-US" dirty="0"/>
          </a:p>
        </p:txBody>
      </p:sp>
    </p:spTree>
    <p:extLst>
      <p:ext uri="{BB962C8B-B14F-4D97-AF65-F5344CB8AC3E}">
        <p14:creationId xmlns:p14="http://schemas.microsoft.com/office/powerpoint/2010/main" val="3774091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CC64A75B-B667-4015-9482-42233E3EF461}" type="slidenum">
              <a:rPr lang="en-US"/>
              <a:pPr/>
              <a:t>‹#›</a:t>
            </a:fld>
            <a:endParaRPr lang="en-US" dirty="0"/>
          </a:p>
        </p:txBody>
      </p:sp>
    </p:spTree>
    <p:extLst>
      <p:ext uri="{BB962C8B-B14F-4D97-AF65-F5344CB8AC3E}">
        <p14:creationId xmlns:p14="http://schemas.microsoft.com/office/powerpoint/2010/main" val="4052092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5943" indent="0">
              <a:buNone/>
              <a:defRPr sz="2000" b="1"/>
            </a:lvl2pPr>
            <a:lvl3pPr marL="911889" indent="0">
              <a:buNone/>
              <a:defRPr sz="1800" b="1"/>
            </a:lvl3pPr>
            <a:lvl4pPr marL="1367832" indent="0">
              <a:buNone/>
              <a:defRPr sz="1600" b="1"/>
            </a:lvl4pPr>
            <a:lvl5pPr marL="1823773" indent="0">
              <a:buNone/>
              <a:defRPr sz="1600" b="1"/>
            </a:lvl5pPr>
            <a:lvl6pPr marL="2279716" indent="0">
              <a:buNone/>
              <a:defRPr sz="1600" b="1"/>
            </a:lvl6pPr>
            <a:lvl7pPr marL="2735664" indent="0">
              <a:buNone/>
              <a:defRPr sz="1600" b="1"/>
            </a:lvl7pPr>
            <a:lvl8pPr marL="3191602" indent="0">
              <a:buNone/>
              <a:defRPr sz="1600" b="1"/>
            </a:lvl8pPr>
            <a:lvl9pPr marL="36475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8" y="1535113"/>
            <a:ext cx="4041775" cy="639762"/>
          </a:xfrm>
        </p:spPr>
        <p:txBody>
          <a:bodyPr anchor="b"/>
          <a:lstStyle>
            <a:lvl1pPr marL="0" indent="0">
              <a:buNone/>
              <a:defRPr sz="2400" b="1"/>
            </a:lvl1pPr>
            <a:lvl2pPr marL="455943" indent="0">
              <a:buNone/>
              <a:defRPr sz="2000" b="1"/>
            </a:lvl2pPr>
            <a:lvl3pPr marL="911889" indent="0">
              <a:buNone/>
              <a:defRPr sz="1800" b="1"/>
            </a:lvl3pPr>
            <a:lvl4pPr marL="1367832" indent="0">
              <a:buNone/>
              <a:defRPr sz="1600" b="1"/>
            </a:lvl4pPr>
            <a:lvl5pPr marL="1823773" indent="0">
              <a:buNone/>
              <a:defRPr sz="1600" b="1"/>
            </a:lvl5pPr>
            <a:lvl6pPr marL="2279716" indent="0">
              <a:buNone/>
              <a:defRPr sz="1600" b="1"/>
            </a:lvl6pPr>
            <a:lvl7pPr marL="2735664" indent="0">
              <a:buNone/>
              <a:defRPr sz="1600" b="1"/>
            </a:lvl7pPr>
            <a:lvl8pPr marL="3191602" indent="0">
              <a:buNone/>
              <a:defRPr sz="1600" b="1"/>
            </a:lvl8pPr>
            <a:lvl9pPr marL="36475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0BB54FFB-4B33-407C-8774-474C7143F5CF}" type="slidenum">
              <a:rPr lang="en-US"/>
              <a:pPr/>
              <a:t>‹#›</a:t>
            </a:fld>
            <a:endParaRPr lang="en-US" dirty="0"/>
          </a:p>
        </p:txBody>
      </p:sp>
    </p:spTree>
    <p:extLst>
      <p:ext uri="{BB962C8B-B14F-4D97-AF65-F5344CB8AC3E}">
        <p14:creationId xmlns:p14="http://schemas.microsoft.com/office/powerpoint/2010/main" val="838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89578A75-3F94-45D2-A909-1C6BA820BFDE}" type="slidenum">
              <a:rPr lang="en-US"/>
              <a:pPr/>
              <a:t>‹#›</a:t>
            </a:fld>
            <a:endParaRPr lang="en-US" dirty="0"/>
          </a:p>
        </p:txBody>
      </p:sp>
    </p:spTree>
    <p:extLst>
      <p:ext uri="{BB962C8B-B14F-4D97-AF65-F5344CB8AC3E}">
        <p14:creationId xmlns:p14="http://schemas.microsoft.com/office/powerpoint/2010/main" val="268961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123906"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23907"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8E65E3A2-D9F8-49E3-8968-E23B83FB1354}" type="slidenum">
              <a:rPr lang="en-US"/>
              <a:pPr/>
              <a:t>‹#›</a:t>
            </a:fld>
            <a:endParaRPr lang="en-US" dirty="0"/>
          </a:p>
        </p:txBody>
      </p:sp>
    </p:spTree>
    <p:extLst>
      <p:ext uri="{BB962C8B-B14F-4D97-AF65-F5344CB8AC3E}">
        <p14:creationId xmlns:p14="http://schemas.microsoft.com/office/powerpoint/2010/main" val="2135173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3" y="273068"/>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3" y="1435100"/>
            <a:ext cx="3008313" cy="4691063"/>
          </a:xfrm>
        </p:spPr>
        <p:txBody>
          <a:bodyPr/>
          <a:lstStyle>
            <a:lvl1pPr marL="0" indent="0">
              <a:buNone/>
              <a:defRPr sz="1400"/>
            </a:lvl1pPr>
            <a:lvl2pPr marL="455943" indent="0">
              <a:buNone/>
              <a:defRPr sz="1200"/>
            </a:lvl2pPr>
            <a:lvl3pPr marL="911889" indent="0">
              <a:buNone/>
              <a:defRPr sz="1000"/>
            </a:lvl3pPr>
            <a:lvl4pPr marL="1367832" indent="0">
              <a:buNone/>
              <a:defRPr sz="900"/>
            </a:lvl4pPr>
            <a:lvl5pPr marL="1823773" indent="0">
              <a:buNone/>
              <a:defRPr sz="900"/>
            </a:lvl5pPr>
            <a:lvl6pPr marL="2279716" indent="0">
              <a:buNone/>
              <a:defRPr sz="900"/>
            </a:lvl6pPr>
            <a:lvl7pPr marL="2735664" indent="0">
              <a:buNone/>
              <a:defRPr sz="900"/>
            </a:lvl7pPr>
            <a:lvl8pPr marL="3191602" indent="0">
              <a:buNone/>
              <a:defRPr sz="900"/>
            </a:lvl8pPr>
            <a:lvl9pPr marL="36475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90770DD-52F4-4120-9441-F02BBD8FD9AD}" type="slidenum">
              <a:rPr lang="en-US"/>
              <a:pPr/>
              <a:t>‹#›</a:t>
            </a:fld>
            <a:endParaRPr lang="en-US" dirty="0"/>
          </a:p>
        </p:txBody>
      </p:sp>
    </p:spTree>
    <p:extLst>
      <p:ext uri="{BB962C8B-B14F-4D97-AF65-F5344CB8AC3E}">
        <p14:creationId xmlns:p14="http://schemas.microsoft.com/office/powerpoint/2010/main" val="1255680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943" indent="0">
              <a:buNone/>
              <a:defRPr sz="2800"/>
            </a:lvl2pPr>
            <a:lvl3pPr marL="911889" indent="0">
              <a:buNone/>
              <a:defRPr sz="2400"/>
            </a:lvl3pPr>
            <a:lvl4pPr marL="1367832" indent="0">
              <a:buNone/>
              <a:defRPr sz="2000"/>
            </a:lvl4pPr>
            <a:lvl5pPr marL="1823773" indent="0">
              <a:buNone/>
              <a:defRPr sz="2000"/>
            </a:lvl5pPr>
            <a:lvl6pPr marL="2279716" indent="0">
              <a:buNone/>
              <a:defRPr sz="2000"/>
            </a:lvl6pPr>
            <a:lvl7pPr marL="2735664" indent="0">
              <a:buNone/>
              <a:defRPr sz="2000"/>
            </a:lvl7pPr>
            <a:lvl8pPr marL="3191602" indent="0">
              <a:buNone/>
              <a:defRPr sz="2000"/>
            </a:lvl8pPr>
            <a:lvl9pPr marL="3647547"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943" indent="0">
              <a:buNone/>
              <a:defRPr sz="1200"/>
            </a:lvl2pPr>
            <a:lvl3pPr marL="911889" indent="0">
              <a:buNone/>
              <a:defRPr sz="1000"/>
            </a:lvl3pPr>
            <a:lvl4pPr marL="1367832" indent="0">
              <a:buNone/>
              <a:defRPr sz="900"/>
            </a:lvl4pPr>
            <a:lvl5pPr marL="1823773" indent="0">
              <a:buNone/>
              <a:defRPr sz="900"/>
            </a:lvl5pPr>
            <a:lvl6pPr marL="2279716" indent="0">
              <a:buNone/>
              <a:defRPr sz="900"/>
            </a:lvl6pPr>
            <a:lvl7pPr marL="2735664" indent="0">
              <a:buNone/>
              <a:defRPr sz="900"/>
            </a:lvl7pPr>
            <a:lvl8pPr marL="3191602" indent="0">
              <a:buNone/>
              <a:defRPr sz="900"/>
            </a:lvl8pPr>
            <a:lvl9pPr marL="36475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829E71BE-874E-47C2-8927-250C63D73E19}" type="slidenum">
              <a:rPr lang="en-US"/>
              <a:pPr/>
              <a:t>‹#›</a:t>
            </a:fld>
            <a:endParaRPr lang="en-US" dirty="0"/>
          </a:p>
        </p:txBody>
      </p:sp>
    </p:spTree>
    <p:extLst>
      <p:ext uri="{BB962C8B-B14F-4D97-AF65-F5344CB8AC3E}">
        <p14:creationId xmlns:p14="http://schemas.microsoft.com/office/powerpoint/2010/main" val="2652233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EC1A6AA1-2B6B-4BA5-811B-2177F4C8FB93}" type="slidenum">
              <a:rPr lang="en-US"/>
              <a:pPr/>
              <a:t>‹#›</a:t>
            </a:fld>
            <a:endParaRPr lang="en-US" dirty="0"/>
          </a:p>
        </p:txBody>
      </p:sp>
    </p:spTree>
    <p:extLst>
      <p:ext uri="{BB962C8B-B14F-4D97-AF65-F5344CB8AC3E}">
        <p14:creationId xmlns:p14="http://schemas.microsoft.com/office/powerpoint/2010/main" val="615737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77390A4D-2697-4A00-B3BB-C184F439E216}" type="slidenum">
              <a:rPr lang="en-US"/>
              <a:pPr/>
              <a:t>‹#›</a:t>
            </a:fld>
            <a:endParaRPr lang="en-US" dirty="0"/>
          </a:p>
        </p:txBody>
      </p:sp>
    </p:spTree>
    <p:extLst>
      <p:ext uri="{BB962C8B-B14F-4D97-AF65-F5344CB8AC3E}">
        <p14:creationId xmlns:p14="http://schemas.microsoft.com/office/powerpoint/2010/main" val="2379956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31"/>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31"/>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B6922D22-F938-47D4-995C-6930116E1F95}" type="slidenum">
              <a:rPr lang="en-US"/>
              <a:pPr/>
              <a:t>‹#›</a:t>
            </a:fld>
            <a:endParaRPr lang="en-US" dirty="0"/>
          </a:p>
        </p:txBody>
      </p:sp>
    </p:spTree>
    <p:extLst>
      <p:ext uri="{BB962C8B-B14F-4D97-AF65-F5344CB8AC3E}">
        <p14:creationId xmlns:p14="http://schemas.microsoft.com/office/powerpoint/2010/main" val="3009698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43"/>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969EFB7-60CE-495B-BE22-E12F8317AEB6}" type="slidenum">
              <a:rPr lang="en-US"/>
              <a:pPr/>
              <a:t>‹#›</a:t>
            </a:fld>
            <a:endParaRPr lang="en-US" dirty="0"/>
          </a:p>
        </p:txBody>
      </p:sp>
    </p:spTree>
    <p:extLst>
      <p:ext uri="{BB962C8B-B14F-4D97-AF65-F5344CB8AC3E}">
        <p14:creationId xmlns:p14="http://schemas.microsoft.com/office/powerpoint/2010/main" val="2027101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65CA43A-DB23-49C3-A25A-F829BF6DADA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42314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6D76606-A8D1-47F3-B1A2-5BE4DA7E763D}" type="slidenum">
              <a:rPr lang="en-US"/>
              <a:pPr/>
              <a:t>‹#›</a:t>
            </a:fld>
            <a:endParaRPr lang="en-US" dirty="0"/>
          </a:p>
        </p:txBody>
      </p:sp>
    </p:spTree>
    <p:extLst>
      <p:ext uri="{BB962C8B-B14F-4D97-AF65-F5344CB8AC3E}">
        <p14:creationId xmlns:p14="http://schemas.microsoft.com/office/powerpoint/2010/main" val="2938210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CE27432-9B85-4DD6-A21F-441322B3C7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406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130050"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30051"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CE27432-9B85-4DD6-A21F-441322B3C7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4065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F6105-77B5-2A48-AD70-2ADDD0B4549D}" type="datetime1">
              <a:rPr lang="en-US" smtClean="0">
                <a:solidFill>
                  <a:prstClr val="black">
                    <a:tint val="75000"/>
                  </a:prstClr>
                </a:solidFill>
              </a:rPr>
              <a:pPr/>
              <a:t>3/24/2013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8FD02B-51F0-D54A-A2B1-A6E8C75140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90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89" tIns="45595" rIns="91189" bIns="45595"/>
          <a:lstStyle/>
          <a:p>
            <a:r>
              <a:rPr lang="en-US" smtClean="0"/>
              <a:t>Click to edit Master title style</a:t>
            </a:r>
            <a:endParaRPr lang="en-US"/>
          </a:p>
        </p:txBody>
      </p:sp>
      <p:sp>
        <p:nvSpPr>
          <p:cNvPr id="3" name="Chart Placeholder 2"/>
          <p:cNvSpPr>
            <a:spLocks noGrp="1"/>
          </p:cNvSpPr>
          <p:nvPr>
            <p:ph type="chart" idx="1"/>
          </p:nvPr>
        </p:nvSpPr>
        <p:spPr>
          <a:xfrm>
            <a:off x="457200" y="1600243"/>
            <a:ext cx="8229600" cy="4525963"/>
          </a:xfrm>
          <a:prstGeom prst="rect">
            <a:avLst/>
          </a:prstGeom>
        </p:spPr>
        <p:txBody>
          <a:bodyPr lIns="91189" tIns="45595" rIns="91189" bIns="45595"/>
          <a:lstStyle/>
          <a:p>
            <a:pPr lvl="0"/>
            <a:endParaRPr lang="en-US" noProof="0" smtClean="0"/>
          </a:p>
        </p:txBody>
      </p:sp>
    </p:spTree>
    <p:extLst>
      <p:ext uri="{BB962C8B-B14F-4D97-AF65-F5344CB8AC3E}">
        <p14:creationId xmlns:p14="http://schemas.microsoft.com/office/powerpoint/2010/main" val="360051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a:prstGeom prst="rect">
            <a:avLst/>
          </a:prstGeom>
        </p:spPr>
        <p:txBody>
          <a:bodyPr lIns="91189" tIns="45595" rIns="91189" bIns="45595"/>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189" tIns="45595" rIns="91189" bIns="45595"/>
          <a:lstStyle>
            <a:lvl1pPr marL="0" indent="0" algn="ctr">
              <a:buNone/>
              <a:defRPr/>
            </a:lvl1pPr>
            <a:lvl2pPr marL="455943" indent="0" algn="ctr">
              <a:buNone/>
              <a:defRPr/>
            </a:lvl2pPr>
            <a:lvl3pPr marL="911889" indent="0" algn="ctr">
              <a:buNone/>
              <a:defRPr/>
            </a:lvl3pPr>
            <a:lvl4pPr marL="1367832" indent="0" algn="ctr">
              <a:buNone/>
              <a:defRPr/>
            </a:lvl4pPr>
            <a:lvl5pPr marL="1823773" indent="0" algn="ctr">
              <a:buNone/>
              <a:defRPr/>
            </a:lvl5pPr>
            <a:lvl6pPr marL="2279716" indent="0" algn="ctr">
              <a:buNone/>
              <a:defRPr/>
            </a:lvl6pPr>
            <a:lvl7pPr marL="2735664" indent="0" algn="ctr">
              <a:buNone/>
              <a:defRPr/>
            </a:lvl7pPr>
            <a:lvl8pPr marL="3191602" indent="0" algn="ctr">
              <a:buNone/>
              <a:defRPr/>
            </a:lvl8pPr>
            <a:lvl9pPr marL="364754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0430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34146"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a:solidFill>
                <a:schemeClr val="tx2"/>
              </a:solidFill>
              <a:ea typeface="ＭＳ Ｐゴシック" pitchFamily="34" charset="-128"/>
            </a:endParaRPr>
          </a:p>
        </p:txBody>
      </p:sp>
      <p:sp>
        <p:nvSpPr>
          <p:cNvPr id="134147"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a:ea typeface="ＭＳ Ｐゴシック" pitchFamily="34" charset="-128"/>
            </a:endParaRPr>
          </a:p>
        </p:txBody>
      </p:sp>
    </p:spTree>
    <p:extLst>
      <p:ext uri="{BB962C8B-B14F-4D97-AF65-F5344CB8AC3E}">
        <p14:creationId xmlns:p14="http://schemas.microsoft.com/office/powerpoint/2010/main" val="2507682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1D9C1-9151-A845-B1A9-C1064EF953EE}" type="datetime1">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8FD02B-51F0-D54A-A2B1-A6E8C75140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1D9C1-9151-A845-B1A9-C1064EF953EE}" type="datetime1">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8FD02B-51F0-D54A-A2B1-A6E8C75140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2_Title Slide">
    <p:spTree>
      <p:nvGrpSpPr>
        <p:cNvPr id="1" name=""/>
        <p:cNvGrpSpPr/>
        <p:nvPr/>
      </p:nvGrpSpPr>
      <p:grpSpPr>
        <a:xfrm>
          <a:off x="0" y="0"/>
          <a:ext cx="0" cy="0"/>
          <a:chOff x="0" y="0"/>
          <a:chExt cx="0" cy="0"/>
        </a:xfrm>
      </p:grpSpPr>
      <p:sp>
        <p:nvSpPr>
          <p:cNvPr id="122882" name="Rectangle 2"/>
          <p:cNvSpPr>
            <a:spLocks noGrp="1" noChangeArrowheads="1"/>
          </p:cNvSpPr>
          <p:nvPr/>
        </p:nvSpPr>
        <p:spPr bwMode="auto">
          <a:xfrm>
            <a:off x="457200" y="274638"/>
            <a:ext cx="8229600" cy="1143000"/>
          </a:xfrm>
          <a:prstGeom prst="rect">
            <a:avLst/>
          </a:prstGeom>
        </p:spPr>
        <p:txBody>
          <a:bodyPr anchor="ctr"/>
          <a:lstStyle/>
          <a:p>
            <a:pPr algn="ctr" eaLnBrk="0" hangingPunct="0"/>
            <a:endParaRPr lang="en-US" sz="4400">
              <a:solidFill>
                <a:srgbClr val="000000"/>
              </a:solidFill>
              <a:ea typeface="ＭＳ Ｐゴシック" pitchFamily="34" charset="-128"/>
            </a:endParaRPr>
          </a:p>
        </p:txBody>
      </p:sp>
      <p:sp>
        <p:nvSpPr>
          <p:cNvPr id="122883" name="Rectangle 3"/>
          <p:cNvSpPr>
            <a:spLocks noGrp="1" noChangeArrowheads="1"/>
          </p:cNvSpPr>
          <p:nvPr/>
        </p:nvSpPr>
        <p:spPr bwMode="auto">
          <a:xfrm>
            <a:off x="457200" y="1600200"/>
            <a:ext cx="8229600" cy="4525963"/>
          </a:xfrm>
          <a:prstGeom prst="rect">
            <a:avLst/>
          </a:prstGeom>
        </p:spPr>
        <p:txBody>
          <a:bodyPr/>
          <a:lstStyle/>
          <a:p>
            <a:pPr marL="342900" indent="-342900" eaLnBrk="0" hangingPunct="0">
              <a:spcBef>
                <a:spcPct val="20000"/>
              </a:spcBef>
              <a:buFontTx/>
              <a:buChar char="•"/>
            </a:pPr>
            <a:endParaRPr lang="en-US" sz="3200">
              <a:solidFill>
                <a:srgbClr val="000000"/>
              </a:solidFill>
              <a:ea typeface="ＭＳ Ｐゴシック" pitchFamily="34"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25954"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25955"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129026"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29027"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BB015A-FE83-2C43-ACE2-85D0D298FC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132098"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32099"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BB015A-FE83-2C43-ACE2-85D0D298FC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BB015A-FE83-2C43-ACE2-85D0D298FC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BB015A-FE83-2C43-ACE2-85D0D298FC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15AD32-6D3C-4844-9046-6098B5D68E8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15AD32-6D3C-4844-9046-6098B5D68E8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BB015A-FE83-2C43-ACE2-85D0D298FC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BB015A-FE83-2C43-ACE2-85D0D298FC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BB015A-FE83-2C43-ACE2-85D0D298FC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BB015A-FE83-2C43-ACE2-85D0D298FC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BB015A-FE83-2C43-ACE2-85D0D298FC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122882"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22883"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BB015A-FE83-2C43-ACE2-85D0D298FC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E3E9D-FEA1-B94B-B710-38EC8A2BD2E4}"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18E677-F53A-5B45-AD5A-39A489971C9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E3E9D-FEA1-B94B-B710-38EC8A2BD2E4}"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18E677-F53A-5B45-AD5A-39A489971C9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E3E9D-FEA1-B94B-B710-38EC8A2BD2E4}"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18E677-F53A-5B45-AD5A-39A489971C9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E3E9D-FEA1-B94B-B710-38EC8A2BD2E4}" type="datetimeFigureOut">
              <a:rPr lang="en-US" smtClean="0">
                <a:solidFill>
                  <a:prstClr val="black">
                    <a:tint val="75000"/>
                  </a:prstClr>
                </a:solidFill>
              </a:rPr>
              <a:pPr/>
              <a:t>3/24/2013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18E677-F53A-5B45-AD5A-39A489971C9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0FED71-BB48-C343-8673-BF84814E83FA}" type="datetimeFigureOut">
              <a:rPr lang="en-US" smtClean="0">
                <a:solidFill>
                  <a:prstClr val="black">
                    <a:tint val="75000"/>
                  </a:prstClr>
                </a:solidFill>
              </a:rPr>
              <a:pPr/>
              <a:t>3/24/2013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0D897B-1A20-3D47-96F0-FA08BC7A797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120834"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20835"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9810" name="Rectangle 2"/>
          <p:cNvSpPr>
            <a:spLocks noGrp="1" noChangeArrowheads="1"/>
          </p:cNvSpPr>
          <p:nvPr/>
        </p:nvSpPr>
        <p:spPr bwMode="auto">
          <a:xfrm>
            <a:off x="457200" y="274638"/>
            <a:ext cx="8229600" cy="1143000"/>
          </a:xfrm>
          <a:prstGeom prst="rect">
            <a:avLst/>
          </a:prstGeom>
        </p:spPr>
        <p:txBody>
          <a:bodyPr lIns="91189" tIns="45595" rIns="91189" bIns="45595" anchor="ctr"/>
          <a:lstStyle/>
          <a:p>
            <a:pPr algn="ctr" eaLnBrk="0" hangingPunct="0"/>
            <a:endParaRPr lang="en-US" sz="4400" dirty="0">
              <a:solidFill>
                <a:schemeClr val="tx2"/>
              </a:solidFill>
              <a:ea typeface="ＭＳ Ｐゴシック" pitchFamily="34" charset="-128"/>
            </a:endParaRPr>
          </a:p>
        </p:txBody>
      </p:sp>
      <p:sp>
        <p:nvSpPr>
          <p:cNvPr id="119811" name="Rectangle 3"/>
          <p:cNvSpPr>
            <a:spLocks noGrp="1" noChangeArrowheads="1"/>
          </p:cNvSpPr>
          <p:nvPr/>
        </p:nvSpPr>
        <p:spPr bwMode="auto">
          <a:xfrm>
            <a:off x="457200" y="1600243"/>
            <a:ext cx="8229600" cy="4525963"/>
          </a:xfrm>
          <a:prstGeom prst="rect">
            <a:avLst/>
          </a:prstGeom>
        </p:spPr>
        <p:txBody>
          <a:bodyPr lIns="91189" tIns="45595" rIns="91189" bIns="45595"/>
          <a:lstStyle/>
          <a:p>
            <a:pPr marL="341960" indent="-341960" eaLnBrk="0" hangingPunct="0">
              <a:spcBef>
                <a:spcPct val="20000"/>
              </a:spcBef>
              <a:buFontTx/>
              <a:buChar char="•"/>
            </a:pPr>
            <a:endParaRPr lang="en-US" sz="3200" dirty="0">
              <a:ea typeface="ＭＳ Ｐゴシック"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4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4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43.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44.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4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46.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47.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48.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49.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50.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51.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52.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53.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54.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56.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57.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58.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59.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60.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61.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62.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63.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64.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66.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67.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68.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69.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70.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71.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72.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73.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74.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9" tIns="45595" rIns="91189" bIns="4559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4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9" tIns="45595" rIns="91189" bIns="455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defRPr sz="1400">
                <a:latin typeface="Arial" pitchFamily="-105" charset="0"/>
                <a:ea typeface="Arial" pitchFamily="-105" charset="0"/>
                <a:cs typeface="Arial" pitchFamily="-105"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lgn="ctr">
              <a:defRPr sz="1400">
                <a:latin typeface="Arial" pitchFamily="-105" charset="0"/>
                <a:ea typeface="Arial" pitchFamily="-105" charset="0"/>
                <a:cs typeface="Arial" pitchFamily="-105"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lgn="r">
              <a:defRPr sz="1400"/>
            </a:lvl1pPr>
          </a:lstStyle>
          <a:p>
            <a:fld id="{131A7A33-BE23-4707-A31C-840763BECB3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93" r:id="rId2"/>
    <p:sldLayoutId id="2147483689" r:id="rId3"/>
    <p:sldLayoutId id="2147483684" r:id="rId4"/>
    <p:sldLayoutId id="2147483692" r:id="rId5"/>
    <p:sldLayoutId id="2147483688" r:id="rId6"/>
    <p:sldLayoutId id="2147483694" r:id="rId7"/>
    <p:sldLayoutId id="2147483695" r:id="rId8"/>
    <p:sldLayoutId id="2147483696" r:id="rId9"/>
    <p:sldLayoutId id="2147483690" r:id="rId10"/>
    <p:sldLayoutId id="2147483686" r:id="rId11"/>
    <p:sldLayoutId id="2147483687" r:id="rId12"/>
    <p:sldLayoutId id="2147483691" r:id="rId13"/>
    <p:sldLayoutId id="2147483685"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5pPr>
      <a:lvl6pPr marL="455943" algn="ctr" rtl="0" fontAlgn="base">
        <a:spcBef>
          <a:spcPct val="0"/>
        </a:spcBef>
        <a:spcAft>
          <a:spcPct val="0"/>
        </a:spcAft>
        <a:defRPr sz="4400">
          <a:solidFill>
            <a:schemeClr val="tx2"/>
          </a:solidFill>
          <a:latin typeface="Arial" pitchFamily="-105" charset="0"/>
        </a:defRPr>
      </a:lvl6pPr>
      <a:lvl7pPr marL="911889" algn="ctr" rtl="0" fontAlgn="base">
        <a:spcBef>
          <a:spcPct val="0"/>
        </a:spcBef>
        <a:spcAft>
          <a:spcPct val="0"/>
        </a:spcAft>
        <a:defRPr sz="4400">
          <a:solidFill>
            <a:schemeClr val="tx2"/>
          </a:solidFill>
          <a:latin typeface="Arial" pitchFamily="-105" charset="0"/>
        </a:defRPr>
      </a:lvl7pPr>
      <a:lvl8pPr marL="1367832" algn="ctr" rtl="0" fontAlgn="base">
        <a:spcBef>
          <a:spcPct val="0"/>
        </a:spcBef>
        <a:spcAft>
          <a:spcPct val="0"/>
        </a:spcAft>
        <a:defRPr sz="4400">
          <a:solidFill>
            <a:schemeClr val="tx2"/>
          </a:solidFill>
          <a:latin typeface="Arial" pitchFamily="-105" charset="0"/>
        </a:defRPr>
      </a:lvl8pPr>
      <a:lvl9pPr marL="1823773" algn="ctr" rtl="0" fontAlgn="base">
        <a:spcBef>
          <a:spcPct val="0"/>
        </a:spcBef>
        <a:spcAft>
          <a:spcPct val="0"/>
        </a:spcAft>
        <a:defRPr sz="4400">
          <a:solidFill>
            <a:schemeClr val="tx2"/>
          </a:solidFill>
          <a:latin typeface="Arial" pitchFamily="-105" charset="0"/>
        </a:defRPr>
      </a:lvl9pPr>
    </p:titleStyle>
    <p:bodyStyle>
      <a:lvl1pPr marL="341960" indent="-34196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0910" indent="-284965"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39858" indent="-227974"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5801" indent="-227974"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1746" indent="-227974"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07687" indent="-227974" algn="l" rtl="0" fontAlgn="base">
        <a:spcBef>
          <a:spcPct val="20000"/>
        </a:spcBef>
        <a:spcAft>
          <a:spcPct val="0"/>
        </a:spcAft>
        <a:buChar char="»"/>
        <a:defRPr sz="2000">
          <a:solidFill>
            <a:schemeClr val="tx1"/>
          </a:solidFill>
          <a:latin typeface="+mn-lt"/>
          <a:ea typeface="ＭＳ Ｐゴシック" pitchFamily="-105" charset="-128"/>
        </a:defRPr>
      </a:lvl6pPr>
      <a:lvl7pPr marL="2963633" indent="-227974" algn="l" rtl="0" fontAlgn="base">
        <a:spcBef>
          <a:spcPct val="20000"/>
        </a:spcBef>
        <a:spcAft>
          <a:spcPct val="0"/>
        </a:spcAft>
        <a:buChar char="»"/>
        <a:defRPr sz="2000">
          <a:solidFill>
            <a:schemeClr val="tx1"/>
          </a:solidFill>
          <a:latin typeface="+mn-lt"/>
          <a:ea typeface="ＭＳ Ｐゴシック" pitchFamily="-105" charset="-128"/>
        </a:defRPr>
      </a:lvl7pPr>
      <a:lvl8pPr marL="3419577" indent="-227974" algn="l" rtl="0" fontAlgn="base">
        <a:spcBef>
          <a:spcPct val="20000"/>
        </a:spcBef>
        <a:spcAft>
          <a:spcPct val="0"/>
        </a:spcAft>
        <a:buChar char="»"/>
        <a:defRPr sz="2000">
          <a:solidFill>
            <a:schemeClr val="tx1"/>
          </a:solidFill>
          <a:latin typeface="+mn-lt"/>
          <a:ea typeface="ＭＳ Ｐゴシック" pitchFamily="-105" charset="-128"/>
        </a:defRPr>
      </a:lvl8pPr>
      <a:lvl9pPr marL="3875506" indent="-227974"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5943" rtl="0" eaLnBrk="1" latinLnBrk="0" hangingPunct="1">
        <a:defRPr sz="1800" kern="1200">
          <a:solidFill>
            <a:schemeClr val="tx1"/>
          </a:solidFill>
          <a:latin typeface="+mn-lt"/>
          <a:ea typeface="+mn-ea"/>
          <a:cs typeface="+mn-cs"/>
        </a:defRPr>
      </a:lvl1pPr>
      <a:lvl2pPr marL="455943" algn="l" defTabSz="455943" rtl="0" eaLnBrk="1" latinLnBrk="0" hangingPunct="1">
        <a:defRPr sz="1800" kern="1200">
          <a:solidFill>
            <a:schemeClr val="tx1"/>
          </a:solidFill>
          <a:latin typeface="+mn-lt"/>
          <a:ea typeface="+mn-ea"/>
          <a:cs typeface="+mn-cs"/>
        </a:defRPr>
      </a:lvl2pPr>
      <a:lvl3pPr marL="911889" algn="l" defTabSz="455943" rtl="0" eaLnBrk="1" latinLnBrk="0" hangingPunct="1">
        <a:defRPr sz="1800" kern="1200">
          <a:solidFill>
            <a:schemeClr val="tx1"/>
          </a:solidFill>
          <a:latin typeface="+mn-lt"/>
          <a:ea typeface="+mn-ea"/>
          <a:cs typeface="+mn-cs"/>
        </a:defRPr>
      </a:lvl3pPr>
      <a:lvl4pPr marL="1367832" algn="l" defTabSz="455943" rtl="0" eaLnBrk="1" latinLnBrk="0" hangingPunct="1">
        <a:defRPr sz="1800" kern="1200">
          <a:solidFill>
            <a:schemeClr val="tx1"/>
          </a:solidFill>
          <a:latin typeface="+mn-lt"/>
          <a:ea typeface="+mn-ea"/>
          <a:cs typeface="+mn-cs"/>
        </a:defRPr>
      </a:lvl4pPr>
      <a:lvl5pPr marL="1823773" algn="l" defTabSz="455943" rtl="0" eaLnBrk="1" latinLnBrk="0" hangingPunct="1">
        <a:defRPr sz="1800" kern="1200">
          <a:solidFill>
            <a:schemeClr val="tx1"/>
          </a:solidFill>
          <a:latin typeface="+mn-lt"/>
          <a:ea typeface="+mn-ea"/>
          <a:cs typeface="+mn-cs"/>
        </a:defRPr>
      </a:lvl5pPr>
      <a:lvl6pPr marL="2279716" algn="l" defTabSz="455943" rtl="0" eaLnBrk="1" latinLnBrk="0" hangingPunct="1">
        <a:defRPr sz="1800" kern="1200">
          <a:solidFill>
            <a:schemeClr val="tx1"/>
          </a:solidFill>
          <a:latin typeface="+mn-lt"/>
          <a:ea typeface="+mn-ea"/>
          <a:cs typeface="+mn-cs"/>
        </a:defRPr>
      </a:lvl6pPr>
      <a:lvl7pPr marL="2735664" algn="l" defTabSz="455943" rtl="0" eaLnBrk="1" latinLnBrk="0" hangingPunct="1">
        <a:defRPr sz="1800" kern="1200">
          <a:solidFill>
            <a:schemeClr val="tx1"/>
          </a:solidFill>
          <a:latin typeface="+mn-lt"/>
          <a:ea typeface="+mn-ea"/>
          <a:cs typeface="+mn-cs"/>
        </a:defRPr>
      </a:lvl7pPr>
      <a:lvl8pPr marL="3191602" algn="l" defTabSz="455943" rtl="0" eaLnBrk="1" latinLnBrk="0" hangingPunct="1">
        <a:defRPr sz="1800" kern="1200">
          <a:solidFill>
            <a:schemeClr val="tx1"/>
          </a:solidFill>
          <a:latin typeface="+mn-lt"/>
          <a:ea typeface="+mn-ea"/>
          <a:cs typeface="+mn-cs"/>
        </a:defRPr>
      </a:lvl8pPr>
      <a:lvl9pPr marL="3647547" algn="l" defTabSz="45594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3605C7C-8119-9747-81ED-A8BBC32B1865}" type="datetime1">
              <a:rPr lang="en-US" smtClean="0">
                <a:solidFill>
                  <a:prstClr val="black">
                    <a:tint val="75000"/>
                  </a:prstClr>
                </a:solidFill>
                <a:latin typeface="Calibri"/>
                <a:cs typeface="+mn-cs"/>
              </a:rPr>
              <a:pPr defTabSz="457200" fontAlgn="auto">
                <a:spcBef>
                  <a:spcPts val="0"/>
                </a:spcBef>
                <a:spcAft>
                  <a:spcPts val="0"/>
                </a:spcAft>
              </a:pPr>
              <a:t>3/24/2013</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48FD02B-51F0-D54A-A2B1-A6E8C7514061}" type="slidenum">
              <a:rPr lang="en-US" smtClean="0">
                <a:solidFill>
                  <a:prstClr val="black">
                    <a:tint val="75000"/>
                  </a:prstClr>
                </a:solidFill>
                <a:latin typeface="Calibri"/>
                <a:cs typeface="+mn-cs"/>
              </a:rPr>
              <a:pPr defTabSz="457200" fontAlgn="auto">
                <a:spcBef>
                  <a:spcPts val="0"/>
                </a:spcBef>
                <a:spcAft>
                  <a:spcPts val="0"/>
                </a:spcAft>
              </a:pPr>
              <a:t>‹#›</a:t>
            </a:fld>
            <a:endParaRPr lang="en-US" dirty="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3605C7C-8119-9747-81ED-A8BBC32B1865}" type="datetime1">
              <a:rPr lang="en-US" smtClean="0">
                <a:solidFill>
                  <a:prstClr val="black">
                    <a:tint val="75000"/>
                  </a:prstClr>
                </a:solidFill>
                <a:latin typeface="Calibri"/>
                <a:cs typeface="+mn-cs"/>
              </a:rPr>
              <a:pPr defTabSz="457200" fontAlgn="auto">
                <a:spcBef>
                  <a:spcPts val="0"/>
                </a:spcBef>
                <a:spcAft>
                  <a:spcPts val="0"/>
                </a:spcAft>
              </a:pPr>
              <a:t>3/24/2013</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48FD02B-51F0-D54A-A2B1-A6E8C7514061}" type="slidenum">
              <a:rPr lang="en-US" smtClean="0">
                <a:solidFill>
                  <a:prstClr val="black">
                    <a:tint val="75000"/>
                  </a:prstClr>
                </a:solidFill>
                <a:latin typeface="Calibri"/>
                <a:cs typeface="+mn-cs"/>
              </a:rPr>
              <a:pPr defTabSz="457200" fontAlgn="auto">
                <a:spcBef>
                  <a:spcPts val="0"/>
                </a:spcBef>
                <a:spcAft>
                  <a:spcPts val="0"/>
                </a:spcAft>
              </a:pPr>
              <a:t>‹#›</a:t>
            </a:fld>
            <a:endParaRPr lang="en-US" dirty="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8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3605C7C-8119-9747-81ED-A8BBC32B1865}" type="datetime1">
              <a:rPr lang="en-US" smtClean="0">
                <a:solidFill>
                  <a:prstClr val="black">
                    <a:tint val="75000"/>
                  </a:prstClr>
                </a:solidFill>
                <a:latin typeface="Calibri"/>
                <a:cs typeface="+mn-cs"/>
              </a:rPr>
              <a:pPr defTabSz="457200" fontAlgn="auto">
                <a:spcBef>
                  <a:spcPts val="0"/>
                </a:spcBef>
                <a:spcAft>
                  <a:spcPts val="0"/>
                </a:spcAft>
              </a:pPr>
              <a:t>3/24/2013</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48FD02B-51F0-D54A-A2B1-A6E8C7514061}" type="slidenum">
              <a:rPr lang="en-US" smtClean="0">
                <a:solidFill>
                  <a:prstClr val="black">
                    <a:tint val="75000"/>
                  </a:prstClr>
                </a:solidFill>
                <a:latin typeface="Calibri"/>
                <a:cs typeface="+mn-cs"/>
              </a:rPr>
              <a:pPr defTabSz="457200" fontAlgn="auto">
                <a:spcBef>
                  <a:spcPts val="0"/>
                </a:spcBef>
                <a:spcAft>
                  <a:spcPts val="0"/>
                </a:spcAft>
              </a:pPr>
              <a:t>‹#›</a:t>
            </a:fld>
            <a:endParaRPr lang="en-US" dirty="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8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6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6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446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446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BE4B02A-7B54-4636-8A7F-A8DEBD447024}"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9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9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0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0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9" tIns="45595" rIns="91189" bIns="45595" numCol="1" anchor="ctr" anchorCtr="0" compatLnSpc="1">
            <a:prstTxWarp prst="textNoShape">
              <a:avLst/>
            </a:prstTxWarp>
          </a:bodyPr>
          <a:lstStyle/>
          <a:p>
            <a:pPr lvl="0"/>
            <a:r>
              <a:rPr lang="en-US" smtClean="0"/>
              <a:t>Click to edit Master title style</a:t>
            </a:r>
          </a:p>
        </p:txBody>
      </p:sp>
      <p:sp>
        <p:nvSpPr>
          <p:cNvPr id="446467" name="Rectangle 3"/>
          <p:cNvSpPr>
            <a:spLocks noGrp="1" noChangeArrowheads="1"/>
          </p:cNvSpPr>
          <p:nvPr>
            <p:ph type="body" idx="1"/>
          </p:nvPr>
        </p:nvSpPr>
        <p:spPr bwMode="auto">
          <a:xfrm>
            <a:off x="457200" y="1600243"/>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9" tIns="45595" rIns="91189" bIns="455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6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9" tIns="45595" rIns="91189" bIns="45595" numCol="1" anchor="t" anchorCtr="0" compatLnSpc="1">
            <a:prstTxWarp prst="textNoShape">
              <a:avLst/>
            </a:prstTxWarp>
          </a:bodyPr>
          <a:lstStyle>
            <a:lvl1pPr>
              <a:defRPr sz="1400"/>
            </a:lvl1pPr>
          </a:lstStyle>
          <a:p>
            <a:endParaRPr lang="en-US" dirty="0">
              <a:solidFill>
                <a:srgbClr val="000000"/>
              </a:solidFill>
            </a:endParaRPr>
          </a:p>
        </p:txBody>
      </p:sp>
      <p:sp>
        <p:nvSpPr>
          <p:cNvPr id="446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9" tIns="45595" rIns="91189" bIns="45595" numCol="1" anchor="t" anchorCtr="0" compatLnSpc="1">
            <a:prstTxWarp prst="textNoShape">
              <a:avLst/>
            </a:prstTxWarp>
          </a:bodyPr>
          <a:lstStyle>
            <a:lvl1pPr algn="ctr">
              <a:defRPr sz="1400"/>
            </a:lvl1pPr>
          </a:lstStyle>
          <a:p>
            <a:endParaRPr lang="en-US" dirty="0">
              <a:solidFill>
                <a:srgbClr val="000000"/>
              </a:solidFill>
            </a:endParaRPr>
          </a:p>
        </p:txBody>
      </p:sp>
      <p:sp>
        <p:nvSpPr>
          <p:cNvPr id="446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9" tIns="45595" rIns="91189" bIns="45595" numCol="1" anchor="t" anchorCtr="0" compatLnSpc="1">
            <a:prstTxWarp prst="textNoShape">
              <a:avLst/>
            </a:prstTxWarp>
          </a:bodyPr>
          <a:lstStyle>
            <a:lvl1pPr algn="r">
              <a:defRPr sz="1400"/>
            </a:lvl1pPr>
          </a:lstStyle>
          <a:p>
            <a:fld id="{0BE4B02A-7B54-4636-8A7F-A8DEBD447024}"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5943" algn="ctr" rtl="0" fontAlgn="base">
        <a:spcBef>
          <a:spcPct val="0"/>
        </a:spcBef>
        <a:spcAft>
          <a:spcPct val="0"/>
        </a:spcAft>
        <a:defRPr sz="4400">
          <a:solidFill>
            <a:schemeClr val="tx2"/>
          </a:solidFill>
          <a:latin typeface="Arial" pitchFamily="34" charset="0"/>
          <a:cs typeface="Arial" pitchFamily="34" charset="0"/>
        </a:defRPr>
      </a:lvl6pPr>
      <a:lvl7pPr marL="911889" algn="ctr" rtl="0" fontAlgn="base">
        <a:spcBef>
          <a:spcPct val="0"/>
        </a:spcBef>
        <a:spcAft>
          <a:spcPct val="0"/>
        </a:spcAft>
        <a:defRPr sz="4400">
          <a:solidFill>
            <a:schemeClr val="tx2"/>
          </a:solidFill>
          <a:latin typeface="Arial" pitchFamily="34" charset="0"/>
          <a:cs typeface="Arial" pitchFamily="34" charset="0"/>
        </a:defRPr>
      </a:lvl7pPr>
      <a:lvl8pPr marL="1367832" algn="ctr" rtl="0" fontAlgn="base">
        <a:spcBef>
          <a:spcPct val="0"/>
        </a:spcBef>
        <a:spcAft>
          <a:spcPct val="0"/>
        </a:spcAft>
        <a:defRPr sz="4400">
          <a:solidFill>
            <a:schemeClr val="tx2"/>
          </a:solidFill>
          <a:latin typeface="Arial" pitchFamily="34" charset="0"/>
          <a:cs typeface="Arial" pitchFamily="34" charset="0"/>
        </a:defRPr>
      </a:lvl8pPr>
      <a:lvl9pPr marL="1823773"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1960" indent="-341960" algn="l" rtl="0" fontAlgn="base">
        <a:spcBef>
          <a:spcPct val="20000"/>
        </a:spcBef>
        <a:spcAft>
          <a:spcPct val="0"/>
        </a:spcAft>
        <a:buChar char="•"/>
        <a:defRPr sz="3200">
          <a:solidFill>
            <a:schemeClr val="tx1"/>
          </a:solidFill>
          <a:latin typeface="+mn-lt"/>
          <a:ea typeface="+mn-ea"/>
          <a:cs typeface="+mn-cs"/>
        </a:defRPr>
      </a:lvl1pPr>
      <a:lvl2pPr marL="740910" indent="-284965" algn="l" rtl="0" fontAlgn="base">
        <a:spcBef>
          <a:spcPct val="20000"/>
        </a:spcBef>
        <a:spcAft>
          <a:spcPct val="0"/>
        </a:spcAft>
        <a:buChar char="–"/>
        <a:defRPr sz="2800">
          <a:solidFill>
            <a:schemeClr val="tx1"/>
          </a:solidFill>
          <a:latin typeface="+mn-lt"/>
          <a:cs typeface="+mn-cs"/>
        </a:defRPr>
      </a:lvl2pPr>
      <a:lvl3pPr marL="1139858" indent="-227974" algn="l" rtl="0" fontAlgn="base">
        <a:spcBef>
          <a:spcPct val="20000"/>
        </a:spcBef>
        <a:spcAft>
          <a:spcPct val="0"/>
        </a:spcAft>
        <a:buChar char="•"/>
        <a:defRPr sz="2400">
          <a:solidFill>
            <a:schemeClr val="tx1"/>
          </a:solidFill>
          <a:latin typeface="+mn-lt"/>
          <a:cs typeface="+mn-cs"/>
        </a:defRPr>
      </a:lvl3pPr>
      <a:lvl4pPr marL="1595801" indent="-227974" algn="l" rtl="0" fontAlgn="base">
        <a:spcBef>
          <a:spcPct val="20000"/>
        </a:spcBef>
        <a:spcAft>
          <a:spcPct val="0"/>
        </a:spcAft>
        <a:buChar char="–"/>
        <a:defRPr sz="2000">
          <a:solidFill>
            <a:schemeClr val="tx1"/>
          </a:solidFill>
          <a:latin typeface="+mn-lt"/>
          <a:cs typeface="+mn-cs"/>
        </a:defRPr>
      </a:lvl4pPr>
      <a:lvl5pPr marL="2051746" indent="-227974" algn="l" rtl="0" fontAlgn="base">
        <a:spcBef>
          <a:spcPct val="20000"/>
        </a:spcBef>
        <a:spcAft>
          <a:spcPct val="0"/>
        </a:spcAft>
        <a:buChar char="»"/>
        <a:defRPr sz="2000">
          <a:solidFill>
            <a:schemeClr val="tx1"/>
          </a:solidFill>
          <a:latin typeface="+mn-lt"/>
          <a:cs typeface="+mn-cs"/>
        </a:defRPr>
      </a:lvl5pPr>
      <a:lvl6pPr marL="2507687" indent="-227974" algn="l" rtl="0" fontAlgn="base">
        <a:spcBef>
          <a:spcPct val="20000"/>
        </a:spcBef>
        <a:spcAft>
          <a:spcPct val="0"/>
        </a:spcAft>
        <a:buChar char="»"/>
        <a:defRPr sz="2000">
          <a:solidFill>
            <a:schemeClr val="tx1"/>
          </a:solidFill>
          <a:latin typeface="+mn-lt"/>
          <a:cs typeface="+mn-cs"/>
        </a:defRPr>
      </a:lvl6pPr>
      <a:lvl7pPr marL="2963633" indent="-227974" algn="l" rtl="0" fontAlgn="base">
        <a:spcBef>
          <a:spcPct val="20000"/>
        </a:spcBef>
        <a:spcAft>
          <a:spcPct val="0"/>
        </a:spcAft>
        <a:buChar char="»"/>
        <a:defRPr sz="2000">
          <a:solidFill>
            <a:schemeClr val="tx1"/>
          </a:solidFill>
          <a:latin typeface="+mn-lt"/>
          <a:cs typeface="+mn-cs"/>
        </a:defRPr>
      </a:lvl7pPr>
      <a:lvl8pPr marL="3419577" indent="-227974" algn="l" rtl="0" fontAlgn="base">
        <a:spcBef>
          <a:spcPct val="20000"/>
        </a:spcBef>
        <a:spcAft>
          <a:spcPct val="0"/>
        </a:spcAft>
        <a:buChar char="»"/>
        <a:defRPr sz="2000">
          <a:solidFill>
            <a:schemeClr val="tx1"/>
          </a:solidFill>
          <a:latin typeface="+mn-lt"/>
          <a:cs typeface="+mn-cs"/>
        </a:defRPr>
      </a:lvl8pPr>
      <a:lvl9pPr marL="3875506" indent="-2279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1889" rtl="0" eaLnBrk="1" latinLnBrk="0" hangingPunct="1">
        <a:defRPr sz="1800" kern="1200">
          <a:solidFill>
            <a:schemeClr val="tx1"/>
          </a:solidFill>
          <a:latin typeface="+mn-lt"/>
          <a:ea typeface="+mn-ea"/>
          <a:cs typeface="+mn-cs"/>
        </a:defRPr>
      </a:lvl1pPr>
      <a:lvl2pPr marL="455943" algn="l" defTabSz="911889" rtl="0" eaLnBrk="1" latinLnBrk="0" hangingPunct="1">
        <a:defRPr sz="1800" kern="1200">
          <a:solidFill>
            <a:schemeClr val="tx1"/>
          </a:solidFill>
          <a:latin typeface="+mn-lt"/>
          <a:ea typeface="+mn-ea"/>
          <a:cs typeface="+mn-cs"/>
        </a:defRPr>
      </a:lvl2pPr>
      <a:lvl3pPr marL="911889" algn="l" defTabSz="911889" rtl="0" eaLnBrk="1" latinLnBrk="0" hangingPunct="1">
        <a:defRPr sz="1800" kern="1200">
          <a:solidFill>
            <a:schemeClr val="tx1"/>
          </a:solidFill>
          <a:latin typeface="+mn-lt"/>
          <a:ea typeface="+mn-ea"/>
          <a:cs typeface="+mn-cs"/>
        </a:defRPr>
      </a:lvl3pPr>
      <a:lvl4pPr marL="1367832" algn="l" defTabSz="911889" rtl="0" eaLnBrk="1" latinLnBrk="0" hangingPunct="1">
        <a:defRPr sz="1800" kern="1200">
          <a:solidFill>
            <a:schemeClr val="tx1"/>
          </a:solidFill>
          <a:latin typeface="+mn-lt"/>
          <a:ea typeface="+mn-ea"/>
          <a:cs typeface="+mn-cs"/>
        </a:defRPr>
      </a:lvl4pPr>
      <a:lvl5pPr marL="1823773" algn="l" defTabSz="911889" rtl="0" eaLnBrk="1" latinLnBrk="0" hangingPunct="1">
        <a:defRPr sz="1800" kern="1200">
          <a:solidFill>
            <a:schemeClr val="tx1"/>
          </a:solidFill>
          <a:latin typeface="+mn-lt"/>
          <a:ea typeface="+mn-ea"/>
          <a:cs typeface="+mn-cs"/>
        </a:defRPr>
      </a:lvl5pPr>
      <a:lvl6pPr marL="2279716" algn="l" defTabSz="911889" rtl="0" eaLnBrk="1" latinLnBrk="0" hangingPunct="1">
        <a:defRPr sz="1800" kern="1200">
          <a:solidFill>
            <a:schemeClr val="tx1"/>
          </a:solidFill>
          <a:latin typeface="+mn-lt"/>
          <a:ea typeface="+mn-ea"/>
          <a:cs typeface="+mn-cs"/>
        </a:defRPr>
      </a:lvl6pPr>
      <a:lvl7pPr marL="2735664" algn="l" defTabSz="911889" rtl="0" eaLnBrk="1" latinLnBrk="0" hangingPunct="1">
        <a:defRPr sz="1800" kern="1200">
          <a:solidFill>
            <a:schemeClr val="tx1"/>
          </a:solidFill>
          <a:latin typeface="+mn-lt"/>
          <a:ea typeface="+mn-ea"/>
          <a:cs typeface="+mn-cs"/>
        </a:defRPr>
      </a:lvl7pPr>
      <a:lvl8pPr marL="3191602" algn="l" defTabSz="911889" rtl="0" eaLnBrk="1" latinLnBrk="0" hangingPunct="1">
        <a:defRPr sz="1800" kern="1200">
          <a:solidFill>
            <a:schemeClr val="tx1"/>
          </a:solidFill>
          <a:latin typeface="+mn-lt"/>
          <a:ea typeface="+mn-ea"/>
          <a:cs typeface="+mn-cs"/>
        </a:defRPr>
      </a:lvl8pPr>
      <a:lvl9pPr marL="3647547" algn="l" defTabSz="91188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0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0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1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1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1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1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1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2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2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2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bwMode="auto">
          <a:xfrm>
            <a:off x="1279525" y="685800"/>
            <a:ext cx="7086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9" tIns="45595" rIns="91189" bIns="45595" numCol="1" anchor="ctr" anchorCtr="0" compatLnSpc="1">
            <a:prstTxWarp prst="textNoShape">
              <a:avLst/>
            </a:prstTxWarp>
          </a:bodyPr>
          <a:lstStyle/>
          <a:p>
            <a:pPr lvl="0"/>
            <a:r>
              <a:rPr lang="en-US" smtClean="0"/>
              <a:t>Click to edit Master title style</a:t>
            </a:r>
          </a:p>
        </p:txBody>
      </p:sp>
      <p:sp>
        <p:nvSpPr>
          <p:cNvPr id="521219" name="Rectangle 3"/>
          <p:cNvSpPr>
            <a:spLocks noGrp="1" noChangeArrowheads="1"/>
          </p:cNvSpPr>
          <p:nvPr>
            <p:ph type="body" idx="1"/>
          </p:nvPr>
        </p:nvSpPr>
        <p:spPr bwMode="auto">
          <a:xfrm>
            <a:off x="1279525" y="1600243"/>
            <a:ext cx="5257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9" tIns="45595" rIns="91189" bIns="455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defRPr sz="1200">
                <a:latin typeface="+mn-lt"/>
              </a:defRPr>
            </a:lvl1pPr>
          </a:lstStyle>
          <a:p>
            <a:endParaRPr lang="en-US" dirty="0" smtClean="0">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lgn="ctr">
              <a:defRPr sz="1200">
                <a:latin typeface="+mn-lt"/>
              </a:defRPr>
            </a:lvl1pPr>
          </a:lstStyle>
          <a:p>
            <a:endParaRPr lang="en-US" dirty="0" smtClean="0">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lgn="r">
              <a:defRPr sz="1200">
                <a:latin typeface="+mn-lt"/>
              </a:defRPr>
            </a:lvl1pPr>
          </a:lstStyle>
          <a:p>
            <a:fld id="{52A14A0A-B5A7-42A9-ADC3-CA42B9138EA8}" type="slidenum">
              <a:rPr lang="en-US" smtClean="0">
                <a:solidFill>
                  <a:srgbClr val="000000"/>
                </a:solidFill>
              </a:rPr>
              <a:pPr/>
              <a:t>‹#›</a:t>
            </a:fld>
            <a:endParaRPr lang="en-US" dirty="0"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5943" algn="l" rtl="0" eaLnBrk="0" fontAlgn="base" hangingPunct="0">
        <a:spcBef>
          <a:spcPct val="0"/>
        </a:spcBef>
        <a:spcAft>
          <a:spcPct val="0"/>
        </a:spcAft>
        <a:defRPr sz="3600">
          <a:solidFill>
            <a:schemeClr val="tx2"/>
          </a:solidFill>
          <a:latin typeface="Century Gothic" pitchFamily="34" charset="0"/>
        </a:defRPr>
      </a:lvl6pPr>
      <a:lvl7pPr marL="911889" algn="l" rtl="0" eaLnBrk="0" fontAlgn="base" hangingPunct="0">
        <a:spcBef>
          <a:spcPct val="0"/>
        </a:spcBef>
        <a:spcAft>
          <a:spcPct val="0"/>
        </a:spcAft>
        <a:defRPr sz="3600">
          <a:solidFill>
            <a:schemeClr val="tx2"/>
          </a:solidFill>
          <a:latin typeface="Century Gothic" pitchFamily="34" charset="0"/>
        </a:defRPr>
      </a:lvl7pPr>
      <a:lvl8pPr marL="1367832" algn="l" rtl="0" eaLnBrk="0" fontAlgn="base" hangingPunct="0">
        <a:spcBef>
          <a:spcPct val="0"/>
        </a:spcBef>
        <a:spcAft>
          <a:spcPct val="0"/>
        </a:spcAft>
        <a:defRPr sz="3600">
          <a:solidFill>
            <a:schemeClr val="tx2"/>
          </a:solidFill>
          <a:latin typeface="Century Gothic" pitchFamily="34" charset="0"/>
        </a:defRPr>
      </a:lvl8pPr>
      <a:lvl9pPr marL="1823773" algn="l" rtl="0" eaLnBrk="0" fontAlgn="base" hangingPunct="0">
        <a:spcBef>
          <a:spcPct val="0"/>
        </a:spcBef>
        <a:spcAft>
          <a:spcPct val="0"/>
        </a:spcAft>
        <a:defRPr sz="3600">
          <a:solidFill>
            <a:schemeClr val="tx2"/>
          </a:solidFill>
          <a:latin typeface="Century Gothic" pitchFamily="34" charset="0"/>
        </a:defRPr>
      </a:lvl9pPr>
    </p:titleStyle>
    <p:bodyStyle>
      <a:lvl1pPr marL="341960" indent="-341960" algn="l" rtl="0" eaLnBrk="0" fontAlgn="base" hangingPunct="0">
        <a:spcBef>
          <a:spcPct val="20000"/>
        </a:spcBef>
        <a:spcAft>
          <a:spcPct val="0"/>
        </a:spcAft>
        <a:buChar char="•"/>
        <a:defRPr sz="2800">
          <a:solidFill>
            <a:schemeClr val="tx1"/>
          </a:solidFill>
          <a:latin typeface="+mn-lt"/>
          <a:ea typeface="+mn-ea"/>
          <a:cs typeface="+mn-cs"/>
        </a:defRPr>
      </a:lvl1pPr>
      <a:lvl2pPr marL="740910" indent="-284965" algn="l" rtl="0" eaLnBrk="0" fontAlgn="base" hangingPunct="0">
        <a:spcBef>
          <a:spcPct val="20000"/>
        </a:spcBef>
        <a:spcAft>
          <a:spcPct val="0"/>
        </a:spcAft>
        <a:buChar char="–"/>
        <a:defRPr sz="2400">
          <a:solidFill>
            <a:schemeClr val="tx1"/>
          </a:solidFill>
          <a:latin typeface="+mn-lt"/>
        </a:defRPr>
      </a:lvl2pPr>
      <a:lvl3pPr marL="1139858" indent="-227974" algn="l" rtl="0" eaLnBrk="0" fontAlgn="base" hangingPunct="0">
        <a:spcBef>
          <a:spcPct val="20000"/>
        </a:spcBef>
        <a:spcAft>
          <a:spcPct val="0"/>
        </a:spcAft>
        <a:buChar char="•"/>
        <a:defRPr sz="2000">
          <a:solidFill>
            <a:schemeClr val="tx1"/>
          </a:solidFill>
          <a:latin typeface="+mn-lt"/>
        </a:defRPr>
      </a:lvl3pPr>
      <a:lvl4pPr marL="1595801" indent="-227974" algn="l" rtl="0" eaLnBrk="0" fontAlgn="base" hangingPunct="0">
        <a:spcBef>
          <a:spcPct val="20000"/>
        </a:spcBef>
        <a:spcAft>
          <a:spcPct val="0"/>
        </a:spcAft>
        <a:buChar char="–"/>
        <a:defRPr>
          <a:solidFill>
            <a:schemeClr val="tx1"/>
          </a:solidFill>
          <a:latin typeface="+mn-lt"/>
        </a:defRPr>
      </a:lvl4pPr>
      <a:lvl5pPr marL="2051746" indent="-227974" algn="l" rtl="0" eaLnBrk="0" fontAlgn="base" hangingPunct="0">
        <a:spcBef>
          <a:spcPct val="20000"/>
        </a:spcBef>
        <a:spcAft>
          <a:spcPct val="0"/>
        </a:spcAft>
        <a:buChar char="»"/>
        <a:defRPr sz="1600">
          <a:solidFill>
            <a:schemeClr val="tx1"/>
          </a:solidFill>
          <a:latin typeface="+mn-lt"/>
        </a:defRPr>
      </a:lvl5pPr>
      <a:lvl6pPr marL="2507687" indent="-227974" algn="l" rtl="0" eaLnBrk="0" fontAlgn="base" hangingPunct="0">
        <a:spcBef>
          <a:spcPct val="20000"/>
        </a:spcBef>
        <a:spcAft>
          <a:spcPct val="0"/>
        </a:spcAft>
        <a:buChar char="»"/>
        <a:defRPr sz="1600">
          <a:solidFill>
            <a:schemeClr val="tx1"/>
          </a:solidFill>
          <a:latin typeface="+mn-lt"/>
        </a:defRPr>
      </a:lvl6pPr>
      <a:lvl7pPr marL="2963633" indent="-227974" algn="l" rtl="0" eaLnBrk="0" fontAlgn="base" hangingPunct="0">
        <a:spcBef>
          <a:spcPct val="20000"/>
        </a:spcBef>
        <a:spcAft>
          <a:spcPct val="0"/>
        </a:spcAft>
        <a:buChar char="»"/>
        <a:defRPr sz="1600">
          <a:solidFill>
            <a:schemeClr val="tx1"/>
          </a:solidFill>
          <a:latin typeface="+mn-lt"/>
        </a:defRPr>
      </a:lvl7pPr>
      <a:lvl8pPr marL="3419577" indent="-227974" algn="l" rtl="0" eaLnBrk="0" fontAlgn="base" hangingPunct="0">
        <a:spcBef>
          <a:spcPct val="20000"/>
        </a:spcBef>
        <a:spcAft>
          <a:spcPct val="0"/>
        </a:spcAft>
        <a:buChar char="»"/>
        <a:defRPr sz="1600">
          <a:solidFill>
            <a:schemeClr val="tx1"/>
          </a:solidFill>
          <a:latin typeface="+mn-lt"/>
        </a:defRPr>
      </a:lvl8pPr>
      <a:lvl9pPr marL="3875506" indent="-227974"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1889" rtl="0" eaLnBrk="1" latinLnBrk="0" hangingPunct="1">
        <a:defRPr sz="1800" kern="1200">
          <a:solidFill>
            <a:schemeClr val="tx1"/>
          </a:solidFill>
          <a:latin typeface="+mn-lt"/>
          <a:ea typeface="+mn-ea"/>
          <a:cs typeface="+mn-cs"/>
        </a:defRPr>
      </a:lvl1pPr>
      <a:lvl2pPr marL="455943" algn="l" defTabSz="911889" rtl="0" eaLnBrk="1" latinLnBrk="0" hangingPunct="1">
        <a:defRPr sz="1800" kern="1200">
          <a:solidFill>
            <a:schemeClr val="tx1"/>
          </a:solidFill>
          <a:latin typeface="+mn-lt"/>
          <a:ea typeface="+mn-ea"/>
          <a:cs typeface="+mn-cs"/>
        </a:defRPr>
      </a:lvl2pPr>
      <a:lvl3pPr marL="911889" algn="l" defTabSz="911889" rtl="0" eaLnBrk="1" latinLnBrk="0" hangingPunct="1">
        <a:defRPr sz="1800" kern="1200">
          <a:solidFill>
            <a:schemeClr val="tx1"/>
          </a:solidFill>
          <a:latin typeface="+mn-lt"/>
          <a:ea typeface="+mn-ea"/>
          <a:cs typeface="+mn-cs"/>
        </a:defRPr>
      </a:lvl3pPr>
      <a:lvl4pPr marL="1367832" algn="l" defTabSz="911889" rtl="0" eaLnBrk="1" latinLnBrk="0" hangingPunct="1">
        <a:defRPr sz="1800" kern="1200">
          <a:solidFill>
            <a:schemeClr val="tx1"/>
          </a:solidFill>
          <a:latin typeface="+mn-lt"/>
          <a:ea typeface="+mn-ea"/>
          <a:cs typeface="+mn-cs"/>
        </a:defRPr>
      </a:lvl4pPr>
      <a:lvl5pPr marL="1823773" algn="l" defTabSz="911889" rtl="0" eaLnBrk="1" latinLnBrk="0" hangingPunct="1">
        <a:defRPr sz="1800" kern="1200">
          <a:solidFill>
            <a:schemeClr val="tx1"/>
          </a:solidFill>
          <a:latin typeface="+mn-lt"/>
          <a:ea typeface="+mn-ea"/>
          <a:cs typeface="+mn-cs"/>
        </a:defRPr>
      </a:lvl5pPr>
      <a:lvl6pPr marL="2279716" algn="l" defTabSz="911889" rtl="0" eaLnBrk="1" latinLnBrk="0" hangingPunct="1">
        <a:defRPr sz="1800" kern="1200">
          <a:solidFill>
            <a:schemeClr val="tx1"/>
          </a:solidFill>
          <a:latin typeface="+mn-lt"/>
          <a:ea typeface="+mn-ea"/>
          <a:cs typeface="+mn-cs"/>
        </a:defRPr>
      </a:lvl6pPr>
      <a:lvl7pPr marL="2735664" algn="l" defTabSz="911889" rtl="0" eaLnBrk="1" latinLnBrk="0" hangingPunct="1">
        <a:defRPr sz="1800" kern="1200">
          <a:solidFill>
            <a:schemeClr val="tx1"/>
          </a:solidFill>
          <a:latin typeface="+mn-lt"/>
          <a:ea typeface="+mn-ea"/>
          <a:cs typeface="+mn-cs"/>
        </a:defRPr>
      </a:lvl7pPr>
      <a:lvl8pPr marL="3191602" algn="l" defTabSz="911889" rtl="0" eaLnBrk="1" latinLnBrk="0" hangingPunct="1">
        <a:defRPr sz="1800" kern="1200">
          <a:solidFill>
            <a:schemeClr val="tx1"/>
          </a:solidFill>
          <a:latin typeface="+mn-lt"/>
          <a:ea typeface="+mn-ea"/>
          <a:cs typeface="+mn-cs"/>
        </a:defRPr>
      </a:lvl8pPr>
      <a:lvl9pPr marL="3647547" algn="l" defTabSz="911889"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2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2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3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33"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35"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37"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39"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41"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43"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45"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9" tIns="45595" rIns="91189" bIns="4559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4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9" tIns="45595" rIns="91189" bIns="455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defRPr sz="1400">
                <a:latin typeface="Arial" pitchFamily="-105" charset="0"/>
                <a:ea typeface="Arial" pitchFamily="-105" charset="0"/>
                <a:cs typeface="Arial" pitchFamily="-105" charset="0"/>
              </a:defRPr>
            </a:lvl1pPr>
          </a:lstStyle>
          <a:p>
            <a:pPr>
              <a:defRPr/>
            </a:pPr>
            <a:endParaRPr lang="en-US" dirty="0">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lgn="ctr">
              <a:defRPr sz="1400">
                <a:latin typeface="Arial" pitchFamily="-105" charset="0"/>
                <a:ea typeface="Arial" pitchFamily="-105" charset="0"/>
                <a:cs typeface="Arial" pitchFamily="-105" charset="0"/>
              </a:defRPr>
            </a:lvl1pPr>
          </a:lstStyle>
          <a:p>
            <a:pPr>
              <a:defRPr/>
            </a:pPr>
            <a:endParaRPr lang="en-US" dirty="0">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lgn="r">
              <a:defRPr sz="1400"/>
            </a:lvl1pPr>
          </a:lstStyle>
          <a:p>
            <a:fld id="{E1CBA311-F522-43E7-9EB1-25B8490DD367}"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5pPr>
      <a:lvl6pPr marL="455943" algn="ctr" rtl="0" fontAlgn="base">
        <a:spcBef>
          <a:spcPct val="0"/>
        </a:spcBef>
        <a:spcAft>
          <a:spcPct val="0"/>
        </a:spcAft>
        <a:defRPr sz="4400">
          <a:solidFill>
            <a:schemeClr val="tx2"/>
          </a:solidFill>
          <a:latin typeface="Arial" pitchFamily="-105" charset="0"/>
        </a:defRPr>
      </a:lvl6pPr>
      <a:lvl7pPr marL="911889" algn="ctr" rtl="0" fontAlgn="base">
        <a:spcBef>
          <a:spcPct val="0"/>
        </a:spcBef>
        <a:spcAft>
          <a:spcPct val="0"/>
        </a:spcAft>
        <a:defRPr sz="4400">
          <a:solidFill>
            <a:schemeClr val="tx2"/>
          </a:solidFill>
          <a:latin typeface="Arial" pitchFamily="-105" charset="0"/>
        </a:defRPr>
      </a:lvl7pPr>
      <a:lvl8pPr marL="1367832" algn="ctr" rtl="0" fontAlgn="base">
        <a:spcBef>
          <a:spcPct val="0"/>
        </a:spcBef>
        <a:spcAft>
          <a:spcPct val="0"/>
        </a:spcAft>
        <a:defRPr sz="4400">
          <a:solidFill>
            <a:schemeClr val="tx2"/>
          </a:solidFill>
          <a:latin typeface="Arial" pitchFamily="-105" charset="0"/>
        </a:defRPr>
      </a:lvl8pPr>
      <a:lvl9pPr marL="1823773" algn="ctr" rtl="0" fontAlgn="base">
        <a:spcBef>
          <a:spcPct val="0"/>
        </a:spcBef>
        <a:spcAft>
          <a:spcPct val="0"/>
        </a:spcAft>
        <a:defRPr sz="4400">
          <a:solidFill>
            <a:schemeClr val="tx2"/>
          </a:solidFill>
          <a:latin typeface="Arial" pitchFamily="-105" charset="0"/>
        </a:defRPr>
      </a:lvl9pPr>
    </p:titleStyle>
    <p:bodyStyle>
      <a:lvl1pPr marL="341960" indent="-34196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0910" indent="-284965"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39858" indent="-227974"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5801" indent="-227974"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1746" indent="-227974"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07687" indent="-227974" algn="l" rtl="0" fontAlgn="base">
        <a:spcBef>
          <a:spcPct val="20000"/>
        </a:spcBef>
        <a:spcAft>
          <a:spcPct val="0"/>
        </a:spcAft>
        <a:buChar char="»"/>
        <a:defRPr sz="2000">
          <a:solidFill>
            <a:schemeClr val="tx1"/>
          </a:solidFill>
          <a:latin typeface="+mn-lt"/>
          <a:ea typeface="ＭＳ Ｐゴシック" pitchFamily="-105" charset="-128"/>
        </a:defRPr>
      </a:lvl6pPr>
      <a:lvl7pPr marL="2963633" indent="-227974" algn="l" rtl="0" fontAlgn="base">
        <a:spcBef>
          <a:spcPct val="20000"/>
        </a:spcBef>
        <a:spcAft>
          <a:spcPct val="0"/>
        </a:spcAft>
        <a:buChar char="»"/>
        <a:defRPr sz="2000">
          <a:solidFill>
            <a:schemeClr val="tx1"/>
          </a:solidFill>
          <a:latin typeface="+mn-lt"/>
          <a:ea typeface="ＭＳ Ｐゴシック" pitchFamily="-105" charset="-128"/>
        </a:defRPr>
      </a:lvl7pPr>
      <a:lvl8pPr marL="3419577" indent="-227974" algn="l" rtl="0" fontAlgn="base">
        <a:spcBef>
          <a:spcPct val="20000"/>
        </a:spcBef>
        <a:spcAft>
          <a:spcPct val="0"/>
        </a:spcAft>
        <a:buChar char="»"/>
        <a:defRPr sz="2000">
          <a:solidFill>
            <a:schemeClr val="tx1"/>
          </a:solidFill>
          <a:latin typeface="+mn-lt"/>
          <a:ea typeface="ＭＳ Ｐゴシック" pitchFamily="-105" charset="-128"/>
        </a:defRPr>
      </a:lvl8pPr>
      <a:lvl9pPr marL="3875506" indent="-227974"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5943" rtl="0" eaLnBrk="1" latinLnBrk="0" hangingPunct="1">
        <a:defRPr sz="1800" kern="1200">
          <a:solidFill>
            <a:schemeClr val="tx1"/>
          </a:solidFill>
          <a:latin typeface="+mn-lt"/>
          <a:ea typeface="+mn-ea"/>
          <a:cs typeface="+mn-cs"/>
        </a:defRPr>
      </a:lvl1pPr>
      <a:lvl2pPr marL="455943" algn="l" defTabSz="455943" rtl="0" eaLnBrk="1" latinLnBrk="0" hangingPunct="1">
        <a:defRPr sz="1800" kern="1200">
          <a:solidFill>
            <a:schemeClr val="tx1"/>
          </a:solidFill>
          <a:latin typeface="+mn-lt"/>
          <a:ea typeface="+mn-ea"/>
          <a:cs typeface="+mn-cs"/>
        </a:defRPr>
      </a:lvl2pPr>
      <a:lvl3pPr marL="911889" algn="l" defTabSz="455943" rtl="0" eaLnBrk="1" latinLnBrk="0" hangingPunct="1">
        <a:defRPr sz="1800" kern="1200">
          <a:solidFill>
            <a:schemeClr val="tx1"/>
          </a:solidFill>
          <a:latin typeface="+mn-lt"/>
          <a:ea typeface="+mn-ea"/>
          <a:cs typeface="+mn-cs"/>
        </a:defRPr>
      </a:lvl3pPr>
      <a:lvl4pPr marL="1367832" algn="l" defTabSz="455943" rtl="0" eaLnBrk="1" latinLnBrk="0" hangingPunct="1">
        <a:defRPr sz="1800" kern="1200">
          <a:solidFill>
            <a:schemeClr val="tx1"/>
          </a:solidFill>
          <a:latin typeface="+mn-lt"/>
          <a:ea typeface="+mn-ea"/>
          <a:cs typeface="+mn-cs"/>
        </a:defRPr>
      </a:lvl4pPr>
      <a:lvl5pPr marL="1823773" algn="l" defTabSz="455943" rtl="0" eaLnBrk="1" latinLnBrk="0" hangingPunct="1">
        <a:defRPr sz="1800" kern="1200">
          <a:solidFill>
            <a:schemeClr val="tx1"/>
          </a:solidFill>
          <a:latin typeface="+mn-lt"/>
          <a:ea typeface="+mn-ea"/>
          <a:cs typeface="+mn-cs"/>
        </a:defRPr>
      </a:lvl5pPr>
      <a:lvl6pPr marL="2279716" algn="l" defTabSz="455943" rtl="0" eaLnBrk="1" latinLnBrk="0" hangingPunct="1">
        <a:defRPr sz="1800" kern="1200">
          <a:solidFill>
            <a:schemeClr val="tx1"/>
          </a:solidFill>
          <a:latin typeface="+mn-lt"/>
          <a:ea typeface="+mn-ea"/>
          <a:cs typeface="+mn-cs"/>
        </a:defRPr>
      </a:lvl6pPr>
      <a:lvl7pPr marL="2735664" algn="l" defTabSz="455943" rtl="0" eaLnBrk="1" latinLnBrk="0" hangingPunct="1">
        <a:defRPr sz="1800" kern="1200">
          <a:solidFill>
            <a:schemeClr val="tx1"/>
          </a:solidFill>
          <a:latin typeface="+mn-lt"/>
          <a:ea typeface="+mn-ea"/>
          <a:cs typeface="+mn-cs"/>
        </a:defRPr>
      </a:lvl7pPr>
      <a:lvl8pPr marL="3191602" algn="l" defTabSz="455943" rtl="0" eaLnBrk="1" latinLnBrk="0" hangingPunct="1">
        <a:defRPr sz="1800" kern="1200">
          <a:solidFill>
            <a:schemeClr val="tx1"/>
          </a:solidFill>
          <a:latin typeface="+mn-lt"/>
          <a:ea typeface="+mn-ea"/>
          <a:cs typeface="+mn-cs"/>
        </a:defRPr>
      </a:lvl8pPr>
      <a:lvl9pPr marL="3647547" algn="l" defTabSz="455943"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47"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49"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51"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53"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48BE6B80-13EA-474A-B2E6-0123AEF7C352}" type="slidenum">
              <a:rPr lang="en-US">
                <a:solidFill>
                  <a:srgbClr val="000000"/>
                </a:solidFill>
                <a:latin typeface="Times"/>
                <a:cs typeface="+mn-cs"/>
              </a:rPr>
              <a:pPr eaLnBrk="0" hangingPunct="0">
                <a:defRPr/>
              </a:pPr>
              <a:t>‹#›</a:t>
            </a:fld>
            <a:endParaRPr lang="en-US">
              <a:solidFill>
                <a:srgbClr val="000000"/>
              </a:solidFill>
              <a:latin typeface="Times"/>
              <a:cs typeface="+mn-cs"/>
            </a:endParaRPr>
          </a:p>
        </p:txBody>
      </p:sp>
    </p:spTree>
  </p:cSld>
  <p:clrMap bg1="lt1" tx1="dk1" bg2="lt2" tx2="dk2" accent1="accent1" accent2="accent2" accent3="accent3" accent4="accent4" accent5="accent5" accent6="accent6" hlink="hlink" folHlink="folHlink"/>
  <p:sldLayoutIdLst>
    <p:sldLayoutId id="2147483855"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EEE3E9D-FEA1-B94B-B710-38EC8A2BD2E4}"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C18E677-F53A-5B45-AD5A-39A489971C9B}"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EEE3E9D-FEA1-B94B-B710-38EC8A2BD2E4}"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C18E677-F53A-5B45-AD5A-39A489971C9B}"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EEE3E9D-FEA1-B94B-B710-38EC8A2BD2E4}"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C18E677-F53A-5B45-AD5A-39A489971C9B}"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EEE3E9D-FEA1-B94B-B710-38EC8A2BD2E4}"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C18E677-F53A-5B45-AD5A-39A489971C9B}"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7200" fontAlgn="auto">
                <a:spcBef>
                  <a:spcPts val="0"/>
                </a:spcBef>
                <a:spcAft>
                  <a:spcPts val="0"/>
                </a:spcAft>
              </a:pPr>
              <a:t>3/24/2013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90D897B-1A20-3D47-96F0-FA08BC7A797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9" tIns="45595" rIns="91189" bIns="4559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4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9" tIns="45595" rIns="91189" bIns="455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defRPr sz="1400">
                <a:latin typeface="Arial" pitchFamily="-105" charset="0"/>
                <a:ea typeface="Arial" pitchFamily="-105" charset="0"/>
                <a:cs typeface="Arial" pitchFamily="-105" charset="0"/>
              </a:defRPr>
            </a:lvl1pPr>
          </a:lstStyle>
          <a:p>
            <a:pPr>
              <a:defRPr/>
            </a:pPr>
            <a:endParaRPr lang="en-US" dirty="0">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lgn="ctr">
              <a:defRPr sz="1400">
                <a:latin typeface="Arial" pitchFamily="-105" charset="0"/>
                <a:ea typeface="Arial" pitchFamily="-105" charset="0"/>
                <a:cs typeface="Arial" pitchFamily="-105" charset="0"/>
              </a:defRPr>
            </a:lvl1pPr>
          </a:lstStyle>
          <a:p>
            <a:pPr>
              <a:defRPr/>
            </a:pPr>
            <a:endParaRPr lang="en-US" dirty="0">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lgn="r">
              <a:defRPr sz="1400"/>
            </a:lvl1pPr>
          </a:lstStyle>
          <a:p>
            <a:fld id="{E1CBA311-F522-43E7-9EB1-25B8490DD367}"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4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34" charset="-128"/>
        </a:defRPr>
      </a:lvl5pPr>
      <a:lvl6pPr marL="455943" algn="ctr" rtl="0" fontAlgn="base">
        <a:spcBef>
          <a:spcPct val="0"/>
        </a:spcBef>
        <a:spcAft>
          <a:spcPct val="0"/>
        </a:spcAft>
        <a:defRPr sz="4400">
          <a:solidFill>
            <a:schemeClr val="tx2"/>
          </a:solidFill>
          <a:latin typeface="Arial" pitchFamily="-105" charset="0"/>
        </a:defRPr>
      </a:lvl6pPr>
      <a:lvl7pPr marL="911889" algn="ctr" rtl="0" fontAlgn="base">
        <a:spcBef>
          <a:spcPct val="0"/>
        </a:spcBef>
        <a:spcAft>
          <a:spcPct val="0"/>
        </a:spcAft>
        <a:defRPr sz="4400">
          <a:solidFill>
            <a:schemeClr val="tx2"/>
          </a:solidFill>
          <a:latin typeface="Arial" pitchFamily="-105" charset="0"/>
        </a:defRPr>
      </a:lvl7pPr>
      <a:lvl8pPr marL="1367832" algn="ctr" rtl="0" fontAlgn="base">
        <a:spcBef>
          <a:spcPct val="0"/>
        </a:spcBef>
        <a:spcAft>
          <a:spcPct val="0"/>
        </a:spcAft>
        <a:defRPr sz="4400">
          <a:solidFill>
            <a:schemeClr val="tx2"/>
          </a:solidFill>
          <a:latin typeface="Arial" pitchFamily="-105" charset="0"/>
        </a:defRPr>
      </a:lvl8pPr>
      <a:lvl9pPr marL="1823773" algn="ctr" rtl="0" fontAlgn="base">
        <a:spcBef>
          <a:spcPct val="0"/>
        </a:spcBef>
        <a:spcAft>
          <a:spcPct val="0"/>
        </a:spcAft>
        <a:defRPr sz="4400">
          <a:solidFill>
            <a:schemeClr val="tx2"/>
          </a:solidFill>
          <a:latin typeface="Arial" pitchFamily="-105" charset="0"/>
        </a:defRPr>
      </a:lvl9pPr>
    </p:titleStyle>
    <p:bodyStyle>
      <a:lvl1pPr marL="341960" indent="-34196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0910" indent="-284965"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39858" indent="-227974"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5801" indent="-227974"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1746" indent="-227974"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07687" indent="-227974" algn="l" rtl="0" fontAlgn="base">
        <a:spcBef>
          <a:spcPct val="20000"/>
        </a:spcBef>
        <a:spcAft>
          <a:spcPct val="0"/>
        </a:spcAft>
        <a:buChar char="»"/>
        <a:defRPr sz="2000">
          <a:solidFill>
            <a:schemeClr val="tx1"/>
          </a:solidFill>
          <a:latin typeface="+mn-lt"/>
          <a:ea typeface="ＭＳ Ｐゴシック" pitchFamily="-105" charset="-128"/>
        </a:defRPr>
      </a:lvl6pPr>
      <a:lvl7pPr marL="2963633" indent="-227974" algn="l" rtl="0" fontAlgn="base">
        <a:spcBef>
          <a:spcPct val="20000"/>
        </a:spcBef>
        <a:spcAft>
          <a:spcPct val="0"/>
        </a:spcAft>
        <a:buChar char="»"/>
        <a:defRPr sz="2000">
          <a:solidFill>
            <a:schemeClr val="tx1"/>
          </a:solidFill>
          <a:latin typeface="+mn-lt"/>
          <a:ea typeface="ＭＳ Ｐゴシック" pitchFamily="-105" charset="-128"/>
        </a:defRPr>
      </a:lvl7pPr>
      <a:lvl8pPr marL="3419577" indent="-227974" algn="l" rtl="0" fontAlgn="base">
        <a:spcBef>
          <a:spcPct val="20000"/>
        </a:spcBef>
        <a:spcAft>
          <a:spcPct val="0"/>
        </a:spcAft>
        <a:buChar char="»"/>
        <a:defRPr sz="2000">
          <a:solidFill>
            <a:schemeClr val="tx1"/>
          </a:solidFill>
          <a:latin typeface="+mn-lt"/>
          <a:ea typeface="ＭＳ Ｐゴシック" pitchFamily="-105" charset="-128"/>
        </a:defRPr>
      </a:lvl8pPr>
      <a:lvl9pPr marL="3875506" indent="-227974"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5943" rtl="0" eaLnBrk="1" latinLnBrk="0" hangingPunct="1">
        <a:defRPr sz="1800" kern="1200">
          <a:solidFill>
            <a:schemeClr val="tx1"/>
          </a:solidFill>
          <a:latin typeface="+mn-lt"/>
          <a:ea typeface="+mn-ea"/>
          <a:cs typeface="+mn-cs"/>
        </a:defRPr>
      </a:lvl1pPr>
      <a:lvl2pPr marL="455943" algn="l" defTabSz="455943" rtl="0" eaLnBrk="1" latinLnBrk="0" hangingPunct="1">
        <a:defRPr sz="1800" kern="1200">
          <a:solidFill>
            <a:schemeClr val="tx1"/>
          </a:solidFill>
          <a:latin typeface="+mn-lt"/>
          <a:ea typeface="+mn-ea"/>
          <a:cs typeface="+mn-cs"/>
        </a:defRPr>
      </a:lvl2pPr>
      <a:lvl3pPr marL="911889" algn="l" defTabSz="455943" rtl="0" eaLnBrk="1" latinLnBrk="0" hangingPunct="1">
        <a:defRPr sz="1800" kern="1200">
          <a:solidFill>
            <a:schemeClr val="tx1"/>
          </a:solidFill>
          <a:latin typeface="+mn-lt"/>
          <a:ea typeface="+mn-ea"/>
          <a:cs typeface="+mn-cs"/>
        </a:defRPr>
      </a:lvl3pPr>
      <a:lvl4pPr marL="1367832" algn="l" defTabSz="455943" rtl="0" eaLnBrk="1" latinLnBrk="0" hangingPunct="1">
        <a:defRPr sz="1800" kern="1200">
          <a:solidFill>
            <a:schemeClr val="tx1"/>
          </a:solidFill>
          <a:latin typeface="+mn-lt"/>
          <a:ea typeface="+mn-ea"/>
          <a:cs typeface="+mn-cs"/>
        </a:defRPr>
      </a:lvl4pPr>
      <a:lvl5pPr marL="1823773" algn="l" defTabSz="455943" rtl="0" eaLnBrk="1" latinLnBrk="0" hangingPunct="1">
        <a:defRPr sz="1800" kern="1200">
          <a:solidFill>
            <a:schemeClr val="tx1"/>
          </a:solidFill>
          <a:latin typeface="+mn-lt"/>
          <a:ea typeface="+mn-ea"/>
          <a:cs typeface="+mn-cs"/>
        </a:defRPr>
      </a:lvl5pPr>
      <a:lvl6pPr marL="2279716" algn="l" defTabSz="455943" rtl="0" eaLnBrk="1" latinLnBrk="0" hangingPunct="1">
        <a:defRPr sz="1800" kern="1200">
          <a:solidFill>
            <a:schemeClr val="tx1"/>
          </a:solidFill>
          <a:latin typeface="+mn-lt"/>
          <a:ea typeface="+mn-ea"/>
          <a:cs typeface="+mn-cs"/>
        </a:defRPr>
      </a:lvl6pPr>
      <a:lvl7pPr marL="2735664" algn="l" defTabSz="455943" rtl="0" eaLnBrk="1" latinLnBrk="0" hangingPunct="1">
        <a:defRPr sz="1800" kern="1200">
          <a:solidFill>
            <a:schemeClr val="tx1"/>
          </a:solidFill>
          <a:latin typeface="+mn-lt"/>
          <a:ea typeface="+mn-ea"/>
          <a:cs typeface="+mn-cs"/>
        </a:defRPr>
      </a:lvl7pPr>
      <a:lvl8pPr marL="3191602" algn="l" defTabSz="455943" rtl="0" eaLnBrk="1" latinLnBrk="0" hangingPunct="1">
        <a:defRPr sz="1800" kern="1200">
          <a:solidFill>
            <a:schemeClr val="tx1"/>
          </a:solidFill>
          <a:latin typeface="+mn-lt"/>
          <a:ea typeface="+mn-ea"/>
          <a:cs typeface="+mn-cs"/>
        </a:defRPr>
      </a:lvl8pPr>
      <a:lvl9pPr marL="3647547" algn="l" defTabSz="45594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59"/>
            <a:ext cx="8229600" cy="1143000"/>
          </a:xfrm>
          <a:prstGeom prst="rect">
            <a:avLst/>
          </a:prstGeom>
        </p:spPr>
        <p:txBody>
          <a:bodyPr vert="horz" lIns="91189" tIns="45595" rIns="91189" bIns="455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3"/>
            <a:ext cx="8229600" cy="4525963"/>
          </a:xfrm>
          <a:prstGeom prst="rect">
            <a:avLst/>
          </a:prstGeom>
        </p:spPr>
        <p:txBody>
          <a:bodyPr vert="horz" lIns="91189" tIns="45595" rIns="91189" bIns="455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4"/>
            <a:ext cx="2133600" cy="365125"/>
          </a:xfrm>
          <a:prstGeom prst="rect">
            <a:avLst/>
          </a:prstGeom>
        </p:spPr>
        <p:txBody>
          <a:bodyPr vert="horz" lIns="91189" tIns="45595" rIns="91189" bIns="45595" rtlCol="0" anchor="ctr"/>
          <a:lstStyle>
            <a:lvl1pPr algn="l">
              <a:defRPr sz="1200">
                <a:solidFill>
                  <a:schemeClr val="tx1">
                    <a:tint val="75000"/>
                  </a:schemeClr>
                </a:solidFill>
              </a:defRPr>
            </a:lvl1pPr>
          </a:lstStyle>
          <a:p>
            <a:pPr defTabSz="455943" fontAlgn="auto">
              <a:spcBef>
                <a:spcPts val="0"/>
              </a:spcBef>
              <a:spcAft>
                <a:spcPts val="0"/>
              </a:spcAft>
            </a:pPr>
            <a:fld id="{BF0FED71-BB48-C343-8673-BF84814E83FA}" type="datetimeFigureOut">
              <a:rPr lang="en-US" smtClean="0">
                <a:solidFill>
                  <a:prstClr val="black">
                    <a:tint val="75000"/>
                  </a:prstClr>
                </a:solidFill>
                <a:latin typeface="Calibri"/>
                <a:cs typeface="+mn-cs"/>
              </a:rPr>
              <a:pPr defTabSz="455943" fontAlgn="auto">
                <a:spcBef>
                  <a:spcPts val="0"/>
                </a:spcBef>
                <a:spcAft>
                  <a:spcPts val="0"/>
                </a:spcAft>
              </a:pPr>
              <a:t>3/24/2013</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94"/>
            <a:ext cx="2895600" cy="365125"/>
          </a:xfrm>
          <a:prstGeom prst="rect">
            <a:avLst/>
          </a:prstGeom>
        </p:spPr>
        <p:txBody>
          <a:bodyPr vert="horz" lIns="91189" tIns="45595" rIns="91189" bIns="45595" rtlCol="0" anchor="ctr"/>
          <a:lstStyle>
            <a:lvl1pPr algn="ctr">
              <a:defRPr sz="1200">
                <a:solidFill>
                  <a:schemeClr val="tx1">
                    <a:tint val="75000"/>
                  </a:schemeClr>
                </a:solidFill>
              </a:defRPr>
            </a:lvl1pPr>
          </a:lstStyle>
          <a:p>
            <a:pPr defTabSz="455943"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94"/>
            <a:ext cx="2133600" cy="365125"/>
          </a:xfrm>
          <a:prstGeom prst="rect">
            <a:avLst/>
          </a:prstGeom>
        </p:spPr>
        <p:txBody>
          <a:bodyPr vert="horz" lIns="91189" tIns="45595" rIns="91189" bIns="45595" rtlCol="0" anchor="ctr"/>
          <a:lstStyle>
            <a:lvl1pPr algn="r">
              <a:defRPr sz="1200">
                <a:solidFill>
                  <a:schemeClr val="tx1">
                    <a:tint val="75000"/>
                  </a:schemeClr>
                </a:solidFill>
              </a:defRPr>
            </a:lvl1pPr>
          </a:lstStyle>
          <a:p>
            <a:pPr defTabSz="455943" fontAlgn="auto">
              <a:spcBef>
                <a:spcPts val="0"/>
              </a:spcBef>
              <a:spcAft>
                <a:spcPts val="0"/>
              </a:spcAft>
            </a:pPr>
            <a:fld id="{690D897B-1A20-3D47-96F0-FA08BC7A7974}" type="slidenum">
              <a:rPr lang="en-US" smtClean="0">
                <a:solidFill>
                  <a:prstClr val="black">
                    <a:tint val="75000"/>
                  </a:prstClr>
                </a:solidFill>
                <a:latin typeface="Calibri"/>
                <a:cs typeface="+mn-cs"/>
              </a:rPr>
              <a:pPr defTabSz="455943" fontAlgn="auto">
                <a:spcBef>
                  <a:spcPts val="0"/>
                </a:spcBef>
                <a:spcAft>
                  <a:spcPts val="0"/>
                </a:spcAft>
              </a:pPr>
              <a:t>‹#›</a:t>
            </a:fld>
            <a:endParaRPr lang="en-US" dirty="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45" r:id="rId1"/>
  </p:sldLayoutIdLst>
  <p:txStyles>
    <p:titleStyle>
      <a:lvl1pPr algn="ctr" defTabSz="455943" rtl="0" eaLnBrk="1" latinLnBrk="0" hangingPunct="1">
        <a:spcBef>
          <a:spcPct val="0"/>
        </a:spcBef>
        <a:buNone/>
        <a:defRPr sz="4400" kern="1200">
          <a:solidFill>
            <a:schemeClr val="tx1"/>
          </a:solidFill>
          <a:latin typeface="+mj-lt"/>
          <a:ea typeface="+mj-ea"/>
          <a:cs typeface="+mj-cs"/>
        </a:defRPr>
      </a:lvl1pPr>
    </p:titleStyle>
    <p:bodyStyle>
      <a:lvl1pPr marL="341960" indent="-341960" algn="l" defTabSz="455943" rtl="0" eaLnBrk="1" latinLnBrk="0" hangingPunct="1">
        <a:spcBef>
          <a:spcPct val="20000"/>
        </a:spcBef>
        <a:buFont typeface="Arial"/>
        <a:buChar char="•"/>
        <a:defRPr sz="3200" kern="1200">
          <a:solidFill>
            <a:schemeClr val="tx1"/>
          </a:solidFill>
          <a:latin typeface="+mn-lt"/>
          <a:ea typeface="+mn-ea"/>
          <a:cs typeface="+mn-cs"/>
        </a:defRPr>
      </a:lvl1pPr>
      <a:lvl2pPr marL="740910" indent="-284965" algn="l" defTabSz="455943" rtl="0" eaLnBrk="1" latinLnBrk="0" hangingPunct="1">
        <a:spcBef>
          <a:spcPct val="20000"/>
        </a:spcBef>
        <a:buFont typeface="Arial"/>
        <a:buChar char="–"/>
        <a:defRPr sz="2800" kern="1200">
          <a:solidFill>
            <a:schemeClr val="tx1"/>
          </a:solidFill>
          <a:latin typeface="+mn-lt"/>
          <a:ea typeface="+mn-ea"/>
          <a:cs typeface="+mn-cs"/>
        </a:defRPr>
      </a:lvl2pPr>
      <a:lvl3pPr marL="1139858" indent="-227974" algn="l" defTabSz="455943" rtl="0" eaLnBrk="1" latinLnBrk="0" hangingPunct="1">
        <a:spcBef>
          <a:spcPct val="20000"/>
        </a:spcBef>
        <a:buFont typeface="Arial"/>
        <a:buChar char="•"/>
        <a:defRPr sz="2400" kern="1200">
          <a:solidFill>
            <a:schemeClr val="tx1"/>
          </a:solidFill>
          <a:latin typeface="+mn-lt"/>
          <a:ea typeface="+mn-ea"/>
          <a:cs typeface="+mn-cs"/>
        </a:defRPr>
      </a:lvl3pPr>
      <a:lvl4pPr marL="1595801" indent="-227974" algn="l" defTabSz="455943" rtl="0" eaLnBrk="1" latinLnBrk="0" hangingPunct="1">
        <a:spcBef>
          <a:spcPct val="20000"/>
        </a:spcBef>
        <a:buFont typeface="Arial"/>
        <a:buChar char="–"/>
        <a:defRPr sz="2000" kern="1200">
          <a:solidFill>
            <a:schemeClr val="tx1"/>
          </a:solidFill>
          <a:latin typeface="+mn-lt"/>
          <a:ea typeface="+mn-ea"/>
          <a:cs typeface="+mn-cs"/>
        </a:defRPr>
      </a:lvl4pPr>
      <a:lvl5pPr marL="2051746" indent="-227974" algn="l" defTabSz="455943" rtl="0" eaLnBrk="1" latinLnBrk="0" hangingPunct="1">
        <a:spcBef>
          <a:spcPct val="20000"/>
        </a:spcBef>
        <a:buFont typeface="Arial"/>
        <a:buChar char="»"/>
        <a:defRPr sz="2000" kern="1200">
          <a:solidFill>
            <a:schemeClr val="tx1"/>
          </a:solidFill>
          <a:latin typeface="+mn-lt"/>
          <a:ea typeface="+mn-ea"/>
          <a:cs typeface="+mn-cs"/>
        </a:defRPr>
      </a:lvl5pPr>
      <a:lvl6pPr marL="2507687" indent="-227974" algn="l" defTabSz="455943" rtl="0" eaLnBrk="1" latinLnBrk="0" hangingPunct="1">
        <a:spcBef>
          <a:spcPct val="20000"/>
        </a:spcBef>
        <a:buFont typeface="Arial"/>
        <a:buChar char="•"/>
        <a:defRPr sz="2000" kern="1200">
          <a:solidFill>
            <a:schemeClr val="tx1"/>
          </a:solidFill>
          <a:latin typeface="+mn-lt"/>
          <a:ea typeface="+mn-ea"/>
          <a:cs typeface="+mn-cs"/>
        </a:defRPr>
      </a:lvl6pPr>
      <a:lvl7pPr marL="2963633" indent="-227974" algn="l" defTabSz="455943" rtl="0" eaLnBrk="1" latinLnBrk="0" hangingPunct="1">
        <a:spcBef>
          <a:spcPct val="20000"/>
        </a:spcBef>
        <a:buFont typeface="Arial"/>
        <a:buChar char="•"/>
        <a:defRPr sz="2000" kern="1200">
          <a:solidFill>
            <a:schemeClr val="tx1"/>
          </a:solidFill>
          <a:latin typeface="+mn-lt"/>
          <a:ea typeface="+mn-ea"/>
          <a:cs typeface="+mn-cs"/>
        </a:defRPr>
      </a:lvl7pPr>
      <a:lvl8pPr marL="3419577" indent="-227974" algn="l" defTabSz="455943" rtl="0" eaLnBrk="1" latinLnBrk="0" hangingPunct="1">
        <a:spcBef>
          <a:spcPct val="20000"/>
        </a:spcBef>
        <a:buFont typeface="Arial"/>
        <a:buChar char="•"/>
        <a:defRPr sz="2000" kern="1200">
          <a:solidFill>
            <a:schemeClr val="tx1"/>
          </a:solidFill>
          <a:latin typeface="+mn-lt"/>
          <a:ea typeface="+mn-ea"/>
          <a:cs typeface="+mn-cs"/>
        </a:defRPr>
      </a:lvl8pPr>
      <a:lvl9pPr marL="3875506" indent="-227974" algn="l" defTabSz="45594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943" rtl="0" eaLnBrk="1" latinLnBrk="0" hangingPunct="1">
        <a:defRPr sz="1800" kern="1200">
          <a:solidFill>
            <a:schemeClr val="tx1"/>
          </a:solidFill>
          <a:latin typeface="+mn-lt"/>
          <a:ea typeface="+mn-ea"/>
          <a:cs typeface="+mn-cs"/>
        </a:defRPr>
      </a:lvl1pPr>
      <a:lvl2pPr marL="455943" algn="l" defTabSz="455943" rtl="0" eaLnBrk="1" latinLnBrk="0" hangingPunct="1">
        <a:defRPr sz="1800" kern="1200">
          <a:solidFill>
            <a:schemeClr val="tx1"/>
          </a:solidFill>
          <a:latin typeface="+mn-lt"/>
          <a:ea typeface="+mn-ea"/>
          <a:cs typeface="+mn-cs"/>
        </a:defRPr>
      </a:lvl2pPr>
      <a:lvl3pPr marL="911889" algn="l" defTabSz="455943" rtl="0" eaLnBrk="1" latinLnBrk="0" hangingPunct="1">
        <a:defRPr sz="1800" kern="1200">
          <a:solidFill>
            <a:schemeClr val="tx1"/>
          </a:solidFill>
          <a:latin typeface="+mn-lt"/>
          <a:ea typeface="+mn-ea"/>
          <a:cs typeface="+mn-cs"/>
        </a:defRPr>
      </a:lvl3pPr>
      <a:lvl4pPr marL="1367832" algn="l" defTabSz="455943" rtl="0" eaLnBrk="1" latinLnBrk="0" hangingPunct="1">
        <a:defRPr sz="1800" kern="1200">
          <a:solidFill>
            <a:schemeClr val="tx1"/>
          </a:solidFill>
          <a:latin typeface="+mn-lt"/>
          <a:ea typeface="+mn-ea"/>
          <a:cs typeface="+mn-cs"/>
        </a:defRPr>
      </a:lvl4pPr>
      <a:lvl5pPr marL="1823773" algn="l" defTabSz="455943" rtl="0" eaLnBrk="1" latinLnBrk="0" hangingPunct="1">
        <a:defRPr sz="1800" kern="1200">
          <a:solidFill>
            <a:schemeClr val="tx1"/>
          </a:solidFill>
          <a:latin typeface="+mn-lt"/>
          <a:ea typeface="+mn-ea"/>
          <a:cs typeface="+mn-cs"/>
        </a:defRPr>
      </a:lvl5pPr>
      <a:lvl6pPr marL="2279716" algn="l" defTabSz="455943" rtl="0" eaLnBrk="1" latinLnBrk="0" hangingPunct="1">
        <a:defRPr sz="1800" kern="1200">
          <a:solidFill>
            <a:schemeClr val="tx1"/>
          </a:solidFill>
          <a:latin typeface="+mn-lt"/>
          <a:ea typeface="+mn-ea"/>
          <a:cs typeface="+mn-cs"/>
        </a:defRPr>
      </a:lvl6pPr>
      <a:lvl7pPr marL="2735664" algn="l" defTabSz="455943" rtl="0" eaLnBrk="1" latinLnBrk="0" hangingPunct="1">
        <a:defRPr sz="1800" kern="1200">
          <a:solidFill>
            <a:schemeClr val="tx1"/>
          </a:solidFill>
          <a:latin typeface="+mn-lt"/>
          <a:ea typeface="+mn-ea"/>
          <a:cs typeface="+mn-cs"/>
        </a:defRPr>
      </a:lvl7pPr>
      <a:lvl8pPr marL="3191602" algn="l" defTabSz="455943" rtl="0" eaLnBrk="1" latinLnBrk="0" hangingPunct="1">
        <a:defRPr sz="1800" kern="1200">
          <a:solidFill>
            <a:schemeClr val="tx1"/>
          </a:solidFill>
          <a:latin typeface="+mn-lt"/>
          <a:ea typeface="+mn-ea"/>
          <a:cs typeface="+mn-cs"/>
        </a:defRPr>
      </a:lvl8pPr>
      <a:lvl9pPr marL="3647547" algn="l" defTabSz="45594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189" tIns="45595" rIns="91189" bIns="455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43"/>
            <a:ext cx="8229600" cy="4525963"/>
          </a:xfrm>
          <a:prstGeom prst="rect">
            <a:avLst/>
          </a:prstGeom>
        </p:spPr>
        <p:txBody>
          <a:bodyPr vert="horz" lIns="91189" tIns="45595" rIns="91189" bIns="455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3"/>
            <a:ext cx="2133600" cy="365125"/>
          </a:xfrm>
          <a:prstGeom prst="rect">
            <a:avLst/>
          </a:prstGeom>
        </p:spPr>
        <p:txBody>
          <a:bodyPr vert="horz" lIns="91189" tIns="45595" rIns="91189" bIns="45595" rtlCol="0" anchor="ctr"/>
          <a:lstStyle>
            <a:lvl1pPr algn="l">
              <a:defRPr sz="1200">
                <a:solidFill>
                  <a:schemeClr val="tx1">
                    <a:tint val="75000"/>
                  </a:schemeClr>
                </a:solidFill>
              </a:defRPr>
            </a:lvl1pPr>
          </a:lstStyle>
          <a:p>
            <a:pPr defTabSz="455943" fontAlgn="auto">
              <a:spcBef>
                <a:spcPts val="0"/>
              </a:spcBef>
              <a:spcAft>
                <a:spcPts val="0"/>
              </a:spcAft>
            </a:pPr>
            <a:fld id="{33605C7C-8119-9747-81ED-A8BBC32B1865}" type="datetime1">
              <a:rPr lang="en-US" smtClean="0">
                <a:solidFill>
                  <a:prstClr val="black">
                    <a:tint val="75000"/>
                  </a:prstClr>
                </a:solidFill>
                <a:latin typeface="Calibri"/>
                <a:cs typeface="+mn-cs"/>
              </a:rPr>
              <a:pPr defTabSz="455943" fontAlgn="auto">
                <a:spcBef>
                  <a:spcPts val="0"/>
                </a:spcBef>
                <a:spcAft>
                  <a:spcPts val="0"/>
                </a:spcAft>
              </a:pPr>
              <a:t>3/24/2013</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93"/>
            <a:ext cx="2895600" cy="365125"/>
          </a:xfrm>
          <a:prstGeom prst="rect">
            <a:avLst/>
          </a:prstGeom>
        </p:spPr>
        <p:txBody>
          <a:bodyPr vert="horz" lIns="91189" tIns="45595" rIns="91189" bIns="45595" rtlCol="0" anchor="ctr"/>
          <a:lstStyle>
            <a:lvl1pPr algn="ctr">
              <a:defRPr sz="1200">
                <a:solidFill>
                  <a:schemeClr val="tx1">
                    <a:tint val="75000"/>
                  </a:schemeClr>
                </a:solidFill>
              </a:defRPr>
            </a:lvl1pPr>
          </a:lstStyle>
          <a:p>
            <a:pPr defTabSz="455943"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93"/>
            <a:ext cx="2133600" cy="365125"/>
          </a:xfrm>
          <a:prstGeom prst="rect">
            <a:avLst/>
          </a:prstGeom>
        </p:spPr>
        <p:txBody>
          <a:bodyPr vert="horz" lIns="91189" tIns="45595" rIns="91189" bIns="45595" rtlCol="0" anchor="ctr"/>
          <a:lstStyle>
            <a:lvl1pPr algn="r">
              <a:defRPr sz="1200">
                <a:solidFill>
                  <a:schemeClr val="tx1">
                    <a:tint val="75000"/>
                  </a:schemeClr>
                </a:solidFill>
              </a:defRPr>
            </a:lvl1pPr>
          </a:lstStyle>
          <a:p>
            <a:pPr defTabSz="455943" fontAlgn="auto">
              <a:spcBef>
                <a:spcPts val="0"/>
              </a:spcBef>
              <a:spcAft>
                <a:spcPts val="0"/>
              </a:spcAft>
            </a:pPr>
            <a:fld id="{848FD02B-51F0-D54A-A2B1-A6E8C7514061}" type="slidenum">
              <a:rPr lang="en-US" smtClean="0">
                <a:solidFill>
                  <a:prstClr val="black">
                    <a:tint val="75000"/>
                  </a:prstClr>
                </a:solidFill>
                <a:latin typeface="Calibri"/>
                <a:cs typeface="+mn-cs"/>
              </a:rPr>
              <a:pPr defTabSz="455943" fontAlgn="auto">
                <a:spcBef>
                  <a:spcPts val="0"/>
                </a:spcBef>
                <a:spcAft>
                  <a:spcPts val="0"/>
                </a:spcAft>
              </a:pPr>
              <a:t>‹#›</a:t>
            </a:fld>
            <a:endParaRPr lang="en-US" dirty="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47" r:id="rId1"/>
  </p:sldLayoutIdLst>
  <p:hf hdr="0" ftr="0" dt="0"/>
  <p:txStyles>
    <p:titleStyle>
      <a:lvl1pPr algn="ctr" defTabSz="455943" rtl="0" eaLnBrk="1" latinLnBrk="0" hangingPunct="1">
        <a:spcBef>
          <a:spcPct val="0"/>
        </a:spcBef>
        <a:buNone/>
        <a:defRPr sz="4400" kern="1200">
          <a:solidFill>
            <a:schemeClr val="tx1"/>
          </a:solidFill>
          <a:latin typeface="+mj-lt"/>
          <a:ea typeface="+mj-ea"/>
          <a:cs typeface="+mj-cs"/>
        </a:defRPr>
      </a:lvl1pPr>
    </p:titleStyle>
    <p:bodyStyle>
      <a:lvl1pPr marL="341960" indent="-341960" algn="l" defTabSz="455943" rtl="0" eaLnBrk="1" latinLnBrk="0" hangingPunct="1">
        <a:spcBef>
          <a:spcPct val="20000"/>
        </a:spcBef>
        <a:buFont typeface="Arial"/>
        <a:buChar char="•"/>
        <a:defRPr sz="3200" kern="1200">
          <a:solidFill>
            <a:schemeClr val="tx1"/>
          </a:solidFill>
          <a:latin typeface="+mn-lt"/>
          <a:ea typeface="+mn-ea"/>
          <a:cs typeface="+mn-cs"/>
        </a:defRPr>
      </a:lvl1pPr>
      <a:lvl2pPr marL="740910" indent="-284965" algn="l" defTabSz="455943" rtl="0" eaLnBrk="1" latinLnBrk="0" hangingPunct="1">
        <a:spcBef>
          <a:spcPct val="20000"/>
        </a:spcBef>
        <a:buFont typeface="Arial"/>
        <a:buChar char="–"/>
        <a:defRPr sz="2800" kern="1200">
          <a:solidFill>
            <a:schemeClr val="tx1"/>
          </a:solidFill>
          <a:latin typeface="+mn-lt"/>
          <a:ea typeface="+mn-ea"/>
          <a:cs typeface="+mn-cs"/>
        </a:defRPr>
      </a:lvl2pPr>
      <a:lvl3pPr marL="1139858" indent="-227974" algn="l" defTabSz="455943" rtl="0" eaLnBrk="1" latinLnBrk="0" hangingPunct="1">
        <a:spcBef>
          <a:spcPct val="20000"/>
        </a:spcBef>
        <a:buFont typeface="Arial"/>
        <a:buChar char="•"/>
        <a:defRPr sz="2400" kern="1200">
          <a:solidFill>
            <a:schemeClr val="tx1"/>
          </a:solidFill>
          <a:latin typeface="+mn-lt"/>
          <a:ea typeface="+mn-ea"/>
          <a:cs typeface="+mn-cs"/>
        </a:defRPr>
      </a:lvl3pPr>
      <a:lvl4pPr marL="1595801" indent="-227974" algn="l" defTabSz="455943" rtl="0" eaLnBrk="1" latinLnBrk="0" hangingPunct="1">
        <a:spcBef>
          <a:spcPct val="20000"/>
        </a:spcBef>
        <a:buFont typeface="Arial"/>
        <a:buChar char="–"/>
        <a:defRPr sz="2000" kern="1200">
          <a:solidFill>
            <a:schemeClr val="tx1"/>
          </a:solidFill>
          <a:latin typeface="+mn-lt"/>
          <a:ea typeface="+mn-ea"/>
          <a:cs typeface="+mn-cs"/>
        </a:defRPr>
      </a:lvl4pPr>
      <a:lvl5pPr marL="2051746" indent="-227974" algn="l" defTabSz="455943" rtl="0" eaLnBrk="1" latinLnBrk="0" hangingPunct="1">
        <a:spcBef>
          <a:spcPct val="20000"/>
        </a:spcBef>
        <a:buFont typeface="Arial"/>
        <a:buChar char="»"/>
        <a:defRPr sz="2000" kern="1200">
          <a:solidFill>
            <a:schemeClr val="tx1"/>
          </a:solidFill>
          <a:latin typeface="+mn-lt"/>
          <a:ea typeface="+mn-ea"/>
          <a:cs typeface="+mn-cs"/>
        </a:defRPr>
      </a:lvl5pPr>
      <a:lvl6pPr marL="2507687" indent="-227974" algn="l" defTabSz="455943" rtl="0" eaLnBrk="1" latinLnBrk="0" hangingPunct="1">
        <a:spcBef>
          <a:spcPct val="20000"/>
        </a:spcBef>
        <a:buFont typeface="Arial"/>
        <a:buChar char="•"/>
        <a:defRPr sz="2000" kern="1200">
          <a:solidFill>
            <a:schemeClr val="tx1"/>
          </a:solidFill>
          <a:latin typeface="+mn-lt"/>
          <a:ea typeface="+mn-ea"/>
          <a:cs typeface="+mn-cs"/>
        </a:defRPr>
      </a:lvl6pPr>
      <a:lvl7pPr marL="2963633" indent="-227974" algn="l" defTabSz="455943" rtl="0" eaLnBrk="1" latinLnBrk="0" hangingPunct="1">
        <a:spcBef>
          <a:spcPct val="20000"/>
        </a:spcBef>
        <a:buFont typeface="Arial"/>
        <a:buChar char="•"/>
        <a:defRPr sz="2000" kern="1200">
          <a:solidFill>
            <a:schemeClr val="tx1"/>
          </a:solidFill>
          <a:latin typeface="+mn-lt"/>
          <a:ea typeface="+mn-ea"/>
          <a:cs typeface="+mn-cs"/>
        </a:defRPr>
      </a:lvl7pPr>
      <a:lvl8pPr marL="3419577" indent="-227974" algn="l" defTabSz="455943" rtl="0" eaLnBrk="1" latinLnBrk="0" hangingPunct="1">
        <a:spcBef>
          <a:spcPct val="20000"/>
        </a:spcBef>
        <a:buFont typeface="Arial"/>
        <a:buChar char="•"/>
        <a:defRPr sz="2000" kern="1200">
          <a:solidFill>
            <a:schemeClr val="tx1"/>
          </a:solidFill>
          <a:latin typeface="+mn-lt"/>
          <a:ea typeface="+mn-ea"/>
          <a:cs typeface="+mn-cs"/>
        </a:defRPr>
      </a:lvl8pPr>
      <a:lvl9pPr marL="3875506" indent="-227974" algn="l" defTabSz="45594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943" rtl="0" eaLnBrk="1" latinLnBrk="0" hangingPunct="1">
        <a:defRPr sz="1800" kern="1200">
          <a:solidFill>
            <a:schemeClr val="tx1"/>
          </a:solidFill>
          <a:latin typeface="+mn-lt"/>
          <a:ea typeface="+mn-ea"/>
          <a:cs typeface="+mn-cs"/>
        </a:defRPr>
      </a:lvl1pPr>
      <a:lvl2pPr marL="455943" algn="l" defTabSz="455943" rtl="0" eaLnBrk="1" latinLnBrk="0" hangingPunct="1">
        <a:defRPr sz="1800" kern="1200">
          <a:solidFill>
            <a:schemeClr val="tx1"/>
          </a:solidFill>
          <a:latin typeface="+mn-lt"/>
          <a:ea typeface="+mn-ea"/>
          <a:cs typeface="+mn-cs"/>
        </a:defRPr>
      </a:lvl2pPr>
      <a:lvl3pPr marL="911889" algn="l" defTabSz="455943" rtl="0" eaLnBrk="1" latinLnBrk="0" hangingPunct="1">
        <a:defRPr sz="1800" kern="1200">
          <a:solidFill>
            <a:schemeClr val="tx1"/>
          </a:solidFill>
          <a:latin typeface="+mn-lt"/>
          <a:ea typeface="+mn-ea"/>
          <a:cs typeface="+mn-cs"/>
        </a:defRPr>
      </a:lvl3pPr>
      <a:lvl4pPr marL="1367832" algn="l" defTabSz="455943" rtl="0" eaLnBrk="1" latinLnBrk="0" hangingPunct="1">
        <a:defRPr sz="1800" kern="1200">
          <a:solidFill>
            <a:schemeClr val="tx1"/>
          </a:solidFill>
          <a:latin typeface="+mn-lt"/>
          <a:ea typeface="+mn-ea"/>
          <a:cs typeface="+mn-cs"/>
        </a:defRPr>
      </a:lvl4pPr>
      <a:lvl5pPr marL="1823773" algn="l" defTabSz="455943" rtl="0" eaLnBrk="1" latinLnBrk="0" hangingPunct="1">
        <a:defRPr sz="1800" kern="1200">
          <a:solidFill>
            <a:schemeClr val="tx1"/>
          </a:solidFill>
          <a:latin typeface="+mn-lt"/>
          <a:ea typeface="+mn-ea"/>
          <a:cs typeface="+mn-cs"/>
        </a:defRPr>
      </a:lvl5pPr>
      <a:lvl6pPr marL="2279716" algn="l" defTabSz="455943" rtl="0" eaLnBrk="1" latinLnBrk="0" hangingPunct="1">
        <a:defRPr sz="1800" kern="1200">
          <a:solidFill>
            <a:schemeClr val="tx1"/>
          </a:solidFill>
          <a:latin typeface="+mn-lt"/>
          <a:ea typeface="+mn-ea"/>
          <a:cs typeface="+mn-cs"/>
        </a:defRPr>
      </a:lvl6pPr>
      <a:lvl7pPr marL="2735664" algn="l" defTabSz="455943" rtl="0" eaLnBrk="1" latinLnBrk="0" hangingPunct="1">
        <a:defRPr sz="1800" kern="1200">
          <a:solidFill>
            <a:schemeClr val="tx1"/>
          </a:solidFill>
          <a:latin typeface="+mn-lt"/>
          <a:ea typeface="+mn-ea"/>
          <a:cs typeface="+mn-cs"/>
        </a:defRPr>
      </a:lvl7pPr>
      <a:lvl8pPr marL="3191602" algn="l" defTabSz="455943" rtl="0" eaLnBrk="1" latinLnBrk="0" hangingPunct="1">
        <a:defRPr sz="1800" kern="1200">
          <a:solidFill>
            <a:schemeClr val="tx1"/>
          </a:solidFill>
          <a:latin typeface="+mn-lt"/>
          <a:ea typeface="+mn-ea"/>
          <a:cs typeface="+mn-cs"/>
        </a:defRPr>
      </a:lvl8pPr>
      <a:lvl9pPr marL="3647547" algn="l" defTabSz="45594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30768" y="982663"/>
            <a:ext cx="920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51" r:id="rId1"/>
    <p:sldLayoutId id="2147483758" r:id="rId2"/>
    <p:sldLayoutId id="2147483760" r:id="rId3"/>
  </p:sldLayoutIdLst>
  <p:txStyles>
    <p:titleStyle>
      <a:lvl1pPr algn="ctr" defTabSz="889722" rtl="0" eaLnBrk="0" fontAlgn="base" hangingPunct="0">
        <a:lnSpc>
          <a:spcPct val="89000"/>
        </a:lnSpc>
        <a:spcBef>
          <a:spcPct val="0"/>
        </a:spcBef>
        <a:spcAft>
          <a:spcPct val="0"/>
        </a:spcAft>
        <a:defRPr sz="3500" b="1">
          <a:solidFill>
            <a:schemeClr val="tx2"/>
          </a:solidFill>
          <a:latin typeface="+mj-lt"/>
          <a:ea typeface="+mj-ea"/>
          <a:cs typeface="+mj-cs"/>
        </a:defRPr>
      </a:lvl1pPr>
      <a:lvl2pPr algn="ctr" defTabSz="889722" rtl="0" eaLnBrk="0" fontAlgn="base" hangingPunct="0">
        <a:lnSpc>
          <a:spcPct val="89000"/>
        </a:lnSpc>
        <a:spcBef>
          <a:spcPct val="0"/>
        </a:spcBef>
        <a:spcAft>
          <a:spcPct val="0"/>
        </a:spcAft>
        <a:defRPr sz="3500" b="1">
          <a:solidFill>
            <a:schemeClr val="tx2"/>
          </a:solidFill>
          <a:latin typeface="Times New Roman" pitchFamily="18" charset="0"/>
        </a:defRPr>
      </a:lvl2pPr>
      <a:lvl3pPr algn="ctr" defTabSz="889722" rtl="0" eaLnBrk="0" fontAlgn="base" hangingPunct="0">
        <a:lnSpc>
          <a:spcPct val="89000"/>
        </a:lnSpc>
        <a:spcBef>
          <a:spcPct val="0"/>
        </a:spcBef>
        <a:spcAft>
          <a:spcPct val="0"/>
        </a:spcAft>
        <a:defRPr sz="3500" b="1">
          <a:solidFill>
            <a:schemeClr val="tx2"/>
          </a:solidFill>
          <a:latin typeface="Times New Roman" pitchFamily="18" charset="0"/>
        </a:defRPr>
      </a:lvl3pPr>
      <a:lvl4pPr algn="ctr" defTabSz="889722" rtl="0" eaLnBrk="0" fontAlgn="base" hangingPunct="0">
        <a:lnSpc>
          <a:spcPct val="89000"/>
        </a:lnSpc>
        <a:spcBef>
          <a:spcPct val="0"/>
        </a:spcBef>
        <a:spcAft>
          <a:spcPct val="0"/>
        </a:spcAft>
        <a:defRPr sz="3500" b="1">
          <a:solidFill>
            <a:schemeClr val="tx2"/>
          </a:solidFill>
          <a:latin typeface="Times New Roman" pitchFamily="18" charset="0"/>
        </a:defRPr>
      </a:lvl4pPr>
      <a:lvl5pPr algn="ctr" defTabSz="889722" rtl="0" eaLnBrk="0" fontAlgn="base" hangingPunct="0">
        <a:lnSpc>
          <a:spcPct val="89000"/>
        </a:lnSpc>
        <a:spcBef>
          <a:spcPct val="0"/>
        </a:spcBef>
        <a:spcAft>
          <a:spcPct val="0"/>
        </a:spcAft>
        <a:defRPr sz="3500" b="1">
          <a:solidFill>
            <a:schemeClr val="tx2"/>
          </a:solidFill>
          <a:latin typeface="Times New Roman" pitchFamily="18" charset="0"/>
        </a:defRPr>
      </a:lvl5pPr>
      <a:lvl6pPr marL="455943" algn="ctr" defTabSz="889722" rtl="0" eaLnBrk="0" fontAlgn="base" hangingPunct="0">
        <a:lnSpc>
          <a:spcPct val="89000"/>
        </a:lnSpc>
        <a:spcBef>
          <a:spcPct val="0"/>
        </a:spcBef>
        <a:spcAft>
          <a:spcPct val="0"/>
        </a:spcAft>
        <a:defRPr sz="3500" b="1">
          <a:solidFill>
            <a:schemeClr val="tx2"/>
          </a:solidFill>
          <a:latin typeface="Times New Roman" pitchFamily="18" charset="0"/>
        </a:defRPr>
      </a:lvl6pPr>
      <a:lvl7pPr marL="911889" algn="ctr" defTabSz="889722" rtl="0" eaLnBrk="0" fontAlgn="base" hangingPunct="0">
        <a:lnSpc>
          <a:spcPct val="89000"/>
        </a:lnSpc>
        <a:spcBef>
          <a:spcPct val="0"/>
        </a:spcBef>
        <a:spcAft>
          <a:spcPct val="0"/>
        </a:spcAft>
        <a:defRPr sz="3500" b="1">
          <a:solidFill>
            <a:schemeClr val="tx2"/>
          </a:solidFill>
          <a:latin typeface="Times New Roman" pitchFamily="18" charset="0"/>
        </a:defRPr>
      </a:lvl7pPr>
      <a:lvl8pPr marL="1367832" algn="ctr" defTabSz="889722" rtl="0" eaLnBrk="0" fontAlgn="base" hangingPunct="0">
        <a:lnSpc>
          <a:spcPct val="89000"/>
        </a:lnSpc>
        <a:spcBef>
          <a:spcPct val="0"/>
        </a:spcBef>
        <a:spcAft>
          <a:spcPct val="0"/>
        </a:spcAft>
        <a:defRPr sz="3500" b="1">
          <a:solidFill>
            <a:schemeClr val="tx2"/>
          </a:solidFill>
          <a:latin typeface="Times New Roman" pitchFamily="18" charset="0"/>
        </a:defRPr>
      </a:lvl8pPr>
      <a:lvl9pPr marL="1823773" algn="ctr" defTabSz="889722" rtl="0" eaLnBrk="0" fontAlgn="base" hangingPunct="0">
        <a:lnSpc>
          <a:spcPct val="89000"/>
        </a:lnSpc>
        <a:spcBef>
          <a:spcPct val="0"/>
        </a:spcBef>
        <a:spcAft>
          <a:spcPct val="0"/>
        </a:spcAft>
        <a:defRPr sz="3500" b="1">
          <a:solidFill>
            <a:schemeClr val="tx2"/>
          </a:solidFill>
          <a:latin typeface="Times New Roman" pitchFamily="18" charset="0"/>
        </a:defRPr>
      </a:lvl9pPr>
    </p:titleStyle>
    <p:bodyStyle>
      <a:lvl1pPr marL="278633" indent="-278633" algn="l" defTabSz="889722" rtl="0" eaLnBrk="0" fontAlgn="base" hangingPunct="0">
        <a:lnSpc>
          <a:spcPct val="89000"/>
        </a:lnSpc>
        <a:spcBef>
          <a:spcPct val="30000"/>
        </a:spcBef>
        <a:spcAft>
          <a:spcPct val="0"/>
        </a:spcAft>
        <a:buChar char="•"/>
        <a:defRPr sz="2300" b="1">
          <a:solidFill>
            <a:schemeClr val="tx1"/>
          </a:solidFill>
          <a:latin typeface="+mn-lt"/>
          <a:ea typeface="+mn-ea"/>
          <a:cs typeface="+mn-cs"/>
        </a:defRPr>
      </a:lvl1pPr>
      <a:lvl2pPr marL="668096" indent="-223225" algn="l" defTabSz="889722" rtl="0" eaLnBrk="0" fontAlgn="base" hangingPunct="0">
        <a:lnSpc>
          <a:spcPct val="89000"/>
        </a:lnSpc>
        <a:spcBef>
          <a:spcPct val="30000"/>
        </a:spcBef>
        <a:spcAft>
          <a:spcPct val="0"/>
        </a:spcAft>
        <a:buChar char="–"/>
        <a:defRPr b="1">
          <a:solidFill>
            <a:schemeClr val="tx1"/>
          </a:solidFill>
          <a:latin typeface="+mn-lt"/>
        </a:defRPr>
      </a:lvl2pPr>
      <a:lvl3pPr marL="1112945" indent="-223225" algn="l" defTabSz="889722" rtl="0" eaLnBrk="0" fontAlgn="base" hangingPunct="0">
        <a:lnSpc>
          <a:spcPct val="89000"/>
        </a:lnSpc>
        <a:spcBef>
          <a:spcPct val="30000"/>
        </a:spcBef>
        <a:spcAft>
          <a:spcPct val="0"/>
        </a:spcAft>
        <a:buChar char="»"/>
        <a:defRPr b="1">
          <a:solidFill>
            <a:schemeClr val="tx1"/>
          </a:solidFill>
          <a:latin typeface="+mn-lt"/>
        </a:defRPr>
      </a:lvl3pPr>
      <a:lvl4pPr marL="1502397" indent="-166232" algn="l" defTabSz="889722" rtl="0" eaLnBrk="0" fontAlgn="base" hangingPunct="0">
        <a:lnSpc>
          <a:spcPct val="89000"/>
        </a:lnSpc>
        <a:spcBef>
          <a:spcPct val="30000"/>
        </a:spcBef>
        <a:spcAft>
          <a:spcPct val="0"/>
        </a:spcAft>
        <a:buChar char="•"/>
        <a:defRPr sz="1400" b="1">
          <a:solidFill>
            <a:schemeClr val="tx1"/>
          </a:solidFill>
          <a:latin typeface="+mn-lt"/>
        </a:defRPr>
      </a:lvl4pPr>
      <a:lvl5pPr marL="1947250" indent="-166232" algn="l" defTabSz="889722" rtl="0" eaLnBrk="0" fontAlgn="base" hangingPunct="0">
        <a:lnSpc>
          <a:spcPct val="89000"/>
        </a:lnSpc>
        <a:spcBef>
          <a:spcPct val="30000"/>
        </a:spcBef>
        <a:spcAft>
          <a:spcPct val="0"/>
        </a:spcAft>
        <a:buChar char="–"/>
        <a:defRPr sz="1400" b="1">
          <a:solidFill>
            <a:schemeClr val="tx1"/>
          </a:solidFill>
          <a:latin typeface="+mn-lt"/>
        </a:defRPr>
      </a:lvl5pPr>
      <a:lvl6pPr marL="2403203" indent="-166232" algn="l" defTabSz="889722" rtl="0" eaLnBrk="0" fontAlgn="base" hangingPunct="0">
        <a:lnSpc>
          <a:spcPct val="89000"/>
        </a:lnSpc>
        <a:spcBef>
          <a:spcPct val="30000"/>
        </a:spcBef>
        <a:spcAft>
          <a:spcPct val="0"/>
        </a:spcAft>
        <a:buChar char="–"/>
        <a:defRPr sz="1400" b="1">
          <a:solidFill>
            <a:schemeClr val="tx1"/>
          </a:solidFill>
          <a:latin typeface="+mn-lt"/>
        </a:defRPr>
      </a:lvl6pPr>
      <a:lvl7pPr marL="2859146" indent="-166232" algn="l" defTabSz="889722" rtl="0" eaLnBrk="0" fontAlgn="base" hangingPunct="0">
        <a:lnSpc>
          <a:spcPct val="89000"/>
        </a:lnSpc>
        <a:spcBef>
          <a:spcPct val="30000"/>
        </a:spcBef>
        <a:spcAft>
          <a:spcPct val="0"/>
        </a:spcAft>
        <a:buChar char="–"/>
        <a:defRPr sz="1400" b="1">
          <a:solidFill>
            <a:schemeClr val="tx1"/>
          </a:solidFill>
          <a:latin typeface="+mn-lt"/>
        </a:defRPr>
      </a:lvl7pPr>
      <a:lvl8pPr marL="3315089" indent="-166232" algn="l" defTabSz="889722" rtl="0" eaLnBrk="0" fontAlgn="base" hangingPunct="0">
        <a:lnSpc>
          <a:spcPct val="89000"/>
        </a:lnSpc>
        <a:spcBef>
          <a:spcPct val="30000"/>
        </a:spcBef>
        <a:spcAft>
          <a:spcPct val="0"/>
        </a:spcAft>
        <a:buChar char="–"/>
        <a:defRPr sz="1400" b="1">
          <a:solidFill>
            <a:schemeClr val="tx1"/>
          </a:solidFill>
          <a:latin typeface="+mn-lt"/>
        </a:defRPr>
      </a:lvl8pPr>
      <a:lvl9pPr marL="3771034" indent="-166232" algn="l" defTabSz="889722" rtl="0" eaLnBrk="0" fontAlgn="base" hangingPunct="0">
        <a:lnSpc>
          <a:spcPct val="89000"/>
        </a:lnSpc>
        <a:spcBef>
          <a:spcPct val="30000"/>
        </a:spcBef>
        <a:spcAft>
          <a:spcPct val="0"/>
        </a:spcAft>
        <a:buChar char="–"/>
        <a:defRPr sz="1400" b="1">
          <a:solidFill>
            <a:schemeClr val="tx1"/>
          </a:solidFill>
          <a:latin typeface="+mn-lt"/>
        </a:defRPr>
      </a:lvl9pPr>
    </p:bodyStyle>
    <p:otherStyle>
      <a:defPPr>
        <a:defRPr lang="en-US"/>
      </a:defPPr>
      <a:lvl1pPr marL="0" algn="l" defTabSz="911889" rtl="0" eaLnBrk="1" latinLnBrk="0" hangingPunct="1">
        <a:defRPr sz="1800" kern="1200">
          <a:solidFill>
            <a:schemeClr val="tx1"/>
          </a:solidFill>
          <a:latin typeface="+mn-lt"/>
          <a:ea typeface="+mn-ea"/>
          <a:cs typeface="+mn-cs"/>
        </a:defRPr>
      </a:lvl1pPr>
      <a:lvl2pPr marL="455943" algn="l" defTabSz="911889" rtl="0" eaLnBrk="1" latinLnBrk="0" hangingPunct="1">
        <a:defRPr sz="1800" kern="1200">
          <a:solidFill>
            <a:schemeClr val="tx1"/>
          </a:solidFill>
          <a:latin typeface="+mn-lt"/>
          <a:ea typeface="+mn-ea"/>
          <a:cs typeface="+mn-cs"/>
        </a:defRPr>
      </a:lvl2pPr>
      <a:lvl3pPr marL="911889" algn="l" defTabSz="911889" rtl="0" eaLnBrk="1" latinLnBrk="0" hangingPunct="1">
        <a:defRPr sz="1800" kern="1200">
          <a:solidFill>
            <a:schemeClr val="tx1"/>
          </a:solidFill>
          <a:latin typeface="+mn-lt"/>
          <a:ea typeface="+mn-ea"/>
          <a:cs typeface="+mn-cs"/>
        </a:defRPr>
      </a:lvl3pPr>
      <a:lvl4pPr marL="1367832" algn="l" defTabSz="911889" rtl="0" eaLnBrk="1" latinLnBrk="0" hangingPunct="1">
        <a:defRPr sz="1800" kern="1200">
          <a:solidFill>
            <a:schemeClr val="tx1"/>
          </a:solidFill>
          <a:latin typeface="+mn-lt"/>
          <a:ea typeface="+mn-ea"/>
          <a:cs typeface="+mn-cs"/>
        </a:defRPr>
      </a:lvl4pPr>
      <a:lvl5pPr marL="1823773" algn="l" defTabSz="911889" rtl="0" eaLnBrk="1" latinLnBrk="0" hangingPunct="1">
        <a:defRPr sz="1800" kern="1200">
          <a:solidFill>
            <a:schemeClr val="tx1"/>
          </a:solidFill>
          <a:latin typeface="+mn-lt"/>
          <a:ea typeface="+mn-ea"/>
          <a:cs typeface="+mn-cs"/>
        </a:defRPr>
      </a:lvl5pPr>
      <a:lvl6pPr marL="2279716" algn="l" defTabSz="911889" rtl="0" eaLnBrk="1" latinLnBrk="0" hangingPunct="1">
        <a:defRPr sz="1800" kern="1200">
          <a:solidFill>
            <a:schemeClr val="tx1"/>
          </a:solidFill>
          <a:latin typeface="+mn-lt"/>
          <a:ea typeface="+mn-ea"/>
          <a:cs typeface="+mn-cs"/>
        </a:defRPr>
      </a:lvl6pPr>
      <a:lvl7pPr marL="2735664" algn="l" defTabSz="911889" rtl="0" eaLnBrk="1" latinLnBrk="0" hangingPunct="1">
        <a:defRPr sz="1800" kern="1200">
          <a:solidFill>
            <a:schemeClr val="tx1"/>
          </a:solidFill>
          <a:latin typeface="+mn-lt"/>
          <a:ea typeface="+mn-ea"/>
          <a:cs typeface="+mn-cs"/>
        </a:defRPr>
      </a:lvl7pPr>
      <a:lvl8pPr marL="3191602" algn="l" defTabSz="911889" rtl="0" eaLnBrk="1" latinLnBrk="0" hangingPunct="1">
        <a:defRPr sz="1800" kern="1200">
          <a:solidFill>
            <a:schemeClr val="tx1"/>
          </a:solidFill>
          <a:latin typeface="+mn-lt"/>
          <a:ea typeface="+mn-ea"/>
          <a:cs typeface="+mn-cs"/>
        </a:defRPr>
      </a:lvl8pPr>
      <a:lvl9pPr marL="3647547" algn="l" defTabSz="9118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279525" y="685800"/>
            <a:ext cx="7086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9" tIns="45595" rIns="91189" bIns="45595"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1279525" y="1600243"/>
            <a:ext cx="5257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9" tIns="45595" rIns="91189" bIns="455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defRPr sz="1200" smtClean="0">
                <a:latin typeface="+mn-lt"/>
              </a:defRPr>
            </a:lvl1pPr>
          </a:lstStyle>
          <a:p>
            <a:pPr>
              <a:defRPr/>
            </a:pPr>
            <a:endParaRPr lang="en-US" dirty="0">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lgn="ctr">
              <a:defRPr sz="1200" smtClean="0">
                <a:latin typeface="+mn-lt"/>
              </a:defRPr>
            </a:lvl1pPr>
          </a:lstStyle>
          <a:p>
            <a:pPr>
              <a:defRPr/>
            </a:pPr>
            <a:endParaRPr lang="en-US" dirty="0">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189" tIns="45595" rIns="91189" bIns="45595" numCol="1" anchor="t" anchorCtr="0" compatLnSpc="1">
            <a:prstTxWarp prst="textNoShape">
              <a:avLst/>
            </a:prstTxWarp>
          </a:bodyPr>
          <a:lstStyle>
            <a:lvl1pPr algn="r">
              <a:defRPr sz="1200" smtClean="0">
                <a:latin typeface="+mn-lt"/>
              </a:defRPr>
            </a:lvl1pPr>
          </a:lstStyle>
          <a:p>
            <a:pPr>
              <a:defRPr/>
            </a:pPr>
            <a:fld id="{2DEE2FD2-9F2B-4965-91A0-9ED055F493CB}"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5943" algn="l" rtl="0" eaLnBrk="0" fontAlgn="base" hangingPunct="0">
        <a:spcBef>
          <a:spcPct val="0"/>
        </a:spcBef>
        <a:spcAft>
          <a:spcPct val="0"/>
        </a:spcAft>
        <a:defRPr sz="3600">
          <a:solidFill>
            <a:schemeClr val="tx2"/>
          </a:solidFill>
          <a:latin typeface="Century Gothic" pitchFamily="34" charset="0"/>
        </a:defRPr>
      </a:lvl6pPr>
      <a:lvl7pPr marL="911889" algn="l" rtl="0" eaLnBrk="0" fontAlgn="base" hangingPunct="0">
        <a:spcBef>
          <a:spcPct val="0"/>
        </a:spcBef>
        <a:spcAft>
          <a:spcPct val="0"/>
        </a:spcAft>
        <a:defRPr sz="3600">
          <a:solidFill>
            <a:schemeClr val="tx2"/>
          </a:solidFill>
          <a:latin typeface="Century Gothic" pitchFamily="34" charset="0"/>
        </a:defRPr>
      </a:lvl7pPr>
      <a:lvl8pPr marL="1367832" algn="l" rtl="0" eaLnBrk="0" fontAlgn="base" hangingPunct="0">
        <a:spcBef>
          <a:spcPct val="0"/>
        </a:spcBef>
        <a:spcAft>
          <a:spcPct val="0"/>
        </a:spcAft>
        <a:defRPr sz="3600">
          <a:solidFill>
            <a:schemeClr val="tx2"/>
          </a:solidFill>
          <a:latin typeface="Century Gothic" pitchFamily="34" charset="0"/>
        </a:defRPr>
      </a:lvl8pPr>
      <a:lvl9pPr marL="1823773" algn="l" rtl="0" eaLnBrk="0" fontAlgn="base" hangingPunct="0">
        <a:spcBef>
          <a:spcPct val="0"/>
        </a:spcBef>
        <a:spcAft>
          <a:spcPct val="0"/>
        </a:spcAft>
        <a:defRPr sz="3600">
          <a:solidFill>
            <a:schemeClr val="tx2"/>
          </a:solidFill>
          <a:latin typeface="Century Gothic" pitchFamily="34" charset="0"/>
        </a:defRPr>
      </a:lvl9pPr>
    </p:titleStyle>
    <p:bodyStyle>
      <a:lvl1pPr marL="341960" indent="-341960" algn="l" rtl="0" eaLnBrk="0" fontAlgn="base" hangingPunct="0">
        <a:spcBef>
          <a:spcPct val="20000"/>
        </a:spcBef>
        <a:spcAft>
          <a:spcPct val="0"/>
        </a:spcAft>
        <a:buChar char="•"/>
        <a:defRPr sz="2800">
          <a:solidFill>
            <a:schemeClr val="tx1"/>
          </a:solidFill>
          <a:latin typeface="+mn-lt"/>
          <a:ea typeface="+mn-ea"/>
          <a:cs typeface="+mn-cs"/>
        </a:defRPr>
      </a:lvl1pPr>
      <a:lvl2pPr marL="740910" indent="-284965" algn="l" rtl="0" eaLnBrk="0" fontAlgn="base" hangingPunct="0">
        <a:spcBef>
          <a:spcPct val="20000"/>
        </a:spcBef>
        <a:spcAft>
          <a:spcPct val="0"/>
        </a:spcAft>
        <a:buChar char="–"/>
        <a:defRPr sz="2400">
          <a:solidFill>
            <a:schemeClr val="tx1"/>
          </a:solidFill>
          <a:latin typeface="+mn-lt"/>
        </a:defRPr>
      </a:lvl2pPr>
      <a:lvl3pPr marL="1139858" indent="-227974" algn="l" rtl="0" eaLnBrk="0" fontAlgn="base" hangingPunct="0">
        <a:spcBef>
          <a:spcPct val="20000"/>
        </a:spcBef>
        <a:spcAft>
          <a:spcPct val="0"/>
        </a:spcAft>
        <a:buChar char="•"/>
        <a:defRPr sz="2000">
          <a:solidFill>
            <a:schemeClr val="tx1"/>
          </a:solidFill>
          <a:latin typeface="+mn-lt"/>
        </a:defRPr>
      </a:lvl3pPr>
      <a:lvl4pPr marL="1595801" indent="-227974" algn="l" rtl="0" eaLnBrk="0" fontAlgn="base" hangingPunct="0">
        <a:spcBef>
          <a:spcPct val="20000"/>
        </a:spcBef>
        <a:spcAft>
          <a:spcPct val="0"/>
        </a:spcAft>
        <a:buChar char="–"/>
        <a:defRPr>
          <a:solidFill>
            <a:schemeClr val="tx1"/>
          </a:solidFill>
          <a:latin typeface="+mn-lt"/>
        </a:defRPr>
      </a:lvl4pPr>
      <a:lvl5pPr marL="2051746" indent="-227974" algn="l" rtl="0" eaLnBrk="0" fontAlgn="base" hangingPunct="0">
        <a:spcBef>
          <a:spcPct val="20000"/>
        </a:spcBef>
        <a:spcAft>
          <a:spcPct val="0"/>
        </a:spcAft>
        <a:buChar char="»"/>
        <a:defRPr sz="1600">
          <a:solidFill>
            <a:schemeClr val="tx1"/>
          </a:solidFill>
          <a:latin typeface="+mn-lt"/>
        </a:defRPr>
      </a:lvl5pPr>
      <a:lvl6pPr marL="2507687" indent="-227974" algn="l" rtl="0" eaLnBrk="0" fontAlgn="base" hangingPunct="0">
        <a:spcBef>
          <a:spcPct val="20000"/>
        </a:spcBef>
        <a:spcAft>
          <a:spcPct val="0"/>
        </a:spcAft>
        <a:buChar char="»"/>
        <a:defRPr sz="1600">
          <a:solidFill>
            <a:schemeClr val="tx1"/>
          </a:solidFill>
          <a:latin typeface="+mn-lt"/>
        </a:defRPr>
      </a:lvl6pPr>
      <a:lvl7pPr marL="2963633" indent="-227974" algn="l" rtl="0" eaLnBrk="0" fontAlgn="base" hangingPunct="0">
        <a:spcBef>
          <a:spcPct val="20000"/>
        </a:spcBef>
        <a:spcAft>
          <a:spcPct val="0"/>
        </a:spcAft>
        <a:buChar char="»"/>
        <a:defRPr sz="1600">
          <a:solidFill>
            <a:schemeClr val="tx1"/>
          </a:solidFill>
          <a:latin typeface="+mn-lt"/>
        </a:defRPr>
      </a:lvl7pPr>
      <a:lvl8pPr marL="3419577" indent="-227974" algn="l" rtl="0" eaLnBrk="0" fontAlgn="base" hangingPunct="0">
        <a:spcBef>
          <a:spcPct val="20000"/>
        </a:spcBef>
        <a:spcAft>
          <a:spcPct val="0"/>
        </a:spcAft>
        <a:buChar char="»"/>
        <a:defRPr sz="1600">
          <a:solidFill>
            <a:schemeClr val="tx1"/>
          </a:solidFill>
          <a:latin typeface="+mn-lt"/>
        </a:defRPr>
      </a:lvl8pPr>
      <a:lvl9pPr marL="3875506" indent="-227974"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1889" rtl="0" eaLnBrk="1" latinLnBrk="0" hangingPunct="1">
        <a:defRPr sz="1800" kern="1200">
          <a:solidFill>
            <a:schemeClr val="tx1"/>
          </a:solidFill>
          <a:latin typeface="+mn-lt"/>
          <a:ea typeface="+mn-ea"/>
          <a:cs typeface="+mn-cs"/>
        </a:defRPr>
      </a:lvl1pPr>
      <a:lvl2pPr marL="455943" algn="l" defTabSz="911889" rtl="0" eaLnBrk="1" latinLnBrk="0" hangingPunct="1">
        <a:defRPr sz="1800" kern="1200">
          <a:solidFill>
            <a:schemeClr val="tx1"/>
          </a:solidFill>
          <a:latin typeface="+mn-lt"/>
          <a:ea typeface="+mn-ea"/>
          <a:cs typeface="+mn-cs"/>
        </a:defRPr>
      </a:lvl2pPr>
      <a:lvl3pPr marL="911889" algn="l" defTabSz="911889" rtl="0" eaLnBrk="1" latinLnBrk="0" hangingPunct="1">
        <a:defRPr sz="1800" kern="1200">
          <a:solidFill>
            <a:schemeClr val="tx1"/>
          </a:solidFill>
          <a:latin typeface="+mn-lt"/>
          <a:ea typeface="+mn-ea"/>
          <a:cs typeface="+mn-cs"/>
        </a:defRPr>
      </a:lvl3pPr>
      <a:lvl4pPr marL="1367832" algn="l" defTabSz="911889" rtl="0" eaLnBrk="1" latinLnBrk="0" hangingPunct="1">
        <a:defRPr sz="1800" kern="1200">
          <a:solidFill>
            <a:schemeClr val="tx1"/>
          </a:solidFill>
          <a:latin typeface="+mn-lt"/>
          <a:ea typeface="+mn-ea"/>
          <a:cs typeface="+mn-cs"/>
        </a:defRPr>
      </a:lvl4pPr>
      <a:lvl5pPr marL="1823773" algn="l" defTabSz="911889" rtl="0" eaLnBrk="1" latinLnBrk="0" hangingPunct="1">
        <a:defRPr sz="1800" kern="1200">
          <a:solidFill>
            <a:schemeClr val="tx1"/>
          </a:solidFill>
          <a:latin typeface="+mn-lt"/>
          <a:ea typeface="+mn-ea"/>
          <a:cs typeface="+mn-cs"/>
        </a:defRPr>
      </a:lvl5pPr>
      <a:lvl6pPr marL="2279716" algn="l" defTabSz="911889" rtl="0" eaLnBrk="1" latinLnBrk="0" hangingPunct="1">
        <a:defRPr sz="1800" kern="1200">
          <a:solidFill>
            <a:schemeClr val="tx1"/>
          </a:solidFill>
          <a:latin typeface="+mn-lt"/>
          <a:ea typeface="+mn-ea"/>
          <a:cs typeface="+mn-cs"/>
        </a:defRPr>
      </a:lvl6pPr>
      <a:lvl7pPr marL="2735664" algn="l" defTabSz="911889" rtl="0" eaLnBrk="1" latinLnBrk="0" hangingPunct="1">
        <a:defRPr sz="1800" kern="1200">
          <a:solidFill>
            <a:schemeClr val="tx1"/>
          </a:solidFill>
          <a:latin typeface="+mn-lt"/>
          <a:ea typeface="+mn-ea"/>
          <a:cs typeface="+mn-cs"/>
        </a:defRPr>
      </a:lvl7pPr>
      <a:lvl8pPr marL="3191602" algn="l" defTabSz="911889" rtl="0" eaLnBrk="1" latinLnBrk="0" hangingPunct="1">
        <a:defRPr sz="1800" kern="1200">
          <a:solidFill>
            <a:schemeClr val="tx1"/>
          </a:solidFill>
          <a:latin typeface="+mn-lt"/>
          <a:ea typeface="+mn-ea"/>
          <a:cs typeface="+mn-cs"/>
        </a:defRPr>
      </a:lvl8pPr>
      <a:lvl9pPr marL="3647547" algn="l" defTabSz="9118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4.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8.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1.pdf"/><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3.pdf"/><Relationship Id="rId1" Type="http://schemas.openxmlformats.org/officeDocument/2006/relationships/slideLayout" Target="../slideLayouts/slideLayout52.xml"/><Relationship Id="rId5" Type="http://schemas.openxmlformats.org/officeDocument/2006/relationships/image" Target="../media/image39.png"/><Relationship Id="rId4" Type="http://schemas.openxmlformats.org/officeDocument/2006/relationships/image" Target="../media/image71.pdf"/></Relationships>
</file>

<file path=ppt/slides/_rels/slide29.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chart" Target="../charts/chart1.xml"/><Relationship Id="rId2" Type="http://schemas.openxmlformats.org/officeDocument/2006/relationships/image" Target="../media/image41.gif"/><Relationship Id="rId1" Type="http://schemas.openxmlformats.org/officeDocument/2006/relationships/slideLayout" Target="../slideLayouts/slideLayout53.xml"/><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4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7" Type="http://schemas.openxmlformats.org/officeDocument/2006/relationships/image" Target="../media/image49.png"/><Relationship Id="rId2" Type="http://schemas.openxmlformats.org/officeDocument/2006/relationships/slideLayout" Target="../slideLayouts/slideLayout54.xml"/><Relationship Id="rId1" Type="http://schemas.openxmlformats.org/officeDocument/2006/relationships/vmlDrawing" Target="../drawings/vmlDrawing1.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wmf"/></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4.pdf"/><Relationship Id="rId1" Type="http://schemas.openxmlformats.org/officeDocument/2006/relationships/slideLayout" Target="../slideLayouts/slideLayout55.xml"/><Relationship Id="rId5" Type="http://schemas.openxmlformats.org/officeDocument/2006/relationships/image" Target="../media/image51.png"/><Relationship Id="rId4" Type="http://schemas.openxmlformats.org/officeDocument/2006/relationships/image" Target="../media/image86.pdf"/></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1.xml"/><Relationship Id="rId1" Type="http://schemas.openxmlformats.org/officeDocument/2006/relationships/vmlDrawing" Target="../drawings/vmlDrawing2.vml"/><Relationship Id="rId5" Type="http://schemas.openxmlformats.org/officeDocument/2006/relationships/image" Target="../media/image46.wmf"/><Relationship Id="rId4" Type="http://schemas.openxmlformats.org/officeDocument/2006/relationships/oleObject" Target="../embeddings/Microsoft_Word_97_-_2003_Document2.doc"/></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9.xml"/><Relationship Id="rId1" Type="http://schemas.openxmlformats.org/officeDocument/2006/relationships/slideLayout" Target="../slideLayouts/slideLayout62.xml"/><Relationship Id="rId4" Type="http://schemas.openxmlformats.org/officeDocument/2006/relationships/image" Target="../media/image55.gif"/></Relationships>
</file>

<file path=ppt/slides/_rels/slide41.xml.rels><?xml version="1.0" encoding="UTF-8" standalone="yes"?>
<Relationships xmlns="http://schemas.openxmlformats.org/package/2006/relationships"><Relationship Id="rId8" Type="http://schemas.openxmlformats.org/officeDocument/2006/relationships/image" Target="../media/image61.gif"/><Relationship Id="rId13" Type="http://schemas.openxmlformats.org/officeDocument/2006/relationships/image" Target="../media/image54.gif"/><Relationship Id="rId3" Type="http://schemas.openxmlformats.org/officeDocument/2006/relationships/image" Target="../media/image56.gif"/><Relationship Id="rId7" Type="http://schemas.openxmlformats.org/officeDocument/2006/relationships/image" Target="../media/image60.gif"/><Relationship Id="rId12" Type="http://schemas.openxmlformats.org/officeDocument/2006/relationships/image" Target="../media/image64.gif"/><Relationship Id="rId2" Type="http://schemas.openxmlformats.org/officeDocument/2006/relationships/notesSlide" Target="../notesSlides/notesSlide20.xml"/><Relationship Id="rId1" Type="http://schemas.openxmlformats.org/officeDocument/2006/relationships/slideLayout" Target="../slideLayouts/slideLayout63.xml"/><Relationship Id="rId6" Type="http://schemas.openxmlformats.org/officeDocument/2006/relationships/image" Target="../media/image59.gif"/><Relationship Id="rId11" Type="http://schemas.openxmlformats.org/officeDocument/2006/relationships/image" Target="../media/image63.gif"/><Relationship Id="rId5" Type="http://schemas.openxmlformats.org/officeDocument/2006/relationships/image" Target="../media/image58.gif"/><Relationship Id="rId10" Type="http://schemas.openxmlformats.org/officeDocument/2006/relationships/image" Target="../media/image55.gif"/><Relationship Id="rId4" Type="http://schemas.openxmlformats.org/officeDocument/2006/relationships/image" Target="../media/image57.gif"/><Relationship Id="rId9" Type="http://schemas.openxmlformats.org/officeDocument/2006/relationships/image" Target="../media/image62.gif"/><Relationship Id="rId14" Type="http://schemas.openxmlformats.org/officeDocument/2006/relationships/image" Target="../media/image65.gif"/></Relationships>
</file>

<file path=ppt/slides/_rels/slide42.xml.rels><?xml version="1.0" encoding="UTF-8" standalone="yes"?>
<Relationships xmlns="http://schemas.openxmlformats.org/package/2006/relationships"><Relationship Id="rId8" Type="http://schemas.openxmlformats.org/officeDocument/2006/relationships/image" Target="../media/image61.gif"/><Relationship Id="rId13" Type="http://schemas.openxmlformats.org/officeDocument/2006/relationships/image" Target="../media/image54.gif"/><Relationship Id="rId3" Type="http://schemas.openxmlformats.org/officeDocument/2006/relationships/image" Target="../media/image56.gif"/><Relationship Id="rId7" Type="http://schemas.openxmlformats.org/officeDocument/2006/relationships/image" Target="../media/image60.gif"/><Relationship Id="rId12" Type="http://schemas.openxmlformats.org/officeDocument/2006/relationships/image" Target="../media/image64.gif"/><Relationship Id="rId2" Type="http://schemas.openxmlformats.org/officeDocument/2006/relationships/notesSlide" Target="../notesSlides/notesSlide21.xml"/><Relationship Id="rId1" Type="http://schemas.openxmlformats.org/officeDocument/2006/relationships/slideLayout" Target="../slideLayouts/slideLayout64.xml"/><Relationship Id="rId6" Type="http://schemas.openxmlformats.org/officeDocument/2006/relationships/image" Target="../media/image59.gif"/><Relationship Id="rId11" Type="http://schemas.openxmlformats.org/officeDocument/2006/relationships/image" Target="../media/image63.gif"/><Relationship Id="rId5" Type="http://schemas.openxmlformats.org/officeDocument/2006/relationships/image" Target="../media/image58.gif"/><Relationship Id="rId10" Type="http://schemas.openxmlformats.org/officeDocument/2006/relationships/image" Target="../media/image55.gif"/><Relationship Id="rId4" Type="http://schemas.openxmlformats.org/officeDocument/2006/relationships/image" Target="../media/image57.gif"/><Relationship Id="rId9" Type="http://schemas.openxmlformats.org/officeDocument/2006/relationships/image" Target="../media/image62.gif"/><Relationship Id="rId14" Type="http://schemas.openxmlformats.org/officeDocument/2006/relationships/image" Target="../media/image65.gif"/></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65.xml"/><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3.xml"/><Relationship Id="rId1" Type="http://schemas.openxmlformats.org/officeDocument/2006/relationships/slideLayout" Target="../slideLayouts/slideLayout66.xml"/><Relationship Id="rId5" Type="http://schemas.openxmlformats.org/officeDocument/2006/relationships/image" Target="../media/image67.jpeg"/><Relationship Id="rId4" Type="http://schemas.openxmlformats.org/officeDocument/2006/relationships/image" Target="../media/image68.jpeg"/></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67.xml"/><Relationship Id="rId6" Type="http://schemas.openxmlformats.org/officeDocument/2006/relationships/image" Target="../media/image67.jpeg"/><Relationship Id="rId5" Type="http://schemas.openxmlformats.org/officeDocument/2006/relationships/image" Target="../media/image69.jpeg"/><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5.xml"/><Relationship Id="rId1" Type="http://schemas.openxmlformats.org/officeDocument/2006/relationships/slideLayout" Target="../slideLayouts/slideLayout68.xml"/><Relationship Id="rId5" Type="http://schemas.openxmlformats.org/officeDocument/2006/relationships/image" Target="../media/image67.jpeg"/><Relationship Id="rId4" Type="http://schemas.openxmlformats.org/officeDocument/2006/relationships/image" Target="../media/image71.jpeg"/></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69.xml"/><Relationship Id="rId4" Type="http://schemas.openxmlformats.org/officeDocument/2006/relationships/image" Target="../media/image7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jpeg"/><Relationship Id="rId7"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image" Target="../media/image36.pdf"/><Relationship Id="rId5" Type="http://schemas.openxmlformats.org/officeDocument/2006/relationships/image" Target="../media/image76.jpeg"/><Relationship Id="rId4" Type="http://schemas.openxmlformats.org/officeDocument/2006/relationships/image" Target="../media/image75.jpeg"/></Relationships>
</file>

<file path=ppt/slides/_rels/slide51.xml.rels><?xml version="1.0" encoding="UTF-8" standalone="yes"?>
<Relationships xmlns="http://schemas.openxmlformats.org/package/2006/relationships"><Relationship Id="rId3" Type="http://schemas.openxmlformats.org/officeDocument/2006/relationships/image" Target="../media/image38.pdf"/><Relationship Id="rId2" Type="http://schemas.openxmlformats.org/officeDocument/2006/relationships/notesSlide" Target="../notesSlides/notesSlide29.xml"/><Relationship Id="rId1" Type="http://schemas.openxmlformats.org/officeDocument/2006/relationships/slideLayout" Target="../slideLayouts/slideLayout37.xml"/><Relationship Id="rId5" Type="http://schemas.openxmlformats.org/officeDocument/2006/relationships/image" Target="../media/image80.jpeg"/><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3.vml"/><Relationship Id="rId4" Type="http://schemas.openxmlformats.org/officeDocument/2006/relationships/image" Target="../media/image82.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5.xml"/><Relationship Id="rId1" Type="http://schemas.openxmlformats.org/officeDocument/2006/relationships/vmlDrawing" Target="../drawings/vmlDrawing4.vml"/><Relationship Id="rId4" Type="http://schemas.openxmlformats.org/officeDocument/2006/relationships/image" Target="../media/image83.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4.xml"/><Relationship Id="rId1" Type="http://schemas.openxmlformats.org/officeDocument/2006/relationships/vmlDrawing" Target="../drawings/vmlDrawing5.vml"/><Relationship Id="rId4" Type="http://schemas.openxmlformats.org/officeDocument/2006/relationships/image" Target="../media/image84.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4.xml"/><Relationship Id="rId1" Type="http://schemas.openxmlformats.org/officeDocument/2006/relationships/vmlDrawing" Target="../drawings/vmlDrawing6.vml"/><Relationship Id="rId4" Type="http://schemas.openxmlformats.org/officeDocument/2006/relationships/image" Target="../media/image85.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4.xml"/><Relationship Id="rId1" Type="http://schemas.openxmlformats.org/officeDocument/2006/relationships/vmlDrawing" Target="../drawings/vmlDrawing7.vml"/><Relationship Id="rId4" Type="http://schemas.openxmlformats.org/officeDocument/2006/relationships/image" Target="../media/image86.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4.xml"/><Relationship Id="rId1" Type="http://schemas.openxmlformats.org/officeDocument/2006/relationships/vmlDrawing" Target="../drawings/vmlDrawing8.vml"/><Relationship Id="rId4" Type="http://schemas.openxmlformats.org/officeDocument/2006/relationships/image" Target="../media/image87.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df"/><Relationship Id="rId1" Type="http://schemas.openxmlformats.org/officeDocument/2006/relationships/slideLayout" Target="../slideLayouts/slideLayout71.xml"/></Relationships>
</file>

<file path=ppt/slides/_rels/slide6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pdf"/><Relationship Id="rId1" Type="http://schemas.openxmlformats.org/officeDocument/2006/relationships/slideLayout" Target="../slideLayouts/slideLayout72.xml"/></Relationships>
</file>

<file path=ppt/slides/_rels/slide6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5.pdf"/><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pdf"/><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447800"/>
          </a:xfrm>
        </p:spPr>
        <p:txBody>
          <a:bodyPr/>
          <a:lstStyle/>
          <a:p>
            <a:r>
              <a:rPr lang="en-US" sz="3600" b="1" dirty="0" smtClean="0"/>
              <a:t>Climate change and the water </a:t>
            </a:r>
            <a:r>
              <a:rPr lang="en-US" sz="3600" b="1" dirty="0"/>
              <a:t>resources of the western U.S.</a:t>
            </a:r>
          </a:p>
        </p:txBody>
      </p:sp>
      <p:sp>
        <p:nvSpPr>
          <p:cNvPr id="28675" name="Rectangle 3"/>
          <p:cNvSpPr>
            <a:spLocks noGrp="1" noChangeArrowheads="1"/>
          </p:cNvSpPr>
          <p:nvPr>
            <p:ph type="body" idx="1"/>
          </p:nvPr>
        </p:nvSpPr>
        <p:spPr>
          <a:xfrm>
            <a:off x="0" y="1524000"/>
            <a:ext cx="9144000" cy="3505200"/>
          </a:xfrm>
        </p:spPr>
        <p:txBody>
          <a:bodyPr/>
          <a:lstStyle/>
          <a:p>
            <a:pPr algn="ctr" eaLnBrk="1" hangingPunct="1">
              <a:lnSpc>
                <a:spcPct val="80000"/>
              </a:lnSpc>
              <a:buFontTx/>
              <a:buNone/>
            </a:pPr>
            <a:r>
              <a:rPr lang="en-US" sz="2400" b="1" dirty="0"/>
              <a:t>Dennis P. Lettenmaier</a:t>
            </a:r>
          </a:p>
          <a:p>
            <a:pPr algn="ctr" eaLnBrk="1" hangingPunct="1">
              <a:lnSpc>
                <a:spcPct val="80000"/>
              </a:lnSpc>
              <a:buFontTx/>
              <a:buNone/>
            </a:pPr>
            <a:r>
              <a:rPr lang="en-US" sz="2400" b="1" dirty="0"/>
              <a:t>Department of Civil and Environmental Engineering</a:t>
            </a:r>
          </a:p>
          <a:p>
            <a:pPr algn="ctr" eaLnBrk="1" hangingPunct="1">
              <a:lnSpc>
                <a:spcPct val="80000"/>
              </a:lnSpc>
              <a:buFontTx/>
              <a:buNone/>
            </a:pPr>
            <a:r>
              <a:rPr lang="en-US" sz="2400" b="1" dirty="0"/>
              <a:t>University of Washington</a:t>
            </a:r>
          </a:p>
          <a:p>
            <a:pPr algn="ctr" eaLnBrk="1" hangingPunct="1">
              <a:lnSpc>
                <a:spcPct val="80000"/>
              </a:lnSpc>
              <a:buFontTx/>
              <a:buNone/>
            </a:pPr>
            <a:endParaRPr lang="en-US" sz="2400" b="1" dirty="0"/>
          </a:p>
          <a:p>
            <a:pPr algn="ctr" eaLnBrk="1" hangingPunct="1">
              <a:lnSpc>
                <a:spcPct val="80000"/>
              </a:lnSpc>
              <a:buFontTx/>
              <a:buNone/>
            </a:pPr>
            <a:r>
              <a:rPr lang="en-US" sz="2400" b="1" dirty="0" smtClean="0"/>
              <a:t>University of </a:t>
            </a:r>
            <a:r>
              <a:rPr lang="en-US" sz="2400" b="1" dirty="0" smtClean="0"/>
              <a:t>Texas Austin</a:t>
            </a:r>
            <a:endParaRPr lang="en-US" sz="2400" b="1" dirty="0" smtClean="0"/>
          </a:p>
          <a:p>
            <a:pPr algn="ctr" eaLnBrk="1" hangingPunct="1">
              <a:lnSpc>
                <a:spcPct val="80000"/>
              </a:lnSpc>
              <a:buFontTx/>
              <a:buNone/>
            </a:pPr>
            <a:r>
              <a:rPr lang="en-US" sz="2400" b="1" dirty="0" smtClean="0"/>
              <a:t>Center for Integrated Earth System Science Seminar Series</a:t>
            </a:r>
            <a:endParaRPr lang="en-US" sz="2400" b="1" dirty="0"/>
          </a:p>
          <a:p>
            <a:pPr algn="ctr" eaLnBrk="1" hangingPunct="1">
              <a:lnSpc>
                <a:spcPct val="80000"/>
              </a:lnSpc>
              <a:buFontTx/>
              <a:buNone/>
            </a:pPr>
            <a:endParaRPr lang="en-US" sz="2400" b="1" dirty="0"/>
          </a:p>
          <a:p>
            <a:pPr algn="ctr" eaLnBrk="1" hangingPunct="1">
              <a:lnSpc>
                <a:spcPct val="80000"/>
              </a:lnSpc>
              <a:buFontTx/>
              <a:buNone/>
            </a:pPr>
            <a:r>
              <a:rPr lang="en-US" sz="2400" b="1" dirty="0" smtClean="0"/>
              <a:t>March </a:t>
            </a:r>
            <a:r>
              <a:rPr lang="en-US" sz="2400" b="1" dirty="0" smtClean="0"/>
              <a:t>25</a:t>
            </a:r>
            <a:r>
              <a:rPr lang="en-US" sz="2400" b="1" dirty="0" smtClean="0"/>
              <a:t>, </a:t>
            </a:r>
            <a:r>
              <a:rPr lang="en-US" sz="2400" b="1" dirty="0"/>
              <a:t>2013</a:t>
            </a: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l="10001" t="37047" r="53999" b="51524"/>
          <a:stretch>
            <a:fillRect/>
          </a:stretch>
        </p:blipFill>
        <p:spPr bwMode="auto">
          <a:xfrm>
            <a:off x="6629400" y="5029206"/>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new_logo_with_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867443"/>
            <a:ext cx="25146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header"/>
          <p:cNvPicPr>
            <a:picLocks noChangeAspect="1" noChangeArrowheads="1"/>
          </p:cNvPicPr>
          <p:nvPr/>
        </p:nvPicPr>
        <p:blipFill>
          <a:blip r:embed="rId5">
            <a:extLst>
              <a:ext uri="{28A0092B-C50C-407E-A947-70E740481C1C}">
                <a14:useLocalDpi xmlns:a14="http://schemas.microsoft.com/office/drawing/2010/main" val="0"/>
              </a:ext>
            </a:extLst>
          </a:blip>
          <a:srcRect l="18333"/>
          <a:stretch>
            <a:fillRect/>
          </a:stretch>
        </p:blipFill>
        <p:spPr bwMode="auto">
          <a:xfrm>
            <a:off x="0" y="4953002"/>
            <a:ext cx="6629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4"/>
            <a:ext cx="9144000" cy="158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9" tIns="45595" rIns="91189" bIns="45595">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spcBef>
                <a:spcPct val="50000"/>
              </a:spcBef>
            </a:pPr>
            <a:r>
              <a:rPr lang="en-US" sz="3200" b="1" dirty="0">
                <a:solidFill>
                  <a:srgbClr val="000000"/>
                </a:solidFill>
              </a:rPr>
              <a:t>Median runoff sensitivities per  degree of global warming (averaged over 68 </a:t>
            </a:r>
            <a:r>
              <a:rPr lang="en-US" sz="3200" b="1" dirty="0" smtClean="0">
                <a:solidFill>
                  <a:srgbClr val="000000"/>
                </a:solidFill>
              </a:rPr>
              <a:t>IPCC AR4 model </a:t>
            </a:r>
            <a:r>
              <a:rPr lang="en-US" sz="3200" b="1" dirty="0">
                <a:solidFill>
                  <a:srgbClr val="000000"/>
                </a:solidFill>
              </a:rPr>
              <a:t>pairs)</a:t>
            </a:r>
          </a:p>
        </p:txBody>
      </p:sp>
      <p:pic>
        <p:nvPicPr>
          <p:cNvPr id="33795" name="Picture 3" descr="mrro"/>
          <p:cNvPicPr>
            <a:picLocks noChangeAspect="1" noChangeArrowheads="1"/>
          </p:cNvPicPr>
          <p:nvPr/>
        </p:nvPicPr>
        <p:blipFill>
          <a:blip r:embed="rId2">
            <a:extLst>
              <a:ext uri="{28A0092B-C50C-407E-A947-70E740481C1C}">
                <a14:useLocalDpi xmlns:a14="http://schemas.microsoft.com/office/drawing/2010/main" val="0"/>
              </a:ext>
            </a:extLst>
          </a:blip>
          <a:srcRect b="50746"/>
          <a:stretch>
            <a:fillRect/>
          </a:stretch>
        </p:blipFill>
        <p:spPr bwMode="auto">
          <a:xfrm>
            <a:off x="990612" y="1981243"/>
            <a:ext cx="736917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5572" name="Group 4"/>
          <p:cNvGraphicFramePr>
            <a:graphicFrameLocks noGrp="1"/>
          </p:cNvGraphicFramePr>
          <p:nvPr/>
        </p:nvGraphicFramePr>
        <p:xfrm>
          <a:off x="2819400" y="6005513"/>
          <a:ext cx="3733800" cy="855028"/>
        </p:xfrm>
        <a:graphic>
          <a:graphicData uri="http://schemas.openxmlformats.org/drawingml/2006/table">
            <a:tbl>
              <a:tblPr/>
              <a:tblGrid>
                <a:gridCol w="1752600"/>
                <a:gridCol w="457200"/>
                <a:gridCol w="457200"/>
                <a:gridCol w="533400"/>
                <a:gridCol w="533400"/>
              </a:tblGrid>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Runoff decreases by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of world’s population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of world's GDP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7010400" y="6208083"/>
            <a:ext cx="1905000" cy="646331"/>
          </a:xfrm>
          <a:prstGeom prst="rect">
            <a:avLst/>
          </a:prstGeom>
          <a:noFill/>
        </p:spPr>
        <p:txBody>
          <a:bodyPr wrap="square" lIns="91189" tIns="45595" rIns="91189" bIns="45595" rtlCol="0">
            <a:spAutoFit/>
          </a:bodyPr>
          <a:lstStyle/>
          <a:p>
            <a:r>
              <a:rPr lang="en-US" dirty="0"/>
              <a:t>f</a:t>
            </a:r>
            <a:r>
              <a:rPr lang="en-US" dirty="0" smtClean="0"/>
              <a:t>rom Tang et al., GRL, 2012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rro"/>
          <p:cNvPicPr>
            <a:picLocks noChangeAspect="1" noChangeArrowheads="1"/>
          </p:cNvPicPr>
          <p:nvPr/>
        </p:nvPicPr>
        <p:blipFill>
          <a:blip r:embed="rId2">
            <a:extLst>
              <a:ext uri="{28A0092B-C50C-407E-A947-70E740481C1C}">
                <a14:useLocalDpi xmlns:a14="http://schemas.microsoft.com/office/drawing/2010/main" val="0"/>
              </a:ext>
            </a:extLst>
          </a:blip>
          <a:srcRect t="48586"/>
          <a:stretch>
            <a:fillRect/>
          </a:stretch>
        </p:blipFill>
        <p:spPr bwMode="auto">
          <a:xfrm>
            <a:off x="381043" y="1295413"/>
            <a:ext cx="851217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152400" y="0"/>
            <a:ext cx="8763000" cy="13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9" tIns="45595" rIns="91189" bIns="45595">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spcBef>
                <a:spcPct val="50000"/>
              </a:spcBef>
            </a:pPr>
            <a:r>
              <a:rPr lang="en-US" sz="2800" b="1" dirty="0" smtClean="0">
                <a:solidFill>
                  <a:srgbClr val="000000"/>
                </a:solidFill>
              </a:rPr>
              <a:t>Tang et al (2012) results of the USGS water resources regions of the Continental </a:t>
            </a:r>
            <a:r>
              <a:rPr lang="en-US" sz="2800" b="1" dirty="0">
                <a:solidFill>
                  <a:srgbClr val="000000"/>
                </a:solidFill>
              </a:rPr>
              <a:t>U.S. and Alaska</a:t>
            </a:r>
          </a:p>
        </p:txBody>
      </p:sp>
      <p:sp>
        <p:nvSpPr>
          <p:cNvPr id="4" name="TextBox 3"/>
          <p:cNvSpPr txBox="1"/>
          <p:nvPr/>
        </p:nvSpPr>
        <p:spPr>
          <a:xfrm>
            <a:off x="7010400" y="6208083"/>
            <a:ext cx="1905000" cy="646331"/>
          </a:xfrm>
          <a:prstGeom prst="rect">
            <a:avLst/>
          </a:prstGeom>
          <a:noFill/>
        </p:spPr>
        <p:txBody>
          <a:bodyPr wrap="square" lIns="91189" tIns="45595" rIns="91189" bIns="45595" rtlCol="0">
            <a:spAutoFit/>
          </a:bodyPr>
          <a:lstStyle/>
          <a:p>
            <a:r>
              <a:rPr lang="en-US" dirty="0"/>
              <a:t>f</a:t>
            </a:r>
            <a:r>
              <a:rPr lang="en-US" dirty="0" smtClean="0"/>
              <a:t>rom Tang et al., GRL, 2012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52400" y="304807"/>
            <a:ext cx="8839200" cy="1905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600" dirty="0"/>
              <a:t>3</a:t>
            </a:r>
            <a:r>
              <a:rPr lang="en-US" sz="3600" dirty="0" smtClean="0"/>
              <a:t>. Widely varying predictions (projections) of future Colorado River </a:t>
            </a:r>
            <a:r>
              <a:rPr lang="en-US" sz="3600" dirty="0" err="1" smtClean="0"/>
              <a:t>streamflows</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l="21875" t="28000" r="21249" b="22000"/>
          <a:stretch>
            <a:fillRect/>
          </a:stretch>
        </p:blipFill>
        <p:spPr bwMode="auto">
          <a:xfrm>
            <a:off x="304800" y="1219200"/>
            <a:ext cx="85344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3"/>
          <p:cNvSpPr txBox="1">
            <a:spLocks noChangeArrowheads="1"/>
          </p:cNvSpPr>
          <p:nvPr/>
        </p:nvSpPr>
        <p:spPr bwMode="auto">
          <a:xfrm>
            <a:off x="4191000" y="6096000"/>
            <a:ext cx="44196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spcBef>
                <a:spcPct val="50000"/>
              </a:spcBef>
            </a:pPr>
            <a:r>
              <a:rPr lang="en-US" sz="1600" b="1">
                <a:solidFill>
                  <a:srgbClr val="000000"/>
                </a:solidFill>
              </a:rPr>
              <a:t>from Seager et al, </a:t>
            </a:r>
            <a:r>
              <a:rPr lang="en-US" sz="1600" b="1" i="1">
                <a:solidFill>
                  <a:srgbClr val="000000"/>
                </a:solidFill>
              </a:rPr>
              <a:t>Science</a:t>
            </a:r>
            <a:r>
              <a:rPr lang="en-US" sz="1600" b="1">
                <a:solidFill>
                  <a:srgbClr val="000000"/>
                </a:solidFill>
              </a:rPr>
              <a:t>, 2007</a:t>
            </a:r>
          </a:p>
        </p:txBody>
      </p:sp>
      <p:sp>
        <p:nvSpPr>
          <p:cNvPr id="102404" name="Rectangle 4"/>
          <p:cNvSpPr>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dirty="0" smtClean="0">
                <a:solidFill>
                  <a:srgbClr val="000000"/>
                </a:solidFill>
              </a:rPr>
              <a:t>Sensitivity of projected change in runoff to spatial resolution</a:t>
            </a:r>
            <a:endParaRPr lang="en-US" sz="4400"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ake mead.bmp"/>
          <p:cNvPicPr>
            <a:picLocks noGrp="1" noChangeAspect="1"/>
          </p:cNvPicPr>
          <p:nvPr>
            <p:ph sz="half" idx="1"/>
          </p:nvPr>
        </p:nvPicPr>
        <p:blipFill>
          <a:blip r:embed="rId3"/>
          <a:stretch>
            <a:fillRect/>
          </a:stretch>
        </p:blipFill>
        <p:spPr>
          <a:xfrm>
            <a:off x="275547" y="1784428"/>
            <a:ext cx="3756508" cy="2495394"/>
          </a:xfrm>
        </p:spPr>
      </p:pic>
      <p:pic>
        <p:nvPicPr>
          <p:cNvPr id="6" name="Content Placeholder 5" descr="nasa satellite images.jpg"/>
          <p:cNvPicPr>
            <a:picLocks noGrp="1" noChangeAspect="1"/>
          </p:cNvPicPr>
          <p:nvPr>
            <p:ph sz="half" idx="2"/>
          </p:nvPr>
        </p:nvPicPr>
        <p:blipFill>
          <a:blip r:embed="rId4"/>
          <a:stretch>
            <a:fillRect/>
          </a:stretch>
        </p:blipFill>
        <p:spPr>
          <a:xfrm>
            <a:off x="4097868" y="90523"/>
            <a:ext cx="4736746" cy="6394608"/>
          </a:xfrm>
        </p:spPr>
      </p:pic>
      <p:sp>
        <p:nvSpPr>
          <p:cNvPr id="7" name="Rectangle 8"/>
          <p:cNvSpPr>
            <a:spLocks noChangeArrowheads="1"/>
          </p:cNvSpPr>
          <p:nvPr/>
        </p:nvSpPr>
        <p:spPr bwMode="auto">
          <a:xfrm>
            <a:off x="327089" y="283774"/>
            <a:ext cx="3713397" cy="492443"/>
          </a:xfrm>
          <a:prstGeom prst="rect">
            <a:avLst/>
          </a:prstGeom>
          <a:noFill/>
          <a:ln w="9525">
            <a:noFill/>
            <a:miter lim="800000"/>
            <a:headEnd/>
            <a:tailEnd/>
          </a:ln>
        </p:spPr>
        <p:txBody>
          <a:bodyPr wrap="square">
            <a:spAutoFit/>
          </a:bodyPr>
          <a:lstStyle/>
          <a:p>
            <a:pPr algn="ctr" defTabSz="457200" eaLnBrk="0" fontAlgn="auto" hangingPunct="0">
              <a:spcBef>
                <a:spcPts val="0"/>
              </a:spcBef>
              <a:spcAft>
                <a:spcPts val="0"/>
              </a:spcAft>
            </a:pPr>
            <a:r>
              <a:rPr lang="en-US" sz="2600" b="1" dirty="0" smtClean="0">
                <a:solidFill>
                  <a:prstClr val="black"/>
                </a:solidFill>
                <a:latin typeface="Book Antiqua"/>
                <a:cs typeface="Book Antiqua"/>
              </a:rPr>
              <a:t>Lake Level Declines</a:t>
            </a:r>
            <a:endParaRPr lang="en-US" sz="2600" b="1" dirty="0">
              <a:solidFill>
                <a:prstClr val="black"/>
              </a:solidFill>
              <a:latin typeface="Book Antiqua"/>
              <a:cs typeface="Book Antiqua"/>
            </a:endParaRPr>
          </a:p>
        </p:txBody>
      </p:sp>
      <p:sp>
        <p:nvSpPr>
          <p:cNvPr id="8" name="TextBox 7"/>
          <p:cNvSpPr txBox="1"/>
          <p:nvPr/>
        </p:nvSpPr>
        <p:spPr>
          <a:xfrm>
            <a:off x="0" y="6586835"/>
            <a:ext cx="5491724" cy="276999"/>
          </a:xfrm>
          <a:prstGeom prst="rect">
            <a:avLst/>
          </a:prstGeom>
          <a:noFill/>
        </p:spPr>
        <p:txBody>
          <a:bodyPr wrap="square" rtlCol="0">
            <a:spAutoFit/>
          </a:bodyPr>
          <a:lstStyle/>
          <a:p>
            <a:pPr defTabSz="457200" fontAlgn="auto">
              <a:spcBef>
                <a:spcPts val="0"/>
              </a:spcBef>
              <a:spcAft>
                <a:spcPts val="0"/>
              </a:spcAft>
            </a:pPr>
            <a:r>
              <a:rPr lang="en-US" sz="1200" i="1" dirty="0" smtClean="0">
                <a:solidFill>
                  <a:prstClr val="black"/>
                </a:solidFill>
                <a:latin typeface="Times New Roman"/>
                <a:cs typeface="Times New Roman"/>
              </a:rPr>
              <a:t>Imagery from http://www.nasa.gov/vision/earth/lookingatearth/Lake_Mead2004.html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850900" y="1257301"/>
            <a:ext cx="7556500" cy="2554545"/>
          </a:xfrm>
          <a:prstGeom prst="rect">
            <a:avLst/>
          </a:prstGeom>
          <a:noFill/>
          <a:ln w="25400">
            <a:noFill/>
            <a:miter lim="800000"/>
            <a:headEnd/>
            <a:tailEnd/>
          </a:ln>
        </p:spPr>
        <p:txBody>
          <a:bodyPr wrap="square">
            <a:prstTxWarp prst="textNoShape">
              <a:avLst/>
            </a:prstTxWarp>
            <a:spAutoFit/>
          </a:bodyPr>
          <a:lstStyle/>
          <a:p>
            <a:pPr algn="ctr" defTabSz="457200" fontAlgn="auto">
              <a:spcBef>
                <a:spcPts val="0"/>
              </a:spcBef>
              <a:spcAft>
                <a:spcPts val="0"/>
              </a:spcAft>
              <a:defRPr/>
            </a:pPr>
            <a:r>
              <a:rPr lang="en-US" sz="4000" b="1" u="sng" dirty="0">
                <a:solidFill>
                  <a:srgbClr val="FFFF66"/>
                </a:solidFill>
                <a:effectLst>
                  <a:outerShdw blurRad="38100" dist="38100" dir="2700000" algn="tl">
                    <a:srgbClr val="000000">
                      <a:alpha val="43137"/>
                    </a:srgbClr>
                  </a:outerShdw>
                </a:effectLst>
                <a:latin typeface="Book Antiqua"/>
                <a:cs typeface="Book Antiqua"/>
              </a:rPr>
              <a:t>Why</a:t>
            </a:r>
            <a:r>
              <a:rPr lang="en-US" sz="4000" b="1" dirty="0">
                <a:solidFill>
                  <a:srgbClr val="FFFF66"/>
                </a:solidFill>
                <a:effectLst>
                  <a:outerShdw blurRad="38100" dist="38100" dir="2700000" algn="tl">
                    <a:srgbClr val="000000">
                      <a:alpha val="43137"/>
                    </a:srgbClr>
                  </a:outerShdw>
                </a:effectLst>
                <a:latin typeface="Book Antiqua"/>
                <a:cs typeface="Book Antiqua"/>
              </a:rPr>
              <a:t> </a:t>
            </a:r>
            <a:r>
              <a:rPr lang="en-US" sz="4000" dirty="0">
                <a:solidFill>
                  <a:srgbClr val="FFFF66"/>
                </a:solidFill>
                <a:effectLst>
                  <a:outerShdw blurRad="38100" dist="38100" dir="2700000" algn="tl">
                    <a:srgbClr val="000000">
                      <a:alpha val="43137"/>
                    </a:srgbClr>
                  </a:outerShdw>
                </a:effectLst>
                <a:latin typeface="Book Antiqua"/>
                <a:cs typeface="Book Antiqua"/>
              </a:rPr>
              <a:t>is there such a wide range of projections </a:t>
            </a:r>
            <a:r>
              <a:rPr lang="en-US" sz="4000" dirty="0">
                <a:solidFill>
                  <a:srgbClr val="F5FF7B"/>
                </a:solidFill>
                <a:effectLst>
                  <a:outerShdw blurRad="38100" dist="38100" dir="2700000" algn="tl">
                    <a:srgbClr val="000000">
                      <a:alpha val="43137"/>
                    </a:srgbClr>
                  </a:outerShdw>
                </a:effectLst>
                <a:latin typeface="Book Antiqua"/>
                <a:cs typeface="Book Antiqua"/>
              </a:rPr>
              <a:t>of impacts of future climate change on Colorado River </a:t>
            </a:r>
            <a:r>
              <a:rPr lang="en-US" sz="4000" dirty="0" err="1">
                <a:solidFill>
                  <a:srgbClr val="F5FF7B"/>
                </a:solidFill>
                <a:effectLst>
                  <a:outerShdw blurRad="38100" dist="38100" dir="2700000" algn="tl">
                    <a:srgbClr val="000000">
                      <a:alpha val="43137"/>
                    </a:srgbClr>
                  </a:outerShdw>
                </a:effectLst>
                <a:latin typeface="Book Antiqua"/>
                <a:cs typeface="Book Antiqua"/>
              </a:rPr>
              <a:t>streamflow</a:t>
            </a:r>
            <a:r>
              <a:rPr lang="en-US" sz="4000" dirty="0">
                <a:solidFill>
                  <a:srgbClr val="F5FF7B"/>
                </a:solidFill>
                <a:effectLst>
                  <a:outerShdw blurRad="38100" dist="38100" dir="2700000" algn="tl">
                    <a:srgbClr val="000000">
                      <a:alpha val="43137"/>
                    </a:srgbClr>
                  </a:outerShdw>
                </a:effectLst>
                <a:latin typeface="Book Antiqua"/>
                <a:cs typeface="Book Antiqua"/>
              </a:rPr>
              <a:t>?</a:t>
            </a:r>
            <a:endParaRPr lang="en-US" sz="4000" i="1" dirty="0">
              <a:solidFill>
                <a:srgbClr val="F5FF7B"/>
              </a:solidFill>
              <a:effectLst>
                <a:outerShdw blurRad="38100" dist="38100" dir="2700000" algn="tl">
                  <a:srgbClr val="000000">
                    <a:alpha val="43137"/>
                  </a:srgbClr>
                </a:outerShdw>
              </a:effectLst>
              <a:latin typeface="Book Antiqua"/>
              <a:cs typeface="Book Antiqu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Rectangle 8"/>
          <p:cNvSpPr/>
          <p:nvPr/>
        </p:nvSpPr>
        <p:spPr bwMode="auto">
          <a:xfrm>
            <a:off x="304800" y="1291167"/>
            <a:ext cx="8343900" cy="4889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prstClr val="black"/>
              </a:solidFill>
              <a:latin typeface="Times" charset="0"/>
              <a:cs typeface="+mn-cs"/>
            </a:endParaRPr>
          </a:p>
        </p:txBody>
      </p:sp>
      <p:sp>
        <p:nvSpPr>
          <p:cNvPr id="23554" name="Rectangle 3"/>
          <p:cNvSpPr>
            <a:spLocks noGrp="1" noChangeArrowheads="1"/>
          </p:cNvSpPr>
          <p:nvPr>
            <p:ph type="title" idx="4294967295"/>
          </p:nvPr>
        </p:nvSpPr>
        <p:spPr>
          <a:xfrm>
            <a:off x="685800" y="152400"/>
            <a:ext cx="7772400" cy="1143000"/>
          </a:xfrm>
        </p:spPr>
        <p:txBody>
          <a:bodyPr/>
          <a:lstStyle/>
          <a:p>
            <a:r>
              <a:rPr lang="en-US" sz="4800" b="1">
                <a:solidFill>
                  <a:srgbClr val="FFFF66"/>
                </a:solidFill>
                <a:latin typeface="Book Antiqua" charset="0"/>
              </a:rPr>
              <a:t>Past Studies</a:t>
            </a:r>
          </a:p>
        </p:txBody>
      </p:sp>
      <p:sp>
        <p:nvSpPr>
          <p:cNvPr id="23555" name="Rectangle 4"/>
          <p:cNvSpPr>
            <a:spLocks noChangeArrowheads="1"/>
          </p:cNvSpPr>
          <p:nvPr/>
        </p:nvSpPr>
        <p:spPr bwMode="auto">
          <a:xfrm>
            <a:off x="319090" y="6266923"/>
            <a:ext cx="8556625" cy="553998"/>
          </a:xfrm>
          <a:prstGeom prst="rect">
            <a:avLst/>
          </a:prstGeom>
          <a:noFill/>
          <a:ln w="9525">
            <a:noFill/>
            <a:miter lim="800000"/>
            <a:headEnd/>
            <a:tailEnd/>
          </a:ln>
        </p:spPr>
        <p:txBody>
          <a:bodyPr>
            <a:prstTxWarp prst="textNoShape">
              <a:avLst/>
            </a:prstTxWarp>
            <a:spAutoFit/>
          </a:bodyPr>
          <a:lstStyle/>
          <a:p>
            <a:pPr defTabSz="457200" fontAlgn="auto">
              <a:spcBef>
                <a:spcPct val="50000"/>
              </a:spcBef>
              <a:spcAft>
                <a:spcPts val="0"/>
              </a:spcAft>
            </a:pPr>
            <a:r>
              <a:rPr lang="en-US" sz="1000" i="1" dirty="0" smtClean="0">
                <a:solidFill>
                  <a:prstClr val="white"/>
                </a:solidFill>
                <a:latin typeface="Book Antiqua" charset="0"/>
                <a:cs typeface="+mn-cs"/>
              </a:rPr>
              <a:t>Information </a:t>
            </a:r>
            <a:r>
              <a:rPr lang="en-US" sz="1000" i="1" dirty="0">
                <a:solidFill>
                  <a:prstClr val="white"/>
                </a:solidFill>
                <a:latin typeface="Book Antiqua" charset="0"/>
                <a:cs typeface="+mn-cs"/>
              </a:rPr>
              <a:t>from</a:t>
            </a:r>
            <a:r>
              <a:rPr lang="en-US" sz="1000" i="1" dirty="0" smtClean="0">
                <a:solidFill>
                  <a:prstClr val="white"/>
                </a:solidFill>
                <a:latin typeface="Book Antiqua" charset="0"/>
                <a:cs typeface="+mn-cs"/>
              </a:rPr>
              <a:t> Table 5-1 in Western Water Assessment (WWA)  report for Colorado Water Conservation Board  </a:t>
            </a:r>
            <a:r>
              <a:rPr lang="en-US" sz="1000" i="1" dirty="0">
                <a:solidFill>
                  <a:prstClr val="white"/>
                </a:solidFill>
                <a:latin typeface="Book Antiqua" charset="0"/>
                <a:cs typeface="+mn-cs"/>
              </a:rPr>
              <a:t>“ Colorado Climate Change: A Synthesis to Support Water Resource Management and Adaptation.”  Oct 2008 (available online at: http://cwcb.state.co.us/NR/rdonlyres/8118BBDB-4E54-4189-A354-3885EEF778A8/0/CCSection5.pdf)</a:t>
            </a:r>
            <a:r>
              <a:rPr lang="en-US" sz="1000" i="1" dirty="0">
                <a:solidFill>
                  <a:prstClr val="white"/>
                </a:solidFill>
                <a:latin typeface="Arial" charset="0"/>
                <a:cs typeface="+mn-cs"/>
              </a:rPr>
              <a:t> </a:t>
            </a:r>
          </a:p>
        </p:txBody>
      </p:sp>
      <p:pic>
        <p:nvPicPr>
          <p:cNvPr id="7" name="Picture 6" descr="Screen shot 2011-01-24 at 11.13.06 AM.png"/>
          <p:cNvPicPr>
            <a:picLocks noChangeAspect="1"/>
          </p:cNvPicPr>
          <p:nvPr/>
        </p:nvPicPr>
        <p:blipFill>
          <a:blip r:embed="rId3"/>
          <a:stretch>
            <a:fillRect/>
          </a:stretch>
        </p:blipFill>
        <p:spPr>
          <a:xfrm>
            <a:off x="5897303" y="1331581"/>
            <a:ext cx="2350289" cy="4740079"/>
          </a:xfrm>
          <a:prstGeom prst="rect">
            <a:avLst/>
          </a:prstGeom>
        </p:spPr>
      </p:pic>
      <p:pic>
        <p:nvPicPr>
          <p:cNvPr id="8" name="Picture 7" descr="Screen shot 2011-01-24 at 11.12.49 AM.png"/>
          <p:cNvPicPr>
            <a:picLocks noChangeAspect="1"/>
          </p:cNvPicPr>
          <p:nvPr/>
        </p:nvPicPr>
        <p:blipFill>
          <a:blip r:embed="rId4"/>
          <a:stretch>
            <a:fillRect/>
          </a:stretch>
        </p:blipFill>
        <p:spPr>
          <a:xfrm>
            <a:off x="346074" y="1338990"/>
            <a:ext cx="5560814" cy="4740079"/>
          </a:xfrm>
          <a:prstGeom prst="rect">
            <a:avLst/>
          </a:prstGeom>
        </p:spPr>
      </p:pic>
      <p:sp>
        <p:nvSpPr>
          <p:cNvPr id="10" name="Rectangle 8"/>
          <p:cNvSpPr>
            <a:spLocks noChangeArrowheads="1"/>
          </p:cNvSpPr>
          <p:nvPr/>
        </p:nvSpPr>
        <p:spPr bwMode="auto">
          <a:xfrm>
            <a:off x="5891215" y="1406525"/>
            <a:ext cx="2401887" cy="4689475"/>
          </a:xfrm>
          <a:prstGeom prst="rect">
            <a:avLst/>
          </a:prstGeom>
          <a:noFill/>
          <a:ln w="28575">
            <a:solidFill>
              <a:srgbClr val="800000"/>
            </a:solidFill>
            <a:miter lim="800000"/>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Calibri"/>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Box 256"/>
          <p:cNvSpPr txBox="1"/>
          <p:nvPr/>
        </p:nvSpPr>
        <p:spPr>
          <a:xfrm>
            <a:off x="5705003" y="-25531"/>
            <a:ext cx="3438997" cy="5047535"/>
          </a:xfrm>
          <a:prstGeom prst="rect">
            <a:avLst/>
          </a:prstGeom>
          <a:noFill/>
        </p:spPr>
        <p:txBody>
          <a:bodyPr wrap="square" rtlCol="0">
            <a:spAutoFit/>
          </a:bodyPr>
          <a:lstStyle/>
          <a:p>
            <a:pPr marL="342900" indent="-342900" defTabSz="457200" fontAlgn="auto">
              <a:spcBef>
                <a:spcPts val="0"/>
              </a:spcBef>
              <a:spcAft>
                <a:spcPts val="0"/>
              </a:spcAft>
            </a:pPr>
            <a:r>
              <a:rPr lang="en-US" sz="1400" dirty="0">
                <a:solidFill>
                  <a:prstClr val="black"/>
                </a:solidFill>
                <a:latin typeface="Calibri"/>
                <a:cs typeface="+mn-cs"/>
              </a:rPr>
              <a:t>Studies using various approaches:</a:t>
            </a:r>
          </a:p>
          <a:p>
            <a:pPr marL="342900" indent="-342900" defTabSz="457200" fontAlgn="auto">
              <a:spcBef>
                <a:spcPts val="0"/>
              </a:spcBef>
              <a:spcAft>
                <a:spcPts val="0"/>
              </a:spcAft>
              <a:buFontTx/>
              <a:buAutoNum type="arabicPeriod"/>
            </a:pPr>
            <a:r>
              <a:rPr lang="en-US" sz="1400" dirty="0" err="1">
                <a:solidFill>
                  <a:prstClr val="black"/>
                </a:solidFill>
                <a:latin typeface="Calibri"/>
                <a:cs typeface="+mn-cs"/>
              </a:rPr>
              <a:t>Seager</a:t>
            </a:r>
            <a:r>
              <a:rPr lang="en-US" sz="1400" dirty="0">
                <a:solidFill>
                  <a:prstClr val="black"/>
                </a:solidFill>
                <a:latin typeface="Calibri"/>
                <a:cs typeface="+mn-cs"/>
              </a:rPr>
              <a:t> et al. 2007; </a:t>
            </a:r>
            <a:r>
              <a:rPr lang="en-US" sz="1400" dirty="0" err="1">
                <a:solidFill>
                  <a:prstClr val="black"/>
                </a:solidFill>
                <a:latin typeface="Calibri"/>
                <a:cs typeface="+mn-cs"/>
              </a:rPr>
              <a:t>Seager</a:t>
            </a:r>
            <a:r>
              <a:rPr lang="en-US" sz="1400" dirty="0">
                <a:solidFill>
                  <a:prstClr val="black"/>
                </a:solidFill>
                <a:latin typeface="Calibri"/>
                <a:cs typeface="+mn-cs"/>
              </a:rPr>
              <a:t> et al. 2013</a:t>
            </a:r>
          </a:p>
          <a:p>
            <a:pPr marL="342900" indent="-342900" defTabSz="457200" fontAlgn="auto">
              <a:spcBef>
                <a:spcPts val="0"/>
              </a:spcBef>
              <a:spcAft>
                <a:spcPts val="0"/>
              </a:spcAft>
              <a:buFontTx/>
              <a:buAutoNum type="arabicPeriod"/>
            </a:pPr>
            <a:r>
              <a:rPr lang="en-US" sz="1400" dirty="0" err="1">
                <a:solidFill>
                  <a:prstClr val="black"/>
                </a:solidFill>
                <a:latin typeface="Calibri"/>
                <a:cs typeface="+mn-cs"/>
              </a:rPr>
              <a:t>Milly</a:t>
            </a:r>
            <a:r>
              <a:rPr lang="en-US" sz="1400" dirty="0">
                <a:solidFill>
                  <a:prstClr val="black"/>
                </a:solidFill>
                <a:latin typeface="Calibri"/>
                <a:cs typeface="+mn-cs"/>
              </a:rPr>
              <a:t> et al. 2005</a:t>
            </a:r>
          </a:p>
          <a:p>
            <a:pPr marL="342900" indent="-342900" defTabSz="457200" fontAlgn="auto">
              <a:spcBef>
                <a:spcPts val="0"/>
              </a:spcBef>
              <a:spcAft>
                <a:spcPts val="0"/>
              </a:spcAft>
              <a:buFontTx/>
              <a:buAutoNum type="arabicPeriod"/>
            </a:pPr>
            <a:r>
              <a:rPr lang="en-US" sz="1400" dirty="0">
                <a:solidFill>
                  <a:prstClr val="black"/>
                </a:solidFill>
                <a:latin typeface="Calibri"/>
                <a:cs typeface="+mn-cs"/>
              </a:rPr>
              <a:t>Christensen et al. 2004; Christensen and </a:t>
            </a:r>
            <a:r>
              <a:rPr lang="en-US" sz="1400" dirty="0" err="1">
                <a:solidFill>
                  <a:prstClr val="black"/>
                </a:solidFill>
                <a:latin typeface="Calibri"/>
                <a:cs typeface="+mn-cs"/>
              </a:rPr>
              <a:t>Lettenmaier</a:t>
            </a:r>
            <a:r>
              <a:rPr lang="en-US" sz="1400" dirty="0">
                <a:solidFill>
                  <a:prstClr val="black"/>
                </a:solidFill>
                <a:latin typeface="Calibri"/>
                <a:cs typeface="+mn-cs"/>
              </a:rPr>
              <a:t>, 2007; </a:t>
            </a:r>
            <a:r>
              <a:rPr lang="en-US" sz="1400" dirty="0" err="1">
                <a:solidFill>
                  <a:prstClr val="black"/>
                </a:solidFill>
                <a:latin typeface="Calibri"/>
                <a:cs typeface="+mn-cs"/>
              </a:rPr>
              <a:t>Cayan</a:t>
            </a:r>
            <a:r>
              <a:rPr lang="en-US" sz="1400" dirty="0">
                <a:solidFill>
                  <a:prstClr val="black"/>
                </a:solidFill>
                <a:latin typeface="Calibri"/>
                <a:cs typeface="+mn-cs"/>
              </a:rPr>
              <a:t> et al. 2010; USBR 2011</a:t>
            </a:r>
          </a:p>
          <a:p>
            <a:pPr marL="342900" indent="-342900" defTabSz="457200" fontAlgn="auto">
              <a:spcBef>
                <a:spcPts val="0"/>
              </a:spcBef>
              <a:spcAft>
                <a:spcPts val="0"/>
              </a:spcAft>
              <a:buFontTx/>
              <a:buAutoNum type="arabicPeriod"/>
            </a:pPr>
            <a:r>
              <a:rPr lang="en-US" sz="1400" dirty="0" err="1">
                <a:solidFill>
                  <a:prstClr val="black"/>
                </a:solidFill>
                <a:latin typeface="Calibri"/>
                <a:cs typeface="+mn-cs"/>
              </a:rPr>
              <a:t>Gao</a:t>
            </a:r>
            <a:r>
              <a:rPr lang="en-US" sz="1400" dirty="0">
                <a:solidFill>
                  <a:prstClr val="black"/>
                </a:solidFill>
                <a:latin typeface="Calibri"/>
                <a:cs typeface="+mn-cs"/>
              </a:rPr>
              <a:t> et al. 2011; Rasmussen et al. 2011</a:t>
            </a:r>
          </a:p>
          <a:p>
            <a:pPr marL="342900" indent="-342900" defTabSz="457200" fontAlgn="auto">
              <a:spcBef>
                <a:spcPts val="0"/>
              </a:spcBef>
              <a:spcAft>
                <a:spcPts val="0"/>
              </a:spcAft>
              <a:buFontTx/>
              <a:buAutoNum type="arabicPeriod"/>
            </a:pPr>
            <a:r>
              <a:rPr lang="en-US" sz="1400" dirty="0" err="1">
                <a:solidFill>
                  <a:prstClr val="black"/>
                </a:solidFill>
                <a:latin typeface="Calibri"/>
                <a:cs typeface="+mn-cs"/>
              </a:rPr>
              <a:t>Gao</a:t>
            </a:r>
            <a:r>
              <a:rPr lang="en-US" sz="1400" dirty="0">
                <a:solidFill>
                  <a:prstClr val="black"/>
                </a:solidFill>
                <a:latin typeface="Calibri"/>
                <a:cs typeface="+mn-cs"/>
              </a:rPr>
              <a:t> et al. 2012</a:t>
            </a:r>
          </a:p>
          <a:p>
            <a:pPr marL="342900" indent="-342900" defTabSz="457200" fontAlgn="auto">
              <a:spcBef>
                <a:spcPts val="0"/>
              </a:spcBef>
              <a:spcAft>
                <a:spcPts val="0"/>
              </a:spcAft>
              <a:buFontTx/>
              <a:buAutoNum type="arabicPeriod"/>
            </a:pPr>
            <a:r>
              <a:rPr lang="en-US" sz="1400" dirty="0" err="1">
                <a:solidFill>
                  <a:prstClr val="black"/>
                </a:solidFill>
                <a:latin typeface="Calibri"/>
                <a:cs typeface="+mn-cs"/>
              </a:rPr>
              <a:t>Hoerling</a:t>
            </a:r>
            <a:r>
              <a:rPr lang="en-US" sz="1400" dirty="0">
                <a:solidFill>
                  <a:prstClr val="black"/>
                </a:solidFill>
                <a:latin typeface="Calibri"/>
                <a:cs typeface="+mn-cs"/>
              </a:rPr>
              <a:t> and </a:t>
            </a:r>
            <a:r>
              <a:rPr lang="en-US" sz="1400" dirty="0" err="1">
                <a:solidFill>
                  <a:prstClr val="black"/>
                </a:solidFill>
                <a:latin typeface="Calibri"/>
                <a:cs typeface="+mn-cs"/>
              </a:rPr>
              <a:t>Eischeid</a:t>
            </a:r>
            <a:r>
              <a:rPr lang="en-US" sz="1400" dirty="0">
                <a:solidFill>
                  <a:prstClr val="black"/>
                </a:solidFill>
                <a:latin typeface="Calibri"/>
                <a:cs typeface="+mn-cs"/>
              </a:rPr>
              <a:t> 2007</a:t>
            </a:r>
          </a:p>
          <a:p>
            <a:pPr marL="342900" indent="-342900" defTabSz="457200" fontAlgn="auto">
              <a:spcBef>
                <a:spcPts val="0"/>
              </a:spcBef>
              <a:spcAft>
                <a:spcPts val="0"/>
              </a:spcAft>
              <a:buFontTx/>
              <a:buAutoNum type="arabicPeriod"/>
            </a:pPr>
            <a:r>
              <a:rPr lang="en-US" sz="1400" dirty="0">
                <a:solidFill>
                  <a:prstClr val="black"/>
                </a:solidFill>
                <a:latin typeface="Calibri"/>
                <a:cs typeface="+mn-cs"/>
              </a:rPr>
              <a:t>Cook et al. 2004</a:t>
            </a:r>
          </a:p>
          <a:p>
            <a:pPr marL="342900" indent="-342900" defTabSz="457200" fontAlgn="auto">
              <a:spcBef>
                <a:spcPts val="0"/>
              </a:spcBef>
              <a:spcAft>
                <a:spcPts val="0"/>
              </a:spcAft>
              <a:buFontTx/>
              <a:buAutoNum type="arabicPeriod"/>
            </a:pPr>
            <a:r>
              <a:rPr lang="en-US" sz="1400" dirty="0">
                <a:solidFill>
                  <a:prstClr val="black"/>
                </a:solidFill>
                <a:latin typeface="Calibri"/>
                <a:cs typeface="+mn-cs"/>
              </a:rPr>
              <a:t>Woodhouse et al. 2006; McCabe and </a:t>
            </a:r>
            <a:r>
              <a:rPr lang="en-US" sz="1400" dirty="0" err="1">
                <a:solidFill>
                  <a:prstClr val="black"/>
                </a:solidFill>
                <a:latin typeface="Calibri"/>
                <a:cs typeface="+mn-cs"/>
              </a:rPr>
              <a:t>Wolock</a:t>
            </a:r>
            <a:r>
              <a:rPr lang="en-US" sz="1400" dirty="0">
                <a:solidFill>
                  <a:prstClr val="black"/>
                </a:solidFill>
                <a:latin typeface="Calibri"/>
                <a:cs typeface="+mn-cs"/>
              </a:rPr>
              <a:t> 2007; </a:t>
            </a:r>
            <a:r>
              <a:rPr lang="en-US" sz="1400" dirty="0" err="1">
                <a:solidFill>
                  <a:prstClr val="black"/>
                </a:solidFill>
                <a:latin typeface="Calibri"/>
                <a:cs typeface="+mn-cs"/>
              </a:rPr>
              <a:t>Meko</a:t>
            </a:r>
            <a:r>
              <a:rPr lang="en-US" sz="1400" dirty="0">
                <a:solidFill>
                  <a:prstClr val="black"/>
                </a:solidFill>
                <a:latin typeface="Calibri"/>
                <a:cs typeface="+mn-cs"/>
              </a:rPr>
              <a:t> et al. 2007; USBR 2011</a:t>
            </a:r>
          </a:p>
          <a:p>
            <a:pPr marL="342900" indent="-342900" defTabSz="457200" fontAlgn="auto">
              <a:spcBef>
                <a:spcPts val="0"/>
              </a:spcBef>
              <a:spcAft>
                <a:spcPts val="0"/>
              </a:spcAft>
            </a:pPr>
            <a:endParaRPr lang="en-US" sz="1400" dirty="0">
              <a:solidFill>
                <a:prstClr val="black"/>
              </a:solidFill>
              <a:latin typeface="Calibri"/>
              <a:cs typeface="+mn-cs"/>
            </a:endParaRPr>
          </a:p>
          <a:p>
            <a:pPr marL="342900" indent="-342900" defTabSz="457200" fontAlgn="auto">
              <a:spcBef>
                <a:spcPts val="0"/>
              </a:spcBef>
              <a:spcAft>
                <a:spcPts val="0"/>
              </a:spcAft>
            </a:pPr>
            <a:r>
              <a:rPr lang="en-US" sz="1400" dirty="0">
                <a:solidFill>
                  <a:prstClr val="black"/>
                </a:solidFill>
                <a:latin typeface="Calibri"/>
                <a:cs typeface="+mn-cs"/>
              </a:rPr>
              <a:t>Abbreviations:</a:t>
            </a:r>
          </a:p>
          <a:p>
            <a:pPr marL="342900" indent="-342900" defTabSz="457200" fontAlgn="auto">
              <a:spcBef>
                <a:spcPts val="0"/>
              </a:spcBef>
              <a:spcAft>
                <a:spcPts val="0"/>
              </a:spcAft>
            </a:pPr>
            <a:r>
              <a:rPr lang="en-US" sz="1400" dirty="0">
                <a:solidFill>
                  <a:prstClr val="black"/>
                </a:solidFill>
                <a:latin typeface="Calibri"/>
                <a:cs typeface="+mn-cs"/>
              </a:rPr>
              <a:t>GCM – Global Climate Model</a:t>
            </a:r>
          </a:p>
          <a:p>
            <a:pPr marL="342900" indent="-342900" defTabSz="457200" fontAlgn="auto">
              <a:spcBef>
                <a:spcPts val="0"/>
              </a:spcBef>
              <a:spcAft>
                <a:spcPts val="0"/>
              </a:spcAft>
            </a:pPr>
            <a:r>
              <a:rPr lang="en-US" sz="1400" dirty="0">
                <a:solidFill>
                  <a:prstClr val="black"/>
                </a:solidFill>
                <a:latin typeface="Calibri"/>
                <a:cs typeface="+mn-cs"/>
              </a:rPr>
              <a:t>RCM – Regional Climate Model</a:t>
            </a:r>
          </a:p>
          <a:p>
            <a:pPr marL="342900" indent="-342900" defTabSz="457200" fontAlgn="auto">
              <a:spcBef>
                <a:spcPts val="0"/>
              </a:spcBef>
              <a:spcAft>
                <a:spcPts val="0"/>
              </a:spcAft>
            </a:pPr>
            <a:r>
              <a:rPr lang="en-US" sz="1400" dirty="0">
                <a:solidFill>
                  <a:prstClr val="black"/>
                </a:solidFill>
                <a:latin typeface="Calibri"/>
                <a:cs typeface="+mn-cs"/>
              </a:rPr>
              <a:t>PDSI – Palmer Drought Severity Index</a:t>
            </a:r>
          </a:p>
          <a:p>
            <a:pPr marL="342900" indent="-342900" defTabSz="457200" fontAlgn="auto">
              <a:spcBef>
                <a:spcPts val="0"/>
              </a:spcBef>
              <a:spcAft>
                <a:spcPts val="0"/>
              </a:spcAft>
            </a:pPr>
            <a:r>
              <a:rPr lang="en-US" sz="1400" dirty="0">
                <a:solidFill>
                  <a:prstClr val="black"/>
                </a:solidFill>
                <a:latin typeface="Calibri"/>
                <a:cs typeface="+mn-cs"/>
              </a:rPr>
              <a:t>P – Precipitation</a:t>
            </a:r>
          </a:p>
          <a:p>
            <a:pPr marL="342900" indent="-342900" defTabSz="457200" fontAlgn="auto">
              <a:spcBef>
                <a:spcPts val="0"/>
              </a:spcBef>
              <a:spcAft>
                <a:spcPts val="0"/>
              </a:spcAft>
            </a:pPr>
            <a:r>
              <a:rPr lang="en-US" sz="1400" dirty="0">
                <a:solidFill>
                  <a:prstClr val="black"/>
                </a:solidFill>
                <a:latin typeface="Calibri"/>
                <a:cs typeface="+mn-cs"/>
              </a:rPr>
              <a:t>T – Temperature</a:t>
            </a:r>
          </a:p>
          <a:p>
            <a:pPr marL="342900" indent="-342900" defTabSz="457200" fontAlgn="auto">
              <a:spcBef>
                <a:spcPts val="0"/>
              </a:spcBef>
              <a:spcAft>
                <a:spcPts val="0"/>
              </a:spcAft>
            </a:pPr>
            <a:r>
              <a:rPr lang="en-US" sz="1400" dirty="0">
                <a:solidFill>
                  <a:prstClr val="black"/>
                </a:solidFill>
                <a:latin typeface="Calibri"/>
                <a:cs typeface="+mn-cs"/>
              </a:rPr>
              <a:t>R – Runoff</a:t>
            </a:r>
          </a:p>
          <a:p>
            <a:pPr marL="342900" indent="-342900" defTabSz="457200" fontAlgn="auto">
              <a:spcBef>
                <a:spcPts val="0"/>
              </a:spcBef>
              <a:spcAft>
                <a:spcPts val="0"/>
              </a:spcAft>
            </a:pPr>
            <a:r>
              <a:rPr lang="en-US" sz="1400" dirty="0">
                <a:solidFill>
                  <a:prstClr val="black"/>
                </a:solidFill>
                <a:latin typeface="Calibri"/>
                <a:cs typeface="+mn-cs"/>
              </a:rPr>
              <a:t>E – Evaporation</a:t>
            </a:r>
          </a:p>
          <a:p>
            <a:pPr marL="342900" indent="-342900" defTabSz="457200" fontAlgn="auto">
              <a:spcBef>
                <a:spcPts val="0"/>
              </a:spcBef>
              <a:spcAft>
                <a:spcPts val="0"/>
              </a:spcAft>
            </a:pPr>
            <a:r>
              <a:rPr lang="en-US" sz="1400" dirty="0">
                <a:solidFill>
                  <a:prstClr val="black"/>
                </a:solidFill>
                <a:latin typeface="Calibri"/>
                <a:cs typeface="+mn-cs"/>
              </a:rPr>
              <a:t>S. downscaling – statistical downscaling </a:t>
            </a:r>
          </a:p>
        </p:txBody>
      </p:sp>
      <p:sp>
        <p:nvSpPr>
          <p:cNvPr id="86" name="Rectangle 85"/>
          <p:cNvSpPr/>
          <p:nvPr/>
        </p:nvSpPr>
        <p:spPr>
          <a:xfrm>
            <a:off x="5829863" y="5141127"/>
            <a:ext cx="3280271" cy="923330"/>
          </a:xfrm>
          <a:prstGeom prst="rect">
            <a:avLst/>
          </a:prstGeom>
          <a:ln>
            <a:solidFill>
              <a:schemeClr val="tx1"/>
            </a:solidFill>
          </a:ln>
        </p:spPr>
        <p:txBody>
          <a:bodyPr wrap="square">
            <a:spAutoFit/>
          </a:bodyPr>
          <a:lstStyle/>
          <a:p>
            <a:pPr defTabSz="457200" fontAlgn="auto">
              <a:spcBef>
                <a:spcPts val="0"/>
              </a:spcBef>
              <a:spcAft>
                <a:spcPts val="0"/>
              </a:spcAft>
            </a:pPr>
            <a:r>
              <a:rPr lang="en-US" b="1" dirty="0" err="1">
                <a:solidFill>
                  <a:prstClr val="black"/>
                </a:solidFill>
                <a:latin typeface="Calibri"/>
                <a:cs typeface="+mn-cs"/>
              </a:rPr>
              <a:t>GCMs</a:t>
            </a:r>
            <a:r>
              <a:rPr lang="en-US" b="1" dirty="0">
                <a:solidFill>
                  <a:prstClr val="black"/>
                </a:solidFill>
                <a:latin typeface="Calibri"/>
                <a:cs typeface="+mn-cs"/>
              </a:rPr>
              <a:t>, Emission scenarios,</a:t>
            </a:r>
          </a:p>
          <a:p>
            <a:pPr defTabSz="457200" fontAlgn="auto">
              <a:spcBef>
                <a:spcPts val="0"/>
              </a:spcBef>
              <a:spcAft>
                <a:spcPts val="0"/>
              </a:spcAft>
            </a:pPr>
            <a:r>
              <a:rPr lang="en-US" b="1" dirty="0">
                <a:solidFill>
                  <a:prstClr val="black"/>
                </a:solidFill>
                <a:latin typeface="Calibri"/>
                <a:cs typeface="+mn-cs"/>
              </a:rPr>
              <a:t>Time periods, Spatial resolution</a:t>
            </a:r>
          </a:p>
          <a:p>
            <a:pPr defTabSz="457200" fontAlgn="auto">
              <a:spcBef>
                <a:spcPts val="0"/>
              </a:spcBef>
              <a:spcAft>
                <a:spcPts val="0"/>
              </a:spcAft>
            </a:pPr>
            <a:r>
              <a:rPr lang="en-US" b="1" dirty="0">
                <a:solidFill>
                  <a:prstClr val="black"/>
                </a:solidFill>
                <a:latin typeface="Calibri"/>
                <a:cs typeface="+mn-cs"/>
              </a:rPr>
              <a:t>Land surface representation</a:t>
            </a:r>
          </a:p>
        </p:txBody>
      </p:sp>
      <p:sp>
        <p:nvSpPr>
          <p:cNvPr id="87" name="TextBox 86"/>
          <p:cNvSpPr txBox="1"/>
          <p:nvPr/>
        </p:nvSpPr>
        <p:spPr>
          <a:xfrm>
            <a:off x="33145" y="6287782"/>
            <a:ext cx="8826500" cy="58477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600" dirty="0" smtClean="0">
                <a:solidFill>
                  <a:prstClr val="black"/>
                </a:solidFill>
                <a:cs typeface="Calibri"/>
              </a:rPr>
              <a:t>Approaches to generating climate projections.  Dotted lines indicate future studies.</a:t>
            </a:r>
          </a:p>
          <a:p>
            <a:pPr fontAlgn="auto">
              <a:spcBef>
                <a:spcPts val="0"/>
              </a:spcBef>
              <a:spcAft>
                <a:spcPts val="0"/>
              </a:spcAft>
            </a:pPr>
            <a:r>
              <a:rPr lang="en-US" sz="1600" dirty="0" smtClean="0">
                <a:solidFill>
                  <a:prstClr val="black"/>
                </a:solidFill>
                <a:cs typeface="Calibri"/>
              </a:rPr>
              <a:t>  </a:t>
            </a:r>
            <a:endParaRPr lang="en-US" sz="1600" dirty="0">
              <a:solidFill>
                <a:prstClr val="black"/>
              </a:solidFill>
              <a:cs typeface="Calibri"/>
            </a:endParaRPr>
          </a:p>
        </p:txBody>
      </p:sp>
      <p:sp>
        <p:nvSpPr>
          <p:cNvPr id="88" name="TextBox 87"/>
          <p:cNvSpPr txBox="1"/>
          <p:nvPr/>
        </p:nvSpPr>
        <p:spPr>
          <a:xfrm>
            <a:off x="-3505" y="6557280"/>
            <a:ext cx="2775737"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i="1" dirty="0" smtClean="0">
                <a:solidFill>
                  <a:prstClr val="black"/>
                </a:solidFill>
                <a:latin typeface="Times New Roman"/>
                <a:cs typeface="Times New Roman"/>
              </a:rPr>
              <a:t>Figure from Vano et al., BAMS, in review</a:t>
            </a:r>
            <a:endParaRPr lang="en-US" sz="1200" i="1" dirty="0">
              <a:solidFill>
                <a:prstClr val="black"/>
              </a:solidFill>
              <a:latin typeface="Times New Roman"/>
              <a:cs typeface="Times New Roman"/>
            </a:endParaRPr>
          </a:p>
        </p:txBody>
      </p:sp>
      <p:pic>
        <p:nvPicPr>
          <p:cNvPr id="91" name="Picture 90" descr="Screen shot 2013-02-19 at 2.40.32 PM.png"/>
          <p:cNvPicPr>
            <a:picLocks noChangeAspect="1"/>
          </p:cNvPicPr>
          <p:nvPr/>
        </p:nvPicPr>
        <p:blipFill>
          <a:blip r:embed="rId2"/>
          <a:stretch>
            <a:fillRect/>
          </a:stretch>
        </p:blipFill>
        <p:spPr>
          <a:xfrm>
            <a:off x="61914" y="58225"/>
            <a:ext cx="5574682" cy="624225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5597" y="139701"/>
            <a:ext cx="5495980" cy="6076317"/>
            <a:chOff x="3482920" y="-438834"/>
            <a:chExt cx="5661080" cy="6362372"/>
          </a:xfrm>
        </p:grpSpPr>
        <p:pic>
          <p:nvPicPr>
            <p:cNvPr id="10" name="Picture 9" descr="Screen shot 2011-04-20 at 3.05.04 PM.png"/>
            <p:cNvPicPr>
              <a:picLocks noChangeAspect="1"/>
            </p:cNvPicPr>
            <p:nvPr/>
          </p:nvPicPr>
          <p:blipFill>
            <a:blip r:embed="rId3"/>
            <a:stretch>
              <a:fillRect/>
            </a:stretch>
          </p:blipFill>
          <p:spPr>
            <a:xfrm>
              <a:off x="3482920" y="2982468"/>
              <a:ext cx="5661079" cy="2941070"/>
            </a:xfrm>
            <a:prstGeom prst="rect">
              <a:avLst/>
            </a:prstGeom>
          </p:spPr>
        </p:pic>
        <p:pic>
          <p:nvPicPr>
            <p:cNvPr id="11" name="Picture 10" descr="Screen shot 2011-04-20 at 3.04.24 PM.png"/>
            <p:cNvPicPr>
              <a:picLocks noChangeAspect="1"/>
            </p:cNvPicPr>
            <p:nvPr/>
          </p:nvPicPr>
          <p:blipFill>
            <a:blip r:embed="rId4"/>
            <a:srcRect l="6134" r="13331"/>
            <a:stretch>
              <a:fillRect/>
            </a:stretch>
          </p:blipFill>
          <p:spPr>
            <a:xfrm>
              <a:off x="3498517" y="-438834"/>
              <a:ext cx="5645483" cy="2366986"/>
            </a:xfrm>
            <a:prstGeom prst="rect">
              <a:avLst/>
            </a:prstGeom>
          </p:spPr>
        </p:pic>
        <p:pic>
          <p:nvPicPr>
            <p:cNvPr id="12" name="Picture 11" descr="Screen shot 2011-04-20 at 3.04.34 PM.png"/>
            <p:cNvPicPr>
              <a:picLocks noChangeAspect="1"/>
            </p:cNvPicPr>
            <p:nvPr/>
          </p:nvPicPr>
          <p:blipFill>
            <a:blip r:embed="rId5"/>
            <a:srcRect t="19341" r="19553"/>
            <a:stretch>
              <a:fillRect/>
            </a:stretch>
          </p:blipFill>
          <p:spPr>
            <a:xfrm>
              <a:off x="3578712" y="1791396"/>
              <a:ext cx="5565288" cy="846726"/>
            </a:xfrm>
            <a:prstGeom prst="rect">
              <a:avLst/>
            </a:prstGeom>
          </p:spPr>
        </p:pic>
      </p:grpSp>
      <p:grpSp>
        <p:nvGrpSpPr>
          <p:cNvPr id="27" name="Group 26"/>
          <p:cNvGrpSpPr/>
          <p:nvPr/>
        </p:nvGrpSpPr>
        <p:grpSpPr>
          <a:xfrm>
            <a:off x="5613932" y="3867378"/>
            <a:ext cx="3695700" cy="2654655"/>
            <a:chOff x="71969" y="3897867"/>
            <a:chExt cx="3695700" cy="2654655"/>
          </a:xfrm>
        </p:grpSpPr>
        <p:sp>
          <p:nvSpPr>
            <p:cNvPr id="25" name="TextBox 24"/>
            <p:cNvSpPr txBox="1"/>
            <p:nvPr/>
          </p:nvSpPr>
          <p:spPr>
            <a:xfrm>
              <a:off x="1187140" y="5906191"/>
              <a:ext cx="1213160" cy="646331"/>
            </a:xfrm>
            <a:prstGeom prst="rect">
              <a:avLst/>
            </a:prstGeom>
            <a:solidFill>
              <a:schemeClr val="bg1"/>
            </a:solidFill>
            <a:ln w="38100">
              <a:solidFill>
                <a:srgbClr val="FF0000"/>
              </a:solidFill>
            </a:ln>
          </p:spPr>
          <p:txBody>
            <a:bodyPr wrap="square" rtlCol="0">
              <a:spAutoFit/>
            </a:bodyPr>
            <a:lstStyle/>
            <a:p>
              <a:pPr defTabSz="457200" fontAlgn="auto">
                <a:spcBef>
                  <a:spcPts val="0"/>
                </a:spcBef>
                <a:spcAft>
                  <a:spcPts val="0"/>
                </a:spcAft>
              </a:pPr>
              <a:r>
                <a:rPr lang="en-US" b="1" dirty="0">
                  <a:solidFill>
                    <a:prstClr val="black"/>
                  </a:solidFill>
                  <a:latin typeface="Book Antiqua"/>
                  <a:cs typeface="Book Antiqua"/>
                </a:rPr>
                <a:t>estimate:</a:t>
              </a:r>
            </a:p>
            <a:p>
              <a:pPr defTabSz="457200" fontAlgn="auto">
                <a:spcBef>
                  <a:spcPts val="0"/>
                </a:spcBef>
                <a:spcAft>
                  <a:spcPts val="0"/>
                </a:spcAft>
              </a:pPr>
              <a:r>
                <a:rPr lang="en-US" b="1" dirty="0">
                  <a:solidFill>
                    <a:prstClr val="black"/>
                  </a:solidFill>
                  <a:latin typeface="Book Antiqua"/>
                  <a:cs typeface="Book Antiqua"/>
                </a:rPr>
                <a:t> -18%</a:t>
              </a:r>
            </a:p>
          </p:txBody>
        </p:sp>
        <p:sp>
          <p:nvSpPr>
            <p:cNvPr id="23" name="TextBox 22"/>
            <p:cNvSpPr txBox="1"/>
            <p:nvPr/>
          </p:nvSpPr>
          <p:spPr>
            <a:xfrm>
              <a:off x="71969" y="3897867"/>
              <a:ext cx="3695700" cy="2031325"/>
            </a:xfrm>
            <a:prstGeom prst="rect">
              <a:avLst/>
            </a:prstGeom>
            <a:noFill/>
          </p:spPr>
          <p:txBody>
            <a:bodyPr wrap="square" rtlCol="0">
              <a:spAutoFit/>
            </a:bodyPr>
            <a:lstStyle/>
            <a:p>
              <a:pPr defTabSz="457200" fontAlgn="auto">
                <a:spcBef>
                  <a:spcPts val="0"/>
                </a:spcBef>
                <a:spcAft>
                  <a:spcPts val="0"/>
                </a:spcAft>
              </a:pPr>
              <a:r>
                <a:rPr lang="en-US" u="sng" dirty="0" err="1">
                  <a:solidFill>
                    <a:prstClr val="black"/>
                  </a:solidFill>
                  <a:latin typeface="Calibri"/>
                  <a:cs typeface="+mn-cs"/>
                </a:rPr>
                <a:t>GCMs</a:t>
              </a:r>
              <a:r>
                <a:rPr lang="en-US" dirty="0">
                  <a:solidFill>
                    <a:prstClr val="black"/>
                  </a:solidFill>
                  <a:latin typeface="Calibri"/>
                  <a:cs typeface="+mn-cs"/>
                </a:rPr>
                <a:t>: 1 (PCM)</a:t>
              </a:r>
            </a:p>
            <a:p>
              <a:pPr defTabSz="457200" fontAlgn="auto">
                <a:spcBef>
                  <a:spcPts val="0"/>
                </a:spcBef>
                <a:spcAft>
                  <a:spcPts val="0"/>
                </a:spcAft>
              </a:pPr>
              <a:r>
                <a:rPr lang="en-US" u="sng" dirty="0">
                  <a:solidFill>
                    <a:prstClr val="black"/>
                  </a:solidFill>
                  <a:latin typeface="Calibri"/>
                  <a:cs typeface="+mn-cs"/>
                </a:rPr>
                <a:t>Emission scenarios</a:t>
              </a:r>
              <a:r>
                <a:rPr lang="en-US" dirty="0">
                  <a:solidFill>
                    <a:prstClr val="black"/>
                  </a:solidFill>
                  <a:latin typeface="Calibri"/>
                  <a:cs typeface="+mn-cs"/>
                </a:rPr>
                <a:t>: BAU</a:t>
              </a:r>
            </a:p>
            <a:p>
              <a:pPr defTabSz="457200" fontAlgn="auto">
                <a:spcBef>
                  <a:spcPts val="0"/>
                </a:spcBef>
                <a:spcAft>
                  <a:spcPts val="0"/>
                </a:spcAft>
              </a:pPr>
              <a:r>
                <a:rPr lang="en-US" u="sng" dirty="0">
                  <a:solidFill>
                    <a:prstClr val="black"/>
                  </a:solidFill>
                  <a:latin typeface="Calibri"/>
                  <a:cs typeface="+mn-cs"/>
                </a:rPr>
                <a:t>Total Projections</a:t>
              </a:r>
              <a:r>
                <a:rPr lang="en-US" dirty="0">
                  <a:solidFill>
                    <a:prstClr val="black"/>
                  </a:solidFill>
                  <a:latin typeface="Calibri"/>
                  <a:cs typeface="+mn-cs"/>
                </a:rPr>
                <a:t>: 3 (multiple runs)</a:t>
              </a:r>
            </a:p>
            <a:p>
              <a:pPr defTabSz="457200" fontAlgn="auto">
                <a:spcBef>
                  <a:spcPts val="0"/>
                </a:spcBef>
                <a:spcAft>
                  <a:spcPts val="0"/>
                </a:spcAft>
              </a:pPr>
              <a:r>
                <a:rPr lang="en-US" u="sng" dirty="0">
                  <a:solidFill>
                    <a:prstClr val="black"/>
                  </a:solidFill>
                  <a:latin typeface="Calibri"/>
                  <a:cs typeface="+mn-cs"/>
                </a:rPr>
                <a:t>Time periods</a:t>
              </a:r>
              <a:r>
                <a:rPr lang="en-US" dirty="0">
                  <a:solidFill>
                    <a:prstClr val="black"/>
                  </a:solidFill>
                  <a:latin typeface="Calibri"/>
                  <a:cs typeface="+mn-cs"/>
                </a:rPr>
                <a:t>: 2020s, 2050s, 2080s</a:t>
              </a:r>
            </a:p>
            <a:p>
              <a:pPr defTabSz="457200" fontAlgn="auto">
                <a:spcBef>
                  <a:spcPts val="0"/>
                </a:spcBef>
                <a:spcAft>
                  <a:spcPts val="0"/>
                </a:spcAft>
              </a:pPr>
              <a:r>
                <a:rPr lang="en-US" u="sng" dirty="0">
                  <a:solidFill>
                    <a:prstClr val="black"/>
                  </a:solidFill>
                  <a:latin typeface="Calibri"/>
                  <a:cs typeface="+mn-cs"/>
                </a:rPr>
                <a:t>Spatial resolution</a:t>
              </a:r>
              <a:r>
                <a:rPr lang="en-US" dirty="0">
                  <a:solidFill>
                    <a:prstClr val="black"/>
                  </a:solidFill>
                  <a:latin typeface="Calibri"/>
                  <a:cs typeface="+mn-cs"/>
                </a:rPr>
                <a:t>: 1/8° (~12 km)</a:t>
              </a:r>
            </a:p>
            <a:p>
              <a:pPr defTabSz="457200" fontAlgn="auto">
                <a:spcBef>
                  <a:spcPts val="0"/>
                </a:spcBef>
                <a:spcAft>
                  <a:spcPts val="0"/>
                </a:spcAft>
              </a:pPr>
              <a:r>
                <a:rPr lang="en-US" u="sng" dirty="0">
                  <a:solidFill>
                    <a:prstClr val="black"/>
                  </a:solidFill>
                  <a:latin typeface="Calibri"/>
                  <a:cs typeface="+mn-cs"/>
                </a:rPr>
                <a:t>Land surface</a:t>
              </a:r>
              <a:r>
                <a:rPr lang="en-US" dirty="0">
                  <a:solidFill>
                    <a:prstClr val="black"/>
                  </a:solidFill>
                  <a:latin typeface="Calibri"/>
                  <a:cs typeface="+mn-cs"/>
                </a:rPr>
                <a:t>: Hydrologic model (VIC)</a:t>
              </a:r>
            </a:p>
            <a:p>
              <a:pPr defTabSz="457200" fontAlgn="auto">
                <a:spcBef>
                  <a:spcPts val="0"/>
                </a:spcBef>
                <a:spcAft>
                  <a:spcPts val="0"/>
                </a:spcAft>
              </a:pPr>
              <a:endParaRPr lang="en-US" dirty="0">
                <a:solidFill>
                  <a:prstClr val="black"/>
                </a:solidFill>
                <a:latin typeface="Calibri"/>
                <a:cs typeface="+mn-cs"/>
              </a:endParaRPr>
            </a:p>
          </p:txBody>
        </p:sp>
      </p:grpSp>
      <p:pic>
        <p:nvPicPr>
          <p:cNvPr id="14" name="Picture 13" descr="Screen shot 2013-02-19 at 2.34.43 PM.png"/>
          <p:cNvPicPr>
            <a:picLocks noChangeAspect="1"/>
          </p:cNvPicPr>
          <p:nvPr/>
        </p:nvPicPr>
        <p:blipFill>
          <a:blip r:embed="rId6"/>
          <a:stretch>
            <a:fillRect/>
          </a:stretch>
        </p:blipFill>
        <p:spPr>
          <a:xfrm>
            <a:off x="5618163" y="219223"/>
            <a:ext cx="2992437" cy="363759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4-20 at 3.17.12 PM.png"/>
          <p:cNvPicPr>
            <a:picLocks noChangeAspect="1"/>
          </p:cNvPicPr>
          <p:nvPr/>
        </p:nvPicPr>
        <p:blipFill>
          <a:blip r:embed="rId3"/>
          <a:stretch>
            <a:fillRect/>
          </a:stretch>
        </p:blipFill>
        <p:spPr>
          <a:xfrm>
            <a:off x="1" y="2"/>
            <a:ext cx="5397500" cy="1855391"/>
          </a:xfrm>
          <a:prstGeom prst="rect">
            <a:avLst/>
          </a:prstGeom>
        </p:spPr>
      </p:pic>
      <p:pic>
        <p:nvPicPr>
          <p:cNvPr id="6" name="Picture 5" descr="Screen shot 2011-04-05 at 4.19.25 PM.png"/>
          <p:cNvPicPr>
            <a:picLocks noChangeAspect="1"/>
          </p:cNvPicPr>
          <p:nvPr/>
        </p:nvPicPr>
        <p:blipFill>
          <a:blip r:embed="rId4"/>
          <a:stretch>
            <a:fillRect/>
          </a:stretch>
        </p:blipFill>
        <p:spPr>
          <a:xfrm>
            <a:off x="257734" y="1855392"/>
            <a:ext cx="2732612" cy="2843608"/>
          </a:xfrm>
          <a:prstGeom prst="rect">
            <a:avLst/>
          </a:prstGeom>
        </p:spPr>
      </p:pic>
      <p:grpSp>
        <p:nvGrpSpPr>
          <p:cNvPr id="12" name="Group 11"/>
          <p:cNvGrpSpPr/>
          <p:nvPr/>
        </p:nvGrpSpPr>
        <p:grpSpPr>
          <a:xfrm>
            <a:off x="5605463" y="3869268"/>
            <a:ext cx="3695700" cy="2816621"/>
            <a:chOff x="101600" y="3896813"/>
            <a:chExt cx="3695700" cy="2816621"/>
          </a:xfrm>
        </p:grpSpPr>
        <p:sp>
          <p:nvSpPr>
            <p:cNvPr id="9" name="TextBox 8"/>
            <p:cNvSpPr txBox="1"/>
            <p:nvPr/>
          </p:nvSpPr>
          <p:spPr>
            <a:xfrm>
              <a:off x="909116" y="6067103"/>
              <a:ext cx="1465784" cy="646331"/>
            </a:xfrm>
            <a:prstGeom prst="rect">
              <a:avLst/>
            </a:prstGeom>
            <a:solidFill>
              <a:schemeClr val="bg1"/>
            </a:solidFill>
            <a:ln w="38100">
              <a:solidFill>
                <a:srgbClr val="FF0000"/>
              </a:solidFill>
            </a:ln>
          </p:spPr>
          <p:txBody>
            <a:bodyPr wrap="square" rtlCol="0">
              <a:spAutoFit/>
            </a:bodyPr>
            <a:lstStyle/>
            <a:p>
              <a:pPr defTabSz="457200" fontAlgn="auto">
                <a:spcBef>
                  <a:spcPts val="0"/>
                </a:spcBef>
                <a:spcAft>
                  <a:spcPts val="0"/>
                </a:spcAft>
              </a:pPr>
              <a:r>
                <a:rPr lang="en-US" b="1" dirty="0">
                  <a:solidFill>
                    <a:prstClr val="black"/>
                  </a:solidFill>
                  <a:latin typeface="Book Antiqua"/>
                  <a:cs typeface="Book Antiqua"/>
                </a:rPr>
                <a:t>estimate:</a:t>
              </a:r>
            </a:p>
            <a:p>
              <a:pPr defTabSz="457200" fontAlgn="auto">
                <a:spcBef>
                  <a:spcPts val="0"/>
                </a:spcBef>
                <a:spcAft>
                  <a:spcPts val="0"/>
                </a:spcAft>
              </a:pPr>
              <a:r>
                <a:rPr lang="en-US" b="1" dirty="0">
                  <a:solidFill>
                    <a:prstClr val="black"/>
                  </a:solidFill>
                  <a:latin typeface="Book Antiqua"/>
                  <a:cs typeface="Book Antiqua"/>
                </a:rPr>
                <a:t> -10 to -20%</a:t>
              </a:r>
            </a:p>
          </p:txBody>
        </p:sp>
        <p:sp>
          <p:nvSpPr>
            <p:cNvPr id="11" name="TextBox 10"/>
            <p:cNvSpPr txBox="1"/>
            <p:nvPr/>
          </p:nvSpPr>
          <p:spPr>
            <a:xfrm>
              <a:off x="101600" y="3896813"/>
              <a:ext cx="3695700" cy="2031325"/>
            </a:xfrm>
            <a:prstGeom prst="rect">
              <a:avLst/>
            </a:prstGeom>
            <a:noFill/>
          </p:spPr>
          <p:txBody>
            <a:bodyPr wrap="square" rtlCol="0">
              <a:spAutoFit/>
            </a:bodyPr>
            <a:lstStyle/>
            <a:p>
              <a:pPr defTabSz="457200" fontAlgn="auto">
                <a:spcBef>
                  <a:spcPts val="0"/>
                </a:spcBef>
                <a:spcAft>
                  <a:spcPts val="0"/>
                </a:spcAft>
              </a:pPr>
              <a:r>
                <a:rPr lang="en-US" u="sng" dirty="0" err="1">
                  <a:solidFill>
                    <a:prstClr val="black"/>
                  </a:solidFill>
                  <a:latin typeface="Calibri"/>
                  <a:cs typeface="+mn-cs"/>
                </a:rPr>
                <a:t>GCMs</a:t>
              </a:r>
              <a:r>
                <a:rPr lang="en-US" dirty="0">
                  <a:solidFill>
                    <a:prstClr val="black"/>
                  </a:solidFill>
                  <a:latin typeface="Calibri"/>
                  <a:cs typeface="+mn-cs"/>
                </a:rPr>
                <a:t>: 12</a:t>
              </a:r>
            </a:p>
            <a:p>
              <a:pPr defTabSz="457200" fontAlgn="auto">
                <a:spcBef>
                  <a:spcPts val="0"/>
                </a:spcBef>
                <a:spcAft>
                  <a:spcPts val="0"/>
                </a:spcAft>
              </a:pPr>
              <a:r>
                <a:rPr lang="en-US" u="sng" dirty="0">
                  <a:solidFill>
                    <a:prstClr val="black"/>
                  </a:solidFill>
                  <a:latin typeface="Calibri"/>
                  <a:cs typeface="+mn-cs"/>
                </a:rPr>
                <a:t>Emission scenarios</a:t>
              </a:r>
              <a:r>
                <a:rPr lang="en-US" dirty="0">
                  <a:solidFill>
                    <a:prstClr val="black"/>
                  </a:solidFill>
                  <a:latin typeface="Calibri"/>
                  <a:cs typeface="+mn-cs"/>
                </a:rPr>
                <a:t>: A1B</a:t>
              </a:r>
            </a:p>
            <a:p>
              <a:pPr defTabSz="457200" fontAlgn="auto">
                <a:spcBef>
                  <a:spcPts val="0"/>
                </a:spcBef>
                <a:spcAft>
                  <a:spcPts val="0"/>
                </a:spcAft>
              </a:pPr>
              <a:r>
                <a:rPr lang="en-US" u="sng" dirty="0">
                  <a:solidFill>
                    <a:prstClr val="black"/>
                  </a:solidFill>
                  <a:latin typeface="Calibri"/>
                  <a:cs typeface="+mn-cs"/>
                </a:rPr>
                <a:t>Total Projections</a:t>
              </a:r>
              <a:r>
                <a:rPr lang="en-US" dirty="0">
                  <a:solidFill>
                    <a:prstClr val="black"/>
                  </a:solidFill>
                  <a:latin typeface="Calibri"/>
                  <a:cs typeface="+mn-cs"/>
                </a:rPr>
                <a:t>: 24 (multiple runs)</a:t>
              </a:r>
            </a:p>
            <a:p>
              <a:pPr defTabSz="457200" fontAlgn="auto">
                <a:spcBef>
                  <a:spcPts val="0"/>
                </a:spcBef>
                <a:spcAft>
                  <a:spcPts val="0"/>
                </a:spcAft>
              </a:pPr>
              <a:r>
                <a:rPr lang="en-US" u="sng" dirty="0">
                  <a:solidFill>
                    <a:prstClr val="black"/>
                  </a:solidFill>
                  <a:latin typeface="Calibri"/>
                  <a:cs typeface="+mn-cs"/>
                </a:rPr>
                <a:t>Time period</a:t>
              </a:r>
              <a:r>
                <a:rPr lang="en-US" dirty="0">
                  <a:solidFill>
                    <a:prstClr val="black"/>
                  </a:solidFill>
                  <a:latin typeface="Calibri"/>
                  <a:cs typeface="+mn-cs"/>
                </a:rPr>
                <a:t>: 2041-2060</a:t>
              </a:r>
            </a:p>
            <a:p>
              <a:pPr defTabSz="457200" fontAlgn="auto">
                <a:spcBef>
                  <a:spcPts val="0"/>
                </a:spcBef>
                <a:spcAft>
                  <a:spcPts val="0"/>
                </a:spcAft>
              </a:pPr>
              <a:r>
                <a:rPr lang="en-US" u="sng" dirty="0">
                  <a:solidFill>
                    <a:prstClr val="black"/>
                  </a:solidFill>
                  <a:latin typeface="Calibri"/>
                  <a:cs typeface="+mn-cs"/>
                </a:rPr>
                <a:t>Spatial resolution</a:t>
              </a:r>
              <a:r>
                <a:rPr lang="en-US" dirty="0">
                  <a:solidFill>
                    <a:prstClr val="black"/>
                  </a:solidFill>
                  <a:latin typeface="Calibri"/>
                  <a:cs typeface="+mn-cs"/>
                </a:rPr>
                <a:t>: 2° (~200 km)</a:t>
              </a:r>
            </a:p>
            <a:p>
              <a:pPr defTabSz="457200" fontAlgn="auto">
                <a:spcBef>
                  <a:spcPts val="0"/>
                </a:spcBef>
                <a:spcAft>
                  <a:spcPts val="0"/>
                </a:spcAft>
              </a:pPr>
              <a:r>
                <a:rPr lang="en-US" u="sng" dirty="0">
                  <a:solidFill>
                    <a:prstClr val="black"/>
                  </a:solidFill>
                  <a:latin typeface="Calibri"/>
                  <a:cs typeface="+mn-cs"/>
                </a:rPr>
                <a:t>Land surface</a:t>
              </a:r>
              <a:r>
                <a:rPr lang="en-US" dirty="0">
                  <a:solidFill>
                    <a:prstClr val="black"/>
                  </a:solidFill>
                  <a:latin typeface="Calibri"/>
                  <a:cs typeface="+mn-cs"/>
                </a:rPr>
                <a:t>: GCM runoff</a:t>
              </a:r>
            </a:p>
            <a:p>
              <a:pPr defTabSz="457200" fontAlgn="auto">
                <a:spcBef>
                  <a:spcPts val="0"/>
                </a:spcBef>
                <a:spcAft>
                  <a:spcPts val="0"/>
                </a:spcAft>
              </a:pPr>
              <a:endParaRPr lang="en-US" dirty="0">
                <a:solidFill>
                  <a:prstClr val="black"/>
                </a:solidFill>
                <a:latin typeface="Calibri"/>
                <a:cs typeface="+mn-cs"/>
              </a:endParaRPr>
            </a:p>
          </p:txBody>
        </p:sp>
      </p:grpSp>
      <p:pic>
        <p:nvPicPr>
          <p:cNvPr id="13" name="Picture 12" descr="Screen shot 2013-01-18 at 12.57.15 PM.png"/>
          <p:cNvPicPr>
            <a:picLocks noChangeAspect="1"/>
          </p:cNvPicPr>
          <p:nvPr/>
        </p:nvPicPr>
        <p:blipFill>
          <a:blip r:embed="rId5"/>
          <a:stretch>
            <a:fillRect/>
          </a:stretch>
        </p:blipFill>
        <p:spPr>
          <a:xfrm>
            <a:off x="257736" y="4148481"/>
            <a:ext cx="4344429" cy="2646020"/>
          </a:xfrm>
          <a:prstGeom prst="rect">
            <a:avLst/>
          </a:prstGeom>
        </p:spPr>
      </p:pic>
      <p:sp>
        <p:nvSpPr>
          <p:cNvPr id="15" name="TextBox 14"/>
          <p:cNvSpPr txBox="1"/>
          <p:nvPr/>
        </p:nvSpPr>
        <p:spPr>
          <a:xfrm>
            <a:off x="0" y="6581002"/>
            <a:ext cx="5286340" cy="276999"/>
          </a:xfrm>
          <a:prstGeom prst="rect">
            <a:avLst/>
          </a:prstGeom>
          <a:noFill/>
        </p:spPr>
        <p:txBody>
          <a:bodyPr wrap="none" rtlCol="0">
            <a:spAutoFit/>
          </a:bodyPr>
          <a:lstStyle/>
          <a:p>
            <a:pPr defTabSz="457200" fontAlgn="auto">
              <a:spcBef>
                <a:spcPts val="0"/>
              </a:spcBef>
              <a:spcAft>
                <a:spcPts val="0"/>
              </a:spcAft>
            </a:pPr>
            <a:r>
              <a:rPr lang="en-US" sz="1200" i="1" dirty="0">
                <a:solidFill>
                  <a:prstClr val="black"/>
                </a:solidFill>
                <a:latin typeface="Times New Roman"/>
                <a:cs typeface="Times New Roman"/>
              </a:rPr>
              <a:t>Lower figure </a:t>
            </a:r>
            <a:r>
              <a:rPr lang="en-US" sz="1200" i="1" dirty="0" err="1">
                <a:solidFill>
                  <a:prstClr val="black"/>
                </a:solidFill>
                <a:latin typeface="Times New Roman"/>
                <a:cs typeface="Times New Roman"/>
              </a:rPr>
              <a:t>replotted</a:t>
            </a:r>
            <a:r>
              <a:rPr lang="en-US" sz="1200" i="1" dirty="0">
                <a:solidFill>
                  <a:prstClr val="black"/>
                </a:solidFill>
                <a:latin typeface="Times New Roman"/>
                <a:cs typeface="Times New Roman"/>
              </a:rPr>
              <a:t> from </a:t>
            </a:r>
            <a:r>
              <a:rPr lang="en-US" sz="1200" i="1" dirty="0" err="1">
                <a:solidFill>
                  <a:prstClr val="black"/>
                </a:solidFill>
                <a:latin typeface="Times New Roman"/>
                <a:cs typeface="Times New Roman"/>
              </a:rPr>
              <a:t>Milly</a:t>
            </a:r>
            <a:r>
              <a:rPr lang="en-US" sz="1200" i="1" dirty="0">
                <a:solidFill>
                  <a:prstClr val="black"/>
                </a:solidFill>
                <a:latin typeface="Times New Roman"/>
                <a:cs typeface="Times New Roman"/>
              </a:rPr>
              <a:t> et al. (2005), from Harding et al. (HESS, 2012).</a:t>
            </a:r>
          </a:p>
        </p:txBody>
      </p:sp>
      <p:pic>
        <p:nvPicPr>
          <p:cNvPr id="14" name="Picture 13" descr="Screen shot 2013-02-19 at 2.33.13 PM.png"/>
          <p:cNvPicPr>
            <a:picLocks noChangeAspect="1"/>
          </p:cNvPicPr>
          <p:nvPr/>
        </p:nvPicPr>
        <p:blipFill>
          <a:blip r:embed="rId6"/>
          <a:stretch>
            <a:fillRect/>
          </a:stretch>
        </p:blipFill>
        <p:spPr>
          <a:xfrm>
            <a:off x="5605463" y="205904"/>
            <a:ext cx="3009900" cy="36612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14514"/>
            <a:ext cx="8229600" cy="899886"/>
          </a:xfrm>
        </p:spPr>
        <p:txBody>
          <a:bodyPr/>
          <a:lstStyle/>
          <a:p>
            <a:r>
              <a:rPr lang="en-US" dirty="0" smtClean="0"/>
              <a:t>Outline</a:t>
            </a:r>
          </a:p>
        </p:txBody>
      </p:sp>
      <p:sp>
        <p:nvSpPr>
          <p:cNvPr id="136195" name="Rectangle 3"/>
          <p:cNvSpPr>
            <a:spLocks noGrp="1" noChangeArrowheads="1"/>
          </p:cNvSpPr>
          <p:nvPr>
            <p:ph type="body" idx="1"/>
          </p:nvPr>
        </p:nvSpPr>
        <p:spPr>
          <a:xfrm>
            <a:off x="457200" y="990601"/>
            <a:ext cx="8229600" cy="5135606"/>
          </a:xfrm>
        </p:spPr>
        <p:txBody>
          <a:bodyPr/>
          <a:lstStyle/>
          <a:p>
            <a:r>
              <a:rPr lang="en-US" sz="2800" dirty="0" smtClean="0"/>
              <a:t>The hydrology of the western U.S. is changing</a:t>
            </a:r>
          </a:p>
          <a:p>
            <a:r>
              <a:rPr lang="en-US" sz="2800" dirty="0" smtClean="0"/>
              <a:t>Global and regional perspectives on future climate projections</a:t>
            </a:r>
          </a:p>
          <a:p>
            <a:r>
              <a:rPr lang="en-US" sz="2800" dirty="0" smtClean="0"/>
              <a:t>Widely varying projections of future Colorado River </a:t>
            </a:r>
            <a:r>
              <a:rPr lang="en-US" sz="2800" dirty="0" err="1" smtClean="0"/>
              <a:t>streamflows</a:t>
            </a:r>
            <a:endParaRPr lang="en-US" sz="2800" dirty="0" smtClean="0"/>
          </a:p>
          <a:p>
            <a:r>
              <a:rPr lang="en-US" sz="2800" dirty="0" smtClean="0"/>
              <a:t>Understanding hydrologic sensitivities to climate change – the Colorado River basin as a case study</a:t>
            </a:r>
          </a:p>
          <a:p>
            <a:r>
              <a:rPr lang="en-US" sz="2800" dirty="0" smtClean="0"/>
              <a:t>Water management implications</a:t>
            </a:r>
          </a:p>
          <a:p>
            <a:r>
              <a:rPr lang="en-US" sz="2800" dirty="0"/>
              <a:t>P</a:t>
            </a:r>
            <a:r>
              <a:rPr lang="en-US" sz="2800" dirty="0" smtClean="0"/>
              <a:t>review of IPCC AR5 climate simulations with respect to Colorado River </a:t>
            </a:r>
            <a:r>
              <a:rPr lang="en-US" sz="2800" dirty="0" err="1" smtClean="0"/>
              <a:t>streamflows</a:t>
            </a: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4-20 at 3.16.03 PM.png"/>
          <p:cNvPicPr>
            <a:picLocks noChangeAspect="1"/>
          </p:cNvPicPr>
          <p:nvPr/>
        </p:nvPicPr>
        <p:blipFill>
          <a:blip r:embed="rId3"/>
          <a:stretch>
            <a:fillRect/>
          </a:stretch>
        </p:blipFill>
        <p:spPr>
          <a:xfrm>
            <a:off x="0" y="-21240"/>
            <a:ext cx="5194682" cy="2256440"/>
          </a:xfrm>
          <a:prstGeom prst="rect">
            <a:avLst/>
          </a:prstGeom>
        </p:spPr>
      </p:pic>
      <p:pic>
        <p:nvPicPr>
          <p:cNvPr id="10" name="Picture 9" descr="Screen shot 2011-04-05 at 4.21.46 PM.png"/>
          <p:cNvPicPr>
            <a:picLocks noChangeAspect="1"/>
          </p:cNvPicPr>
          <p:nvPr/>
        </p:nvPicPr>
        <p:blipFill>
          <a:blip r:embed="rId4"/>
          <a:srcRect r="65272" b="39747"/>
          <a:stretch>
            <a:fillRect/>
          </a:stretch>
        </p:blipFill>
        <p:spPr>
          <a:xfrm>
            <a:off x="514406" y="2631165"/>
            <a:ext cx="4411046" cy="3472271"/>
          </a:xfrm>
          <a:prstGeom prst="rect">
            <a:avLst/>
          </a:prstGeom>
        </p:spPr>
      </p:pic>
      <p:pic>
        <p:nvPicPr>
          <p:cNvPr id="11" name="Picture 10" descr="Screen shot 2011-04-05 at 4.21.46 PM.png"/>
          <p:cNvPicPr>
            <a:picLocks noChangeAspect="1"/>
          </p:cNvPicPr>
          <p:nvPr/>
        </p:nvPicPr>
        <p:blipFill>
          <a:blip r:embed="rId4"/>
          <a:srcRect l="66250" t="88436" r="6418" b="3483"/>
          <a:stretch>
            <a:fillRect/>
          </a:stretch>
        </p:blipFill>
        <p:spPr>
          <a:xfrm>
            <a:off x="2719931" y="-19244"/>
            <a:ext cx="2474753" cy="331982"/>
          </a:xfrm>
          <a:prstGeom prst="rect">
            <a:avLst/>
          </a:prstGeom>
        </p:spPr>
      </p:pic>
      <p:grpSp>
        <p:nvGrpSpPr>
          <p:cNvPr id="15" name="Group 14"/>
          <p:cNvGrpSpPr/>
          <p:nvPr/>
        </p:nvGrpSpPr>
        <p:grpSpPr>
          <a:xfrm>
            <a:off x="5610872" y="3853828"/>
            <a:ext cx="3622028" cy="2844145"/>
            <a:chOff x="360992" y="3853829"/>
            <a:chExt cx="3622028" cy="2844145"/>
          </a:xfrm>
        </p:grpSpPr>
        <p:sp>
          <p:nvSpPr>
            <p:cNvPr id="12" name="TextBox 11"/>
            <p:cNvSpPr txBox="1"/>
            <p:nvPr/>
          </p:nvSpPr>
          <p:spPr>
            <a:xfrm>
              <a:off x="1701601" y="6051643"/>
              <a:ext cx="1544819" cy="646331"/>
            </a:xfrm>
            <a:prstGeom prst="rect">
              <a:avLst/>
            </a:prstGeom>
            <a:solidFill>
              <a:schemeClr val="bg1"/>
            </a:solidFill>
            <a:ln w="38100">
              <a:solidFill>
                <a:srgbClr val="FF0000"/>
              </a:solidFill>
            </a:ln>
          </p:spPr>
          <p:txBody>
            <a:bodyPr wrap="square" rtlCol="0">
              <a:spAutoFit/>
            </a:bodyPr>
            <a:lstStyle/>
            <a:p>
              <a:pPr algn="ctr" defTabSz="457200" fontAlgn="auto">
                <a:spcBef>
                  <a:spcPts val="0"/>
                </a:spcBef>
                <a:spcAft>
                  <a:spcPts val="0"/>
                </a:spcAft>
              </a:pPr>
              <a:r>
                <a:rPr lang="en-US" b="1" dirty="0">
                  <a:solidFill>
                    <a:prstClr val="black"/>
                  </a:solidFill>
                  <a:latin typeface="Book Antiqua"/>
                  <a:cs typeface="Book Antiqua"/>
                </a:rPr>
                <a:t>estimate:</a:t>
              </a:r>
            </a:p>
            <a:p>
              <a:pPr algn="ctr" defTabSz="457200" fontAlgn="auto">
                <a:spcBef>
                  <a:spcPts val="0"/>
                </a:spcBef>
                <a:spcAft>
                  <a:spcPts val="0"/>
                </a:spcAft>
              </a:pPr>
              <a:r>
                <a:rPr lang="en-US" b="1" dirty="0">
                  <a:solidFill>
                    <a:prstClr val="black"/>
                  </a:solidFill>
                  <a:latin typeface="Book Antiqua"/>
                  <a:cs typeface="Book Antiqua"/>
                </a:rPr>
                <a:t>-45%</a:t>
              </a:r>
            </a:p>
          </p:txBody>
        </p:sp>
        <p:sp>
          <p:nvSpPr>
            <p:cNvPr id="14" name="TextBox 13"/>
            <p:cNvSpPr txBox="1"/>
            <p:nvPr/>
          </p:nvSpPr>
          <p:spPr>
            <a:xfrm>
              <a:off x="360992" y="3853829"/>
              <a:ext cx="3622028" cy="2585323"/>
            </a:xfrm>
            <a:prstGeom prst="rect">
              <a:avLst/>
            </a:prstGeom>
            <a:noFill/>
          </p:spPr>
          <p:txBody>
            <a:bodyPr wrap="square" rtlCol="0">
              <a:spAutoFit/>
            </a:bodyPr>
            <a:lstStyle/>
            <a:p>
              <a:pPr defTabSz="457200" fontAlgn="auto">
                <a:spcBef>
                  <a:spcPts val="0"/>
                </a:spcBef>
                <a:spcAft>
                  <a:spcPts val="0"/>
                </a:spcAft>
              </a:pPr>
              <a:r>
                <a:rPr lang="en-US" u="sng" dirty="0" err="1">
                  <a:solidFill>
                    <a:prstClr val="black"/>
                  </a:solidFill>
                  <a:latin typeface="Calibri"/>
                  <a:cs typeface="+mn-cs"/>
                </a:rPr>
                <a:t>GCMs</a:t>
              </a:r>
              <a:r>
                <a:rPr lang="en-US" dirty="0">
                  <a:solidFill>
                    <a:prstClr val="black"/>
                  </a:solidFill>
                  <a:latin typeface="Calibri"/>
                  <a:cs typeface="+mn-cs"/>
                </a:rPr>
                <a:t>: 18</a:t>
              </a:r>
            </a:p>
            <a:p>
              <a:pPr defTabSz="457200" fontAlgn="auto">
                <a:spcBef>
                  <a:spcPts val="0"/>
                </a:spcBef>
                <a:spcAft>
                  <a:spcPts val="0"/>
                </a:spcAft>
              </a:pPr>
              <a:r>
                <a:rPr lang="en-US" u="sng" dirty="0">
                  <a:solidFill>
                    <a:prstClr val="black"/>
                  </a:solidFill>
                  <a:latin typeface="Calibri"/>
                  <a:cs typeface="+mn-cs"/>
                </a:rPr>
                <a:t>Emission scenarios</a:t>
              </a:r>
              <a:r>
                <a:rPr lang="en-US" dirty="0">
                  <a:solidFill>
                    <a:prstClr val="black"/>
                  </a:solidFill>
                  <a:latin typeface="Calibri"/>
                  <a:cs typeface="+mn-cs"/>
                </a:rPr>
                <a:t>: A1B</a:t>
              </a:r>
            </a:p>
            <a:p>
              <a:pPr defTabSz="457200" fontAlgn="auto">
                <a:spcBef>
                  <a:spcPts val="0"/>
                </a:spcBef>
                <a:spcAft>
                  <a:spcPts val="0"/>
                </a:spcAft>
              </a:pPr>
              <a:r>
                <a:rPr lang="en-US" u="sng" dirty="0">
                  <a:solidFill>
                    <a:prstClr val="black"/>
                  </a:solidFill>
                  <a:latin typeface="Calibri"/>
                  <a:cs typeface="+mn-cs"/>
                </a:rPr>
                <a:t>Total Projections</a:t>
              </a:r>
              <a:r>
                <a:rPr lang="en-US" dirty="0">
                  <a:solidFill>
                    <a:prstClr val="black"/>
                  </a:solidFill>
                  <a:latin typeface="Calibri"/>
                  <a:cs typeface="+mn-cs"/>
                </a:rPr>
                <a:t>: 42 (multiple runs)</a:t>
              </a:r>
            </a:p>
            <a:p>
              <a:pPr defTabSz="457200" fontAlgn="auto">
                <a:spcBef>
                  <a:spcPts val="0"/>
                </a:spcBef>
                <a:spcAft>
                  <a:spcPts val="0"/>
                </a:spcAft>
              </a:pPr>
              <a:r>
                <a:rPr lang="en-US" u="sng" dirty="0">
                  <a:solidFill>
                    <a:prstClr val="black"/>
                  </a:solidFill>
                  <a:latin typeface="Calibri"/>
                  <a:cs typeface="+mn-cs"/>
                </a:rPr>
                <a:t>Time period</a:t>
              </a:r>
              <a:r>
                <a:rPr lang="en-US" dirty="0">
                  <a:solidFill>
                    <a:prstClr val="black"/>
                  </a:solidFill>
                  <a:latin typeface="Calibri"/>
                  <a:cs typeface="+mn-cs"/>
                </a:rPr>
                <a:t>: 1900-2050</a:t>
              </a:r>
            </a:p>
            <a:p>
              <a:pPr defTabSz="457200" fontAlgn="auto">
                <a:spcBef>
                  <a:spcPts val="0"/>
                </a:spcBef>
                <a:spcAft>
                  <a:spcPts val="0"/>
                </a:spcAft>
              </a:pPr>
              <a:r>
                <a:rPr lang="en-US" u="sng" dirty="0">
                  <a:solidFill>
                    <a:prstClr val="black"/>
                  </a:solidFill>
                  <a:latin typeface="Calibri"/>
                  <a:cs typeface="+mn-cs"/>
                </a:rPr>
                <a:t>Spatial resolution</a:t>
              </a:r>
              <a:r>
                <a:rPr lang="en-US" dirty="0">
                  <a:solidFill>
                    <a:prstClr val="black"/>
                  </a:solidFill>
                  <a:latin typeface="Calibri"/>
                  <a:cs typeface="+mn-cs"/>
                </a:rPr>
                <a:t>: climate divisions (~150 km)</a:t>
              </a:r>
            </a:p>
            <a:p>
              <a:pPr defTabSz="457200" fontAlgn="auto">
                <a:spcBef>
                  <a:spcPts val="0"/>
                </a:spcBef>
                <a:spcAft>
                  <a:spcPts val="0"/>
                </a:spcAft>
              </a:pPr>
              <a:r>
                <a:rPr lang="en-US" u="sng" dirty="0">
                  <a:solidFill>
                    <a:prstClr val="black"/>
                  </a:solidFill>
                  <a:latin typeface="Calibri"/>
                  <a:cs typeface="+mn-cs"/>
                </a:rPr>
                <a:t>Land surface</a:t>
              </a:r>
              <a:r>
                <a:rPr lang="en-US" dirty="0">
                  <a:solidFill>
                    <a:prstClr val="black"/>
                  </a:solidFill>
                  <a:latin typeface="Calibri"/>
                  <a:cs typeface="+mn-cs"/>
                </a:rPr>
                <a:t>: PDSI Index with regression</a:t>
              </a:r>
            </a:p>
            <a:p>
              <a:pPr defTabSz="457200" fontAlgn="auto">
                <a:spcBef>
                  <a:spcPts val="0"/>
                </a:spcBef>
                <a:spcAft>
                  <a:spcPts val="0"/>
                </a:spcAft>
              </a:pPr>
              <a:endParaRPr lang="en-US" dirty="0">
                <a:solidFill>
                  <a:prstClr val="black"/>
                </a:solidFill>
                <a:latin typeface="Calibri"/>
                <a:cs typeface="+mn-cs"/>
              </a:endParaRPr>
            </a:p>
          </p:txBody>
        </p:sp>
      </p:grpSp>
      <p:pic>
        <p:nvPicPr>
          <p:cNvPr id="16" name="Picture 15" descr="Screen shot 2013-02-19 at 2.35.36 PM.png"/>
          <p:cNvPicPr>
            <a:picLocks noChangeAspect="1"/>
          </p:cNvPicPr>
          <p:nvPr/>
        </p:nvPicPr>
        <p:blipFill>
          <a:blip r:embed="rId5"/>
          <a:stretch>
            <a:fillRect/>
          </a:stretch>
        </p:blipFill>
        <p:spPr>
          <a:xfrm>
            <a:off x="5618162" y="209550"/>
            <a:ext cx="2999073" cy="36594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1-04-20 at 3.11.01 PM.png"/>
          <p:cNvPicPr>
            <a:picLocks noChangeAspect="1"/>
          </p:cNvPicPr>
          <p:nvPr/>
        </p:nvPicPr>
        <p:blipFill>
          <a:blip r:embed="rId2"/>
          <a:srcRect b="3187"/>
          <a:stretch>
            <a:fillRect/>
          </a:stretch>
        </p:blipFill>
        <p:spPr>
          <a:xfrm>
            <a:off x="339113" y="2585024"/>
            <a:ext cx="4572000" cy="3726199"/>
          </a:xfrm>
          <a:prstGeom prst="rect">
            <a:avLst/>
          </a:prstGeom>
        </p:spPr>
      </p:pic>
      <p:pic>
        <p:nvPicPr>
          <p:cNvPr id="4" name="Picture 3" descr="Screen shot 2011-04-20 at 3.08.18 PM.png"/>
          <p:cNvPicPr>
            <a:picLocks noChangeAspect="1"/>
          </p:cNvPicPr>
          <p:nvPr/>
        </p:nvPicPr>
        <p:blipFill>
          <a:blip r:embed="rId3"/>
          <a:stretch>
            <a:fillRect/>
          </a:stretch>
        </p:blipFill>
        <p:spPr>
          <a:xfrm>
            <a:off x="2" y="56995"/>
            <a:ext cx="5507565" cy="2231712"/>
          </a:xfrm>
          <a:prstGeom prst="rect">
            <a:avLst/>
          </a:prstGeom>
        </p:spPr>
      </p:pic>
      <p:sp>
        <p:nvSpPr>
          <p:cNvPr id="15" name="TextBox 14"/>
          <p:cNvSpPr txBox="1"/>
          <p:nvPr/>
        </p:nvSpPr>
        <p:spPr>
          <a:xfrm>
            <a:off x="6148676" y="5880792"/>
            <a:ext cx="2234052" cy="646331"/>
          </a:xfrm>
          <a:prstGeom prst="rect">
            <a:avLst/>
          </a:prstGeom>
          <a:solidFill>
            <a:schemeClr val="bg1"/>
          </a:solidFill>
          <a:ln w="38100">
            <a:solidFill>
              <a:srgbClr val="FF0000"/>
            </a:solidFill>
          </a:ln>
        </p:spPr>
        <p:txBody>
          <a:bodyPr wrap="square" rtlCol="0">
            <a:spAutoFit/>
          </a:bodyPr>
          <a:lstStyle/>
          <a:p>
            <a:pPr defTabSz="457200" fontAlgn="auto">
              <a:spcBef>
                <a:spcPts val="0"/>
              </a:spcBef>
              <a:spcAft>
                <a:spcPts val="0"/>
              </a:spcAft>
            </a:pPr>
            <a:r>
              <a:rPr lang="en-US" b="1" dirty="0">
                <a:solidFill>
                  <a:prstClr val="black"/>
                </a:solidFill>
                <a:latin typeface="Book Antiqua"/>
                <a:cs typeface="Book Antiqua"/>
              </a:rPr>
              <a:t>estimate:</a:t>
            </a:r>
          </a:p>
          <a:p>
            <a:pPr defTabSz="457200" fontAlgn="auto">
              <a:spcBef>
                <a:spcPts val="0"/>
              </a:spcBef>
              <a:spcAft>
                <a:spcPts val="0"/>
              </a:spcAft>
            </a:pPr>
            <a:r>
              <a:rPr lang="en-US" b="1" dirty="0">
                <a:solidFill>
                  <a:prstClr val="black"/>
                </a:solidFill>
                <a:latin typeface="Book Antiqua"/>
                <a:cs typeface="Book Antiqua"/>
              </a:rPr>
              <a:t> -6% (-40 to +18%) </a:t>
            </a:r>
          </a:p>
        </p:txBody>
      </p:sp>
      <p:sp>
        <p:nvSpPr>
          <p:cNvPr id="17" name="TextBox 16"/>
          <p:cNvSpPr txBox="1"/>
          <p:nvPr/>
        </p:nvSpPr>
        <p:spPr>
          <a:xfrm>
            <a:off x="5609698" y="3872466"/>
            <a:ext cx="3695700" cy="2031325"/>
          </a:xfrm>
          <a:prstGeom prst="rect">
            <a:avLst/>
          </a:prstGeom>
          <a:noFill/>
        </p:spPr>
        <p:txBody>
          <a:bodyPr wrap="square" rtlCol="0">
            <a:spAutoFit/>
          </a:bodyPr>
          <a:lstStyle/>
          <a:p>
            <a:pPr defTabSz="457200" fontAlgn="auto">
              <a:spcBef>
                <a:spcPts val="0"/>
              </a:spcBef>
              <a:spcAft>
                <a:spcPts val="0"/>
              </a:spcAft>
            </a:pPr>
            <a:r>
              <a:rPr lang="en-US" u="sng" dirty="0" err="1">
                <a:solidFill>
                  <a:prstClr val="black"/>
                </a:solidFill>
                <a:latin typeface="Calibri"/>
                <a:cs typeface="+mn-cs"/>
              </a:rPr>
              <a:t>GCMs</a:t>
            </a:r>
            <a:r>
              <a:rPr lang="en-US" dirty="0">
                <a:solidFill>
                  <a:prstClr val="black"/>
                </a:solidFill>
                <a:latin typeface="Calibri"/>
                <a:cs typeface="+mn-cs"/>
              </a:rPr>
              <a:t>: 11</a:t>
            </a:r>
          </a:p>
          <a:p>
            <a:pPr defTabSz="457200" fontAlgn="auto">
              <a:spcBef>
                <a:spcPts val="0"/>
              </a:spcBef>
              <a:spcAft>
                <a:spcPts val="0"/>
              </a:spcAft>
            </a:pPr>
            <a:r>
              <a:rPr lang="en-US" u="sng" dirty="0">
                <a:solidFill>
                  <a:prstClr val="black"/>
                </a:solidFill>
                <a:latin typeface="Calibri"/>
                <a:cs typeface="+mn-cs"/>
              </a:rPr>
              <a:t>Emission scenarios</a:t>
            </a:r>
            <a:r>
              <a:rPr lang="en-US" dirty="0">
                <a:solidFill>
                  <a:prstClr val="black"/>
                </a:solidFill>
                <a:latin typeface="Calibri"/>
                <a:cs typeface="+mn-cs"/>
              </a:rPr>
              <a:t>: A2, B1</a:t>
            </a:r>
          </a:p>
          <a:p>
            <a:pPr defTabSz="457200" fontAlgn="auto">
              <a:spcBef>
                <a:spcPts val="0"/>
              </a:spcBef>
              <a:spcAft>
                <a:spcPts val="0"/>
              </a:spcAft>
            </a:pPr>
            <a:r>
              <a:rPr lang="en-US" u="sng" dirty="0">
                <a:solidFill>
                  <a:prstClr val="black"/>
                </a:solidFill>
                <a:latin typeface="Calibri"/>
                <a:cs typeface="+mn-cs"/>
              </a:rPr>
              <a:t>Total Projections</a:t>
            </a:r>
            <a:r>
              <a:rPr lang="en-US" dirty="0">
                <a:solidFill>
                  <a:prstClr val="black"/>
                </a:solidFill>
                <a:latin typeface="Calibri"/>
                <a:cs typeface="+mn-cs"/>
              </a:rPr>
              <a:t>: 22</a:t>
            </a:r>
          </a:p>
          <a:p>
            <a:pPr defTabSz="457200" fontAlgn="auto">
              <a:spcBef>
                <a:spcPts val="0"/>
              </a:spcBef>
              <a:spcAft>
                <a:spcPts val="0"/>
              </a:spcAft>
            </a:pPr>
            <a:r>
              <a:rPr lang="en-US" u="sng" dirty="0">
                <a:solidFill>
                  <a:prstClr val="black"/>
                </a:solidFill>
                <a:latin typeface="Calibri"/>
                <a:cs typeface="+mn-cs"/>
              </a:rPr>
              <a:t>Time period</a:t>
            </a:r>
            <a:r>
              <a:rPr lang="en-US" dirty="0">
                <a:solidFill>
                  <a:prstClr val="black"/>
                </a:solidFill>
                <a:latin typeface="Calibri"/>
                <a:cs typeface="+mn-cs"/>
              </a:rPr>
              <a:t>: 2020s, 2050s, 2080s</a:t>
            </a:r>
          </a:p>
          <a:p>
            <a:pPr defTabSz="457200" fontAlgn="auto">
              <a:spcBef>
                <a:spcPts val="0"/>
              </a:spcBef>
              <a:spcAft>
                <a:spcPts val="0"/>
              </a:spcAft>
            </a:pPr>
            <a:r>
              <a:rPr lang="en-US" u="sng" dirty="0">
                <a:solidFill>
                  <a:prstClr val="black"/>
                </a:solidFill>
                <a:latin typeface="Calibri"/>
                <a:cs typeface="+mn-cs"/>
              </a:rPr>
              <a:t>Spatial resolution</a:t>
            </a:r>
            <a:r>
              <a:rPr lang="en-US" dirty="0">
                <a:solidFill>
                  <a:prstClr val="black"/>
                </a:solidFill>
                <a:latin typeface="Calibri"/>
                <a:cs typeface="+mn-cs"/>
              </a:rPr>
              <a:t>: 1/8° (~12 km)</a:t>
            </a:r>
          </a:p>
          <a:p>
            <a:pPr defTabSz="457200" fontAlgn="auto">
              <a:spcBef>
                <a:spcPts val="0"/>
              </a:spcBef>
              <a:spcAft>
                <a:spcPts val="0"/>
              </a:spcAft>
            </a:pPr>
            <a:r>
              <a:rPr lang="en-US" u="sng" dirty="0">
                <a:solidFill>
                  <a:prstClr val="black"/>
                </a:solidFill>
                <a:latin typeface="Calibri"/>
                <a:cs typeface="+mn-cs"/>
              </a:rPr>
              <a:t>Land surface</a:t>
            </a:r>
            <a:r>
              <a:rPr lang="en-US" dirty="0">
                <a:solidFill>
                  <a:prstClr val="black"/>
                </a:solidFill>
                <a:latin typeface="Calibri"/>
                <a:cs typeface="+mn-cs"/>
              </a:rPr>
              <a:t>: Hydrologic model (VIC)</a:t>
            </a:r>
          </a:p>
          <a:p>
            <a:pPr defTabSz="457200" fontAlgn="auto">
              <a:spcBef>
                <a:spcPts val="0"/>
              </a:spcBef>
              <a:spcAft>
                <a:spcPts val="0"/>
              </a:spcAft>
            </a:pPr>
            <a:endParaRPr lang="en-US" dirty="0">
              <a:solidFill>
                <a:prstClr val="black"/>
              </a:solidFill>
              <a:latin typeface="Calibri"/>
              <a:cs typeface="+mn-cs"/>
            </a:endParaRPr>
          </a:p>
        </p:txBody>
      </p:sp>
      <p:pic>
        <p:nvPicPr>
          <p:cNvPr id="7" name="Picture 6" descr="Screen shot 2013-02-19 at 2.34.43 PM.png"/>
          <p:cNvPicPr>
            <a:picLocks noChangeAspect="1"/>
          </p:cNvPicPr>
          <p:nvPr/>
        </p:nvPicPr>
        <p:blipFill>
          <a:blip r:embed="rId4"/>
          <a:stretch>
            <a:fillRect/>
          </a:stretch>
        </p:blipFill>
        <p:spPr>
          <a:xfrm>
            <a:off x="5618163" y="219223"/>
            <a:ext cx="2992437" cy="363759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 y="0"/>
            <a:ext cx="5281611" cy="6153025"/>
            <a:chOff x="3862389" y="31875"/>
            <a:chExt cx="5281611" cy="6153025"/>
          </a:xfrm>
        </p:grpSpPr>
        <p:pic>
          <p:nvPicPr>
            <p:cNvPr id="5" name="Picture 4" descr="Screen shot 2011-04-20 at 3.20.06 PM.png"/>
            <p:cNvPicPr>
              <a:picLocks noChangeAspect="1"/>
            </p:cNvPicPr>
            <p:nvPr/>
          </p:nvPicPr>
          <p:blipFill>
            <a:blip r:embed="rId3"/>
            <a:stretch>
              <a:fillRect/>
            </a:stretch>
          </p:blipFill>
          <p:spPr>
            <a:xfrm>
              <a:off x="3974472" y="606425"/>
              <a:ext cx="5169528" cy="1828800"/>
            </a:xfrm>
            <a:prstGeom prst="rect">
              <a:avLst/>
            </a:prstGeom>
          </p:spPr>
        </p:pic>
        <p:pic>
          <p:nvPicPr>
            <p:cNvPr id="6" name="Picture 5" descr="Screen shot 2011-04-20 at 3.20.19 PM.png"/>
            <p:cNvPicPr>
              <a:picLocks noChangeAspect="1"/>
            </p:cNvPicPr>
            <p:nvPr/>
          </p:nvPicPr>
          <p:blipFill>
            <a:blip r:embed="rId4"/>
            <a:stretch>
              <a:fillRect/>
            </a:stretch>
          </p:blipFill>
          <p:spPr>
            <a:xfrm>
              <a:off x="3974472" y="31875"/>
              <a:ext cx="5169528" cy="552200"/>
            </a:xfrm>
            <a:prstGeom prst="rect">
              <a:avLst/>
            </a:prstGeom>
          </p:spPr>
        </p:pic>
        <p:pic>
          <p:nvPicPr>
            <p:cNvPr id="8" name="Picture 7" descr="Screen shot 2011-04-20 at 3.20.37 PM.png"/>
            <p:cNvPicPr>
              <a:picLocks noChangeAspect="1"/>
            </p:cNvPicPr>
            <p:nvPr/>
          </p:nvPicPr>
          <p:blipFill>
            <a:blip r:embed="rId5"/>
            <a:stretch>
              <a:fillRect/>
            </a:stretch>
          </p:blipFill>
          <p:spPr>
            <a:xfrm>
              <a:off x="3862389" y="2613025"/>
              <a:ext cx="5265755" cy="3571875"/>
            </a:xfrm>
            <a:prstGeom prst="rect">
              <a:avLst/>
            </a:prstGeom>
          </p:spPr>
        </p:pic>
      </p:grpSp>
      <p:sp>
        <p:nvSpPr>
          <p:cNvPr id="12" name="TextBox 11"/>
          <p:cNvSpPr txBox="1"/>
          <p:nvPr/>
        </p:nvSpPr>
        <p:spPr>
          <a:xfrm>
            <a:off x="6293054" y="5815166"/>
            <a:ext cx="2038146" cy="646331"/>
          </a:xfrm>
          <a:prstGeom prst="rect">
            <a:avLst/>
          </a:prstGeom>
          <a:solidFill>
            <a:schemeClr val="bg1"/>
          </a:solidFill>
          <a:ln w="38100">
            <a:solidFill>
              <a:srgbClr val="FF0000"/>
            </a:solidFill>
          </a:ln>
        </p:spPr>
        <p:txBody>
          <a:bodyPr wrap="square" rtlCol="0">
            <a:spAutoFit/>
          </a:bodyPr>
          <a:lstStyle/>
          <a:p>
            <a:pPr defTabSz="457200" fontAlgn="auto">
              <a:spcBef>
                <a:spcPts val="0"/>
              </a:spcBef>
              <a:spcAft>
                <a:spcPts val="0"/>
              </a:spcAft>
            </a:pPr>
            <a:r>
              <a:rPr lang="en-US" b="1" dirty="0">
                <a:solidFill>
                  <a:prstClr val="black"/>
                </a:solidFill>
                <a:latin typeface="Book Antiqua"/>
                <a:cs typeface="Book Antiqua"/>
              </a:rPr>
              <a:t>estimate:</a:t>
            </a:r>
          </a:p>
          <a:p>
            <a:pPr defTabSz="457200" fontAlgn="auto">
              <a:spcBef>
                <a:spcPts val="0"/>
              </a:spcBef>
              <a:spcAft>
                <a:spcPts val="0"/>
              </a:spcAft>
            </a:pPr>
            <a:r>
              <a:rPr lang="en-US" b="1" dirty="0">
                <a:solidFill>
                  <a:prstClr val="black"/>
                </a:solidFill>
                <a:latin typeface="Book Antiqua"/>
                <a:cs typeface="Book Antiqua"/>
              </a:rPr>
              <a:t> -16% (-8 to -25%)</a:t>
            </a:r>
          </a:p>
        </p:txBody>
      </p:sp>
      <p:sp>
        <p:nvSpPr>
          <p:cNvPr id="9" name="TextBox 8"/>
          <p:cNvSpPr txBox="1"/>
          <p:nvPr/>
        </p:nvSpPr>
        <p:spPr>
          <a:xfrm>
            <a:off x="5605465" y="3886201"/>
            <a:ext cx="4129145" cy="2031325"/>
          </a:xfrm>
          <a:prstGeom prst="rect">
            <a:avLst/>
          </a:prstGeom>
          <a:noFill/>
        </p:spPr>
        <p:txBody>
          <a:bodyPr wrap="square" rtlCol="0">
            <a:spAutoFit/>
          </a:bodyPr>
          <a:lstStyle/>
          <a:p>
            <a:pPr defTabSz="457200" fontAlgn="auto">
              <a:spcBef>
                <a:spcPts val="0"/>
              </a:spcBef>
              <a:spcAft>
                <a:spcPts val="0"/>
              </a:spcAft>
            </a:pPr>
            <a:r>
              <a:rPr lang="en-US" u="sng" dirty="0" err="1">
                <a:solidFill>
                  <a:prstClr val="black"/>
                </a:solidFill>
                <a:latin typeface="Calibri"/>
                <a:cs typeface="+mn-cs"/>
              </a:rPr>
              <a:t>GCMs</a:t>
            </a:r>
            <a:r>
              <a:rPr lang="en-US" dirty="0">
                <a:solidFill>
                  <a:prstClr val="black"/>
                </a:solidFill>
                <a:latin typeface="Calibri"/>
                <a:cs typeface="+mn-cs"/>
              </a:rPr>
              <a:t>: 19</a:t>
            </a:r>
          </a:p>
          <a:p>
            <a:pPr defTabSz="457200" fontAlgn="auto">
              <a:spcBef>
                <a:spcPts val="0"/>
              </a:spcBef>
              <a:spcAft>
                <a:spcPts val="0"/>
              </a:spcAft>
            </a:pPr>
            <a:r>
              <a:rPr lang="en-US" u="sng" dirty="0">
                <a:solidFill>
                  <a:prstClr val="black"/>
                </a:solidFill>
                <a:latin typeface="Calibri"/>
                <a:cs typeface="+mn-cs"/>
              </a:rPr>
              <a:t>Emission scenarios</a:t>
            </a:r>
            <a:r>
              <a:rPr lang="en-US" dirty="0">
                <a:solidFill>
                  <a:prstClr val="black"/>
                </a:solidFill>
                <a:latin typeface="Calibri"/>
                <a:cs typeface="+mn-cs"/>
              </a:rPr>
              <a:t>: A1B</a:t>
            </a:r>
          </a:p>
          <a:p>
            <a:pPr defTabSz="457200" fontAlgn="auto">
              <a:spcBef>
                <a:spcPts val="0"/>
              </a:spcBef>
              <a:spcAft>
                <a:spcPts val="0"/>
              </a:spcAft>
            </a:pPr>
            <a:r>
              <a:rPr lang="en-US" u="sng" dirty="0">
                <a:solidFill>
                  <a:prstClr val="black"/>
                </a:solidFill>
                <a:latin typeface="Calibri"/>
                <a:cs typeface="+mn-cs"/>
              </a:rPr>
              <a:t>Total Projections</a:t>
            </a:r>
            <a:r>
              <a:rPr lang="en-US" dirty="0">
                <a:solidFill>
                  <a:prstClr val="black"/>
                </a:solidFill>
                <a:latin typeface="Calibri"/>
                <a:cs typeface="+mn-cs"/>
              </a:rPr>
              <a:t>: 49 (multiple runs)</a:t>
            </a:r>
          </a:p>
          <a:p>
            <a:pPr defTabSz="457200" fontAlgn="auto">
              <a:spcBef>
                <a:spcPts val="0"/>
              </a:spcBef>
              <a:spcAft>
                <a:spcPts val="0"/>
              </a:spcAft>
            </a:pPr>
            <a:r>
              <a:rPr lang="en-US" u="sng" dirty="0">
                <a:solidFill>
                  <a:prstClr val="black"/>
                </a:solidFill>
                <a:latin typeface="Calibri"/>
                <a:cs typeface="+mn-cs"/>
              </a:rPr>
              <a:t>Time period</a:t>
            </a:r>
            <a:r>
              <a:rPr lang="en-US" dirty="0">
                <a:solidFill>
                  <a:prstClr val="black"/>
                </a:solidFill>
                <a:latin typeface="Calibri"/>
                <a:cs typeface="+mn-cs"/>
              </a:rPr>
              <a:t>: 1900-2098</a:t>
            </a:r>
          </a:p>
          <a:p>
            <a:pPr defTabSz="457200" fontAlgn="auto">
              <a:spcBef>
                <a:spcPts val="0"/>
              </a:spcBef>
              <a:spcAft>
                <a:spcPts val="0"/>
              </a:spcAft>
            </a:pPr>
            <a:r>
              <a:rPr lang="en-US" u="sng" dirty="0">
                <a:solidFill>
                  <a:prstClr val="black"/>
                </a:solidFill>
                <a:latin typeface="Calibri"/>
                <a:cs typeface="+mn-cs"/>
              </a:rPr>
              <a:t>Spatial resolution</a:t>
            </a:r>
            <a:r>
              <a:rPr lang="en-US" dirty="0">
                <a:solidFill>
                  <a:prstClr val="black"/>
                </a:solidFill>
                <a:latin typeface="Calibri"/>
                <a:cs typeface="+mn-cs"/>
              </a:rPr>
              <a:t>: 2° (~200 km)</a:t>
            </a:r>
          </a:p>
          <a:p>
            <a:pPr defTabSz="457200" fontAlgn="auto">
              <a:spcBef>
                <a:spcPts val="0"/>
              </a:spcBef>
              <a:spcAft>
                <a:spcPts val="0"/>
              </a:spcAft>
            </a:pPr>
            <a:r>
              <a:rPr lang="en-US" u="sng" dirty="0">
                <a:solidFill>
                  <a:prstClr val="black"/>
                </a:solidFill>
                <a:latin typeface="Calibri"/>
                <a:cs typeface="+mn-cs"/>
              </a:rPr>
              <a:t>Land surface</a:t>
            </a:r>
            <a:r>
              <a:rPr lang="en-US" dirty="0">
                <a:solidFill>
                  <a:prstClr val="black"/>
                </a:solidFill>
                <a:latin typeface="Calibri"/>
                <a:cs typeface="+mn-cs"/>
              </a:rPr>
              <a:t>: GCM (P-E)</a:t>
            </a:r>
          </a:p>
          <a:p>
            <a:pPr defTabSz="457200" fontAlgn="auto">
              <a:spcBef>
                <a:spcPts val="0"/>
              </a:spcBef>
              <a:spcAft>
                <a:spcPts val="0"/>
              </a:spcAft>
            </a:pPr>
            <a:endParaRPr lang="en-US" dirty="0">
              <a:solidFill>
                <a:prstClr val="black"/>
              </a:solidFill>
              <a:latin typeface="Calibri"/>
              <a:cs typeface="+mn-cs"/>
            </a:endParaRPr>
          </a:p>
        </p:txBody>
      </p:sp>
      <p:pic>
        <p:nvPicPr>
          <p:cNvPr id="10" name="Picture 9" descr="Screen shot 2013-02-19 at 2.32.55 PM.png"/>
          <p:cNvPicPr>
            <a:picLocks noChangeAspect="1"/>
          </p:cNvPicPr>
          <p:nvPr/>
        </p:nvPicPr>
        <p:blipFill>
          <a:blip r:embed="rId6"/>
          <a:stretch>
            <a:fillRect/>
          </a:stretch>
        </p:blipFill>
        <p:spPr>
          <a:xfrm>
            <a:off x="5618163" y="238781"/>
            <a:ext cx="2997200" cy="361566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4-19 at 11.01.35 AM.png"/>
          <p:cNvPicPr>
            <a:picLocks noChangeAspect="1"/>
          </p:cNvPicPr>
          <p:nvPr/>
        </p:nvPicPr>
        <p:blipFill>
          <a:blip r:embed="rId3"/>
          <a:srcRect b="10275"/>
          <a:stretch>
            <a:fillRect/>
          </a:stretch>
        </p:blipFill>
        <p:spPr>
          <a:xfrm>
            <a:off x="0" y="2"/>
            <a:ext cx="5435600" cy="1557274"/>
          </a:xfrm>
          <a:prstGeom prst="rect">
            <a:avLst/>
          </a:prstGeom>
        </p:spPr>
      </p:pic>
      <p:pic>
        <p:nvPicPr>
          <p:cNvPr id="5" name="Picture 4" descr="Screen shot 2011-04-20 at 3.36.23 PM.png"/>
          <p:cNvPicPr>
            <a:picLocks noChangeAspect="1"/>
          </p:cNvPicPr>
          <p:nvPr/>
        </p:nvPicPr>
        <p:blipFill>
          <a:blip r:embed="rId4"/>
          <a:srcRect l="17196" b="44067"/>
          <a:stretch>
            <a:fillRect/>
          </a:stretch>
        </p:blipFill>
        <p:spPr>
          <a:xfrm>
            <a:off x="431745" y="1569976"/>
            <a:ext cx="4724457" cy="3687593"/>
          </a:xfrm>
          <a:prstGeom prst="rect">
            <a:avLst/>
          </a:prstGeom>
        </p:spPr>
      </p:pic>
      <p:pic>
        <p:nvPicPr>
          <p:cNvPr id="6" name="Picture 5" descr="Screen shot 2011-04-20 at 3.36.32 PM.png"/>
          <p:cNvPicPr>
            <a:picLocks noChangeAspect="1"/>
          </p:cNvPicPr>
          <p:nvPr/>
        </p:nvPicPr>
        <p:blipFill>
          <a:blip r:embed="rId5"/>
          <a:stretch>
            <a:fillRect/>
          </a:stretch>
        </p:blipFill>
        <p:spPr>
          <a:xfrm>
            <a:off x="9747667" y="2319925"/>
            <a:ext cx="3285828" cy="4280691"/>
          </a:xfrm>
          <a:prstGeom prst="rect">
            <a:avLst/>
          </a:prstGeom>
        </p:spPr>
      </p:pic>
      <p:sp>
        <p:nvSpPr>
          <p:cNvPr id="19" name="TextBox 18"/>
          <p:cNvSpPr txBox="1"/>
          <p:nvPr/>
        </p:nvSpPr>
        <p:spPr>
          <a:xfrm>
            <a:off x="0" y="5171320"/>
            <a:ext cx="5257800" cy="1754327"/>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ea typeface="ＭＳ Ｐゴシック" charset="-128"/>
                <a:cs typeface="ＭＳ Ｐゴシック" charset="-128"/>
              </a:rPr>
              <a:t>Figure 2. </a:t>
            </a:r>
            <a:r>
              <a:rPr lang="en-US" sz="1200" dirty="0" err="1">
                <a:solidFill>
                  <a:prstClr val="black"/>
                </a:solidFill>
                <a:latin typeface="Calibri"/>
                <a:ea typeface="ＭＳ Ｐゴシック" charset="-128"/>
                <a:cs typeface="ＭＳ Ｐゴシック" charset="-128"/>
              </a:rPr>
              <a:t>Boxplot</a:t>
            </a:r>
            <a:r>
              <a:rPr lang="en-US" sz="1200" dirty="0">
                <a:solidFill>
                  <a:prstClr val="black"/>
                </a:solidFill>
                <a:latin typeface="Calibri"/>
                <a:ea typeface="ＭＳ Ｐゴシック" charset="-128"/>
                <a:cs typeface="ＭＳ Ｐゴシック" charset="-128"/>
              </a:rPr>
              <a:t> of mean water-year flow  (</a:t>
            </a:r>
            <a:r>
              <a:rPr lang="en-US" sz="1200" dirty="0" err="1">
                <a:solidFill>
                  <a:prstClr val="black"/>
                </a:solidFill>
                <a:latin typeface="Calibri"/>
                <a:ea typeface="ＭＳ Ｐゴシック" charset="-128"/>
                <a:cs typeface="ＭＳ Ｐゴシック" charset="-128"/>
              </a:rPr>
              <a:t>mcm</a:t>
            </a:r>
            <a:r>
              <a:rPr lang="en-US" sz="1200" dirty="0">
                <a:solidFill>
                  <a:prstClr val="black"/>
                </a:solidFill>
                <a:latin typeface="Calibri"/>
                <a:ea typeface="ＭＳ Ｐゴシック" charset="-128"/>
                <a:cs typeface="ＭＳ Ｐゴシック" charset="-128"/>
              </a:rPr>
              <a:t>) for the Upper Colorado River basin for 100-year moving periods during 1490–1998 (determined using tree-ring reconstructed water-year flows). Also indicated are mean water-year UCRB flows for the 20th century (1901–2000, based on water-balance </a:t>
            </a:r>
            <a:r>
              <a:rPr lang="en-US" sz="1200" dirty="0" err="1">
                <a:solidFill>
                  <a:prstClr val="black"/>
                </a:solidFill>
                <a:latin typeface="Calibri"/>
                <a:ea typeface="ＭＳ Ｐゴシック" charset="-128"/>
                <a:cs typeface="ＭＳ Ｐゴシック" charset="-128"/>
              </a:rPr>
              <a:t>esti</a:t>
            </a:r>
            <a:r>
              <a:rPr lang="en-US" sz="1200" dirty="0">
                <a:solidFill>
                  <a:prstClr val="black"/>
                </a:solidFill>
                <a:latin typeface="Calibri"/>
                <a:ea typeface="ＭＳ Ｐゴシック" charset="-128"/>
                <a:cs typeface="ＭＳ Ｐゴシック" charset="-128"/>
              </a:rPr>
              <a:t>- mates), 0.86 degrees Celsius (°C) and 2°C </a:t>
            </a:r>
            <a:r>
              <a:rPr lang="en-US" sz="1200" dirty="0" err="1">
                <a:solidFill>
                  <a:prstClr val="black"/>
                </a:solidFill>
                <a:latin typeface="Calibri"/>
                <a:ea typeface="ＭＳ Ｐゴシック" charset="-128"/>
                <a:cs typeface="ＭＳ Ｐゴシック" charset="-128"/>
              </a:rPr>
              <a:t>warmings</a:t>
            </a:r>
            <a:r>
              <a:rPr lang="en-US" sz="1200" dirty="0">
                <a:solidFill>
                  <a:prstClr val="black"/>
                </a:solidFill>
                <a:latin typeface="Calibri"/>
                <a:ea typeface="ＭＳ Ｐゴシック" charset="-128"/>
                <a:cs typeface="ＭＳ Ｐゴシック" charset="-128"/>
              </a:rPr>
              <a:t> (labeled as T + 0.86°C and T + 2°C respectively) applied to the 20th century water-balance estimates, and 0.86oC and 2°C </a:t>
            </a:r>
            <a:r>
              <a:rPr lang="en-US" sz="1200" dirty="0" err="1">
                <a:solidFill>
                  <a:prstClr val="black"/>
                </a:solidFill>
                <a:latin typeface="Calibri"/>
                <a:ea typeface="ＭＳ Ｐゴシック" charset="-128"/>
                <a:cs typeface="ＭＳ Ｐゴシック" charset="-128"/>
              </a:rPr>
              <a:t>warmings</a:t>
            </a:r>
            <a:r>
              <a:rPr lang="en-US" sz="1200" dirty="0">
                <a:solidFill>
                  <a:prstClr val="black"/>
                </a:solidFill>
                <a:latin typeface="Calibri"/>
                <a:ea typeface="ＭＳ Ｐゴシック" charset="-128"/>
                <a:cs typeface="ＭＳ Ｐゴシック" charset="-128"/>
              </a:rPr>
              <a:t> applied to the driest century (1573–1672) from the tree-ring reconstructed flow time series.</a:t>
            </a:r>
            <a:endParaRPr lang="en-US" sz="1200" dirty="0">
              <a:solidFill>
                <a:prstClr val="black"/>
              </a:solidFill>
              <a:latin typeface="Calibri"/>
              <a:cs typeface="+mn-cs"/>
            </a:endParaRPr>
          </a:p>
          <a:p>
            <a:pPr defTabSz="457200" fontAlgn="auto">
              <a:spcBef>
                <a:spcPts val="0"/>
              </a:spcBef>
              <a:spcAft>
                <a:spcPts val="0"/>
              </a:spcAft>
            </a:pPr>
            <a:endParaRPr lang="en-US" sz="1200" dirty="0">
              <a:solidFill>
                <a:prstClr val="black"/>
              </a:solidFill>
              <a:latin typeface="Calibri"/>
              <a:cs typeface="+mn-cs"/>
            </a:endParaRPr>
          </a:p>
        </p:txBody>
      </p:sp>
      <p:sp>
        <p:nvSpPr>
          <p:cNvPr id="20" name="TextBox 19"/>
          <p:cNvSpPr txBox="1"/>
          <p:nvPr/>
        </p:nvSpPr>
        <p:spPr>
          <a:xfrm>
            <a:off x="7228534" y="6127451"/>
            <a:ext cx="1318566" cy="646331"/>
          </a:xfrm>
          <a:prstGeom prst="rect">
            <a:avLst/>
          </a:prstGeom>
          <a:solidFill>
            <a:schemeClr val="bg1"/>
          </a:solidFill>
          <a:ln w="38100">
            <a:solidFill>
              <a:srgbClr val="FF0000"/>
            </a:solidFill>
          </a:ln>
        </p:spPr>
        <p:txBody>
          <a:bodyPr wrap="square" rtlCol="0">
            <a:spAutoFit/>
          </a:bodyPr>
          <a:lstStyle/>
          <a:p>
            <a:pPr defTabSz="457200" fontAlgn="auto">
              <a:spcBef>
                <a:spcPts val="0"/>
              </a:spcBef>
              <a:spcAft>
                <a:spcPts val="0"/>
              </a:spcAft>
            </a:pPr>
            <a:r>
              <a:rPr lang="en-US" b="1" dirty="0">
                <a:solidFill>
                  <a:prstClr val="black"/>
                </a:solidFill>
                <a:latin typeface="Book Antiqua"/>
                <a:cs typeface="Book Antiqua"/>
              </a:rPr>
              <a:t>estimate:</a:t>
            </a:r>
          </a:p>
          <a:p>
            <a:pPr defTabSz="457200" fontAlgn="auto">
              <a:spcBef>
                <a:spcPts val="0"/>
              </a:spcBef>
              <a:spcAft>
                <a:spcPts val="0"/>
              </a:spcAft>
            </a:pPr>
            <a:r>
              <a:rPr lang="en-US" b="1" dirty="0">
                <a:solidFill>
                  <a:prstClr val="black"/>
                </a:solidFill>
                <a:latin typeface="Book Antiqua"/>
                <a:cs typeface="Book Antiqua"/>
              </a:rPr>
              <a:t> -17%</a:t>
            </a:r>
          </a:p>
        </p:txBody>
      </p:sp>
      <p:sp>
        <p:nvSpPr>
          <p:cNvPr id="22" name="TextBox 21"/>
          <p:cNvSpPr txBox="1"/>
          <p:nvPr/>
        </p:nvSpPr>
        <p:spPr>
          <a:xfrm>
            <a:off x="5626100" y="3865295"/>
            <a:ext cx="3467100" cy="2800767"/>
          </a:xfrm>
          <a:prstGeom prst="rect">
            <a:avLst/>
          </a:prstGeom>
          <a:noFill/>
        </p:spPr>
        <p:txBody>
          <a:bodyPr wrap="square" rtlCol="0">
            <a:spAutoFit/>
          </a:bodyPr>
          <a:lstStyle/>
          <a:p>
            <a:pPr defTabSz="457200" fontAlgn="auto">
              <a:spcBef>
                <a:spcPts val="0"/>
              </a:spcBef>
              <a:spcAft>
                <a:spcPts val="0"/>
              </a:spcAft>
            </a:pPr>
            <a:r>
              <a:rPr lang="en-US" u="sng" dirty="0" err="1">
                <a:solidFill>
                  <a:prstClr val="black"/>
                </a:solidFill>
                <a:latin typeface="Calibri"/>
                <a:cs typeface="+mn-cs"/>
              </a:rPr>
              <a:t>GCMs</a:t>
            </a:r>
            <a:r>
              <a:rPr lang="en-US" dirty="0">
                <a:solidFill>
                  <a:prstClr val="black"/>
                </a:solidFill>
                <a:latin typeface="Calibri"/>
                <a:cs typeface="+mn-cs"/>
              </a:rPr>
              <a:t>: estimated 2°C from </a:t>
            </a:r>
            <a:r>
              <a:rPr lang="en-US" dirty="0" err="1">
                <a:solidFill>
                  <a:prstClr val="black"/>
                </a:solidFill>
                <a:latin typeface="Calibri"/>
                <a:cs typeface="+mn-cs"/>
              </a:rPr>
              <a:t>GCMs</a:t>
            </a:r>
            <a:r>
              <a:rPr lang="en-US" dirty="0">
                <a:solidFill>
                  <a:prstClr val="black"/>
                </a:solidFill>
                <a:latin typeface="Calibri"/>
                <a:cs typeface="+mn-cs"/>
              </a:rPr>
              <a:t> and 0.86°C  from current trend</a:t>
            </a:r>
          </a:p>
          <a:p>
            <a:pPr defTabSz="457200" fontAlgn="auto">
              <a:spcBef>
                <a:spcPts val="0"/>
              </a:spcBef>
              <a:spcAft>
                <a:spcPts val="0"/>
              </a:spcAft>
            </a:pPr>
            <a:r>
              <a:rPr lang="en-US" u="sng" dirty="0">
                <a:solidFill>
                  <a:prstClr val="black"/>
                </a:solidFill>
                <a:latin typeface="Calibri"/>
                <a:cs typeface="+mn-cs"/>
              </a:rPr>
              <a:t>Emission scenarios</a:t>
            </a:r>
            <a:r>
              <a:rPr lang="en-US" dirty="0">
                <a:solidFill>
                  <a:prstClr val="black"/>
                </a:solidFill>
                <a:latin typeface="Calibri"/>
                <a:cs typeface="+mn-cs"/>
              </a:rPr>
              <a:t>: NA</a:t>
            </a:r>
          </a:p>
          <a:p>
            <a:pPr defTabSz="457200" fontAlgn="auto">
              <a:spcBef>
                <a:spcPts val="0"/>
              </a:spcBef>
              <a:spcAft>
                <a:spcPts val="0"/>
              </a:spcAft>
            </a:pPr>
            <a:r>
              <a:rPr lang="en-US" u="sng" dirty="0">
                <a:solidFill>
                  <a:prstClr val="black"/>
                </a:solidFill>
                <a:latin typeface="Calibri"/>
                <a:cs typeface="+mn-cs"/>
              </a:rPr>
              <a:t>Total Projections</a:t>
            </a:r>
            <a:r>
              <a:rPr lang="en-US" dirty="0">
                <a:solidFill>
                  <a:prstClr val="black"/>
                </a:solidFill>
                <a:latin typeface="Calibri"/>
                <a:cs typeface="+mn-cs"/>
              </a:rPr>
              <a:t>: 2</a:t>
            </a:r>
          </a:p>
          <a:p>
            <a:pPr defTabSz="457200" fontAlgn="auto">
              <a:spcBef>
                <a:spcPts val="0"/>
              </a:spcBef>
              <a:spcAft>
                <a:spcPts val="0"/>
              </a:spcAft>
            </a:pPr>
            <a:r>
              <a:rPr lang="en-US" u="sng" dirty="0">
                <a:solidFill>
                  <a:prstClr val="black"/>
                </a:solidFill>
                <a:latin typeface="Calibri"/>
                <a:cs typeface="+mn-cs"/>
              </a:rPr>
              <a:t>Time period</a:t>
            </a:r>
            <a:r>
              <a:rPr lang="en-US" dirty="0">
                <a:solidFill>
                  <a:prstClr val="black"/>
                </a:solidFill>
                <a:latin typeface="Calibri"/>
                <a:cs typeface="+mn-cs"/>
              </a:rPr>
              <a:t>: 1490-1998</a:t>
            </a:r>
          </a:p>
          <a:p>
            <a:pPr defTabSz="457200" fontAlgn="auto">
              <a:spcBef>
                <a:spcPts val="0"/>
              </a:spcBef>
              <a:spcAft>
                <a:spcPts val="0"/>
              </a:spcAft>
            </a:pPr>
            <a:r>
              <a:rPr lang="en-US" u="sng" dirty="0">
                <a:solidFill>
                  <a:prstClr val="black"/>
                </a:solidFill>
                <a:latin typeface="Calibri"/>
                <a:cs typeface="+mn-cs"/>
              </a:rPr>
              <a:t>Spatial resolution</a:t>
            </a:r>
            <a:r>
              <a:rPr lang="en-US" dirty="0">
                <a:solidFill>
                  <a:prstClr val="black"/>
                </a:solidFill>
                <a:latin typeface="Calibri"/>
                <a:cs typeface="+mn-cs"/>
              </a:rPr>
              <a:t>: 62 HUC8s</a:t>
            </a:r>
          </a:p>
          <a:p>
            <a:pPr defTabSz="457200" fontAlgn="auto">
              <a:spcBef>
                <a:spcPts val="0"/>
              </a:spcBef>
              <a:spcAft>
                <a:spcPts val="0"/>
              </a:spcAft>
            </a:pPr>
            <a:r>
              <a:rPr lang="en-US" u="sng" dirty="0">
                <a:solidFill>
                  <a:prstClr val="black"/>
                </a:solidFill>
                <a:latin typeface="Calibri"/>
                <a:cs typeface="+mn-cs"/>
              </a:rPr>
              <a:t>Land surface</a:t>
            </a:r>
            <a:r>
              <a:rPr lang="en-US" dirty="0">
                <a:solidFill>
                  <a:prstClr val="black"/>
                </a:solidFill>
                <a:latin typeface="Calibri"/>
                <a:cs typeface="+mn-cs"/>
              </a:rPr>
              <a:t>:</a:t>
            </a:r>
            <a:r>
              <a:rPr lang="en-US" sz="1600" dirty="0">
                <a:solidFill>
                  <a:prstClr val="black"/>
                </a:solidFill>
                <a:latin typeface="Calibri"/>
                <a:cs typeface="+mn-cs"/>
              </a:rPr>
              <a:t>% adjustment based on simple water balance model and proxy reconstruction</a:t>
            </a:r>
          </a:p>
          <a:p>
            <a:pPr defTabSz="457200" fontAlgn="auto">
              <a:spcBef>
                <a:spcPts val="0"/>
              </a:spcBef>
              <a:spcAft>
                <a:spcPts val="0"/>
              </a:spcAft>
            </a:pPr>
            <a:endParaRPr lang="en-US" dirty="0">
              <a:solidFill>
                <a:prstClr val="black"/>
              </a:solidFill>
              <a:latin typeface="Calibri"/>
              <a:cs typeface="+mn-cs"/>
            </a:endParaRPr>
          </a:p>
        </p:txBody>
      </p:sp>
      <p:pic>
        <p:nvPicPr>
          <p:cNvPr id="9" name="Picture 8" descr="Screen shot 2013-02-19 at 2.36.49 PM.png"/>
          <p:cNvPicPr>
            <a:picLocks noChangeAspect="1"/>
          </p:cNvPicPr>
          <p:nvPr/>
        </p:nvPicPr>
        <p:blipFill>
          <a:blip r:embed="rId6"/>
          <a:stretch>
            <a:fillRect/>
          </a:stretch>
        </p:blipFill>
        <p:spPr>
          <a:xfrm>
            <a:off x="5618162" y="209550"/>
            <a:ext cx="3018113" cy="36449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16 at 1.21.29 PM.png"/>
          <p:cNvPicPr>
            <a:picLocks noChangeAspect="1"/>
          </p:cNvPicPr>
          <p:nvPr/>
        </p:nvPicPr>
        <p:blipFill>
          <a:blip r:embed="rId3"/>
          <a:stretch>
            <a:fillRect/>
          </a:stretch>
        </p:blipFill>
        <p:spPr>
          <a:xfrm>
            <a:off x="135466" y="164570"/>
            <a:ext cx="4741499" cy="6519184"/>
          </a:xfrm>
          <a:prstGeom prst="rect">
            <a:avLst/>
          </a:prstGeom>
          <a:ln>
            <a:solidFill>
              <a:schemeClr val="tx1"/>
            </a:solidFill>
          </a:ln>
        </p:spPr>
      </p:pic>
      <p:sp>
        <p:nvSpPr>
          <p:cNvPr id="3" name="TextBox 2"/>
          <p:cNvSpPr txBox="1"/>
          <p:nvPr/>
        </p:nvSpPr>
        <p:spPr>
          <a:xfrm>
            <a:off x="6333067" y="5800360"/>
            <a:ext cx="1477433" cy="646331"/>
          </a:xfrm>
          <a:prstGeom prst="rect">
            <a:avLst/>
          </a:prstGeom>
          <a:solidFill>
            <a:schemeClr val="bg1"/>
          </a:solidFill>
          <a:ln w="38100">
            <a:solidFill>
              <a:srgbClr val="FF0000"/>
            </a:solidFill>
          </a:ln>
        </p:spPr>
        <p:txBody>
          <a:bodyPr wrap="square" rtlCol="0">
            <a:spAutoFit/>
          </a:bodyPr>
          <a:lstStyle/>
          <a:p>
            <a:pPr defTabSz="457200" fontAlgn="auto">
              <a:spcBef>
                <a:spcPts val="0"/>
              </a:spcBef>
              <a:spcAft>
                <a:spcPts val="0"/>
              </a:spcAft>
            </a:pPr>
            <a:r>
              <a:rPr lang="en-US" b="1" dirty="0">
                <a:solidFill>
                  <a:srgbClr val="000000"/>
                </a:solidFill>
                <a:latin typeface="Book Antiqua"/>
                <a:cs typeface="Book Antiqua"/>
              </a:rPr>
              <a:t>estimate:</a:t>
            </a:r>
          </a:p>
          <a:p>
            <a:pPr defTabSz="457200" fontAlgn="auto">
              <a:spcBef>
                <a:spcPts val="0"/>
              </a:spcBef>
              <a:spcAft>
                <a:spcPts val="0"/>
              </a:spcAft>
            </a:pPr>
            <a:r>
              <a:rPr lang="en-US" b="1" dirty="0">
                <a:solidFill>
                  <a:srgbClr val="000000"/>
                </a:solidFill>
                <a:latin typeface="Book Antiqua"/>
                <a:cs typeface="Book Antiqua"/>
              </a:rPr>
              <a:t>-15 to</a:t>
            </a:r>
            <a:r>
              <a:rPr lang="en-US" b="1" baseline="30000" dirty="0">
                <a:solidFill>
                  <a:srgbClr val="000000"/>
                </a:solidFill>
                <a:latin typeface="Book Antiqua"/>
                <a:cs typeface="Book Antiqua"/>
              </a:rPr>
              <a:t> </a:t>
            </a:r>
            <a:r>
              <a:rPr lang="en-US" b="1" dirty="0">
                <a:solidFill>
                  <a:srgbClr val="000000"/>
                </a:solidFill>
                <a:latin typeface="Book Antiqua"/>
                <a:cs typeface="Book Antiqua"/>
              </a:rPr>
              <a:t>-20%</a:t>
            </a:r>
          </a:p>
        </p:txBody>
      </p:sp>
      <p:sp>
        <p:nvSpPr>
          <p:cNvPr id="5" name="TextBox 4"/>
          <p:cNvSpPr txBox="1"/>
          <p:nvPr/>
        </p:nvSpPr>
        <p:spPr>
          <a:xfrm>
            <a:off x="5625045" y="3872465"/>
            <a:ext cx="3695700" cy="2031325"/>
          </a:xfrm>
          <a:prstGeom prst="rect">
            <a:avLst/>
          </a:prstGeom>
          <a:noFill/>
        </p:spPr>
        <p:txBody>
          <a:bodyPr wrap="square" rtlCol="0">
            <a:spAutoFit/>
          </a:bodyPr>
          <a:lstStyle/>
          <a:p>
            <a:pPr defTabSz="457200" fontAlgn="auto">
              <a:spcBef>
                <a:spcPts val="0"/>
              </a:spcBef>
              <a:spcAft>
                <a:spcPts val="0"/>
              </a:spcAft>
            </a:pPr>
            <a:r>
              <a:rPr lang="en-US" u="sng" dirty="0" err="1">
                <a:solidFill>
                  <a:prstClr val="black"/>
                </a:solidFill>
                <a:latin typeface="Calibri"/>
                <a:cs typeface="+mn-cs"/>
              </a:rPr>
              <a:t>GCMs</a:t>
            </a:r>
            <a:r>
              <a:rPr lang="en-US" dirty="0">
                <a:solidFill>
                  <a:prstClr val="black"/>
                </a:solidFill>
                <a:latin typeface="Calibri"/>
                <a:cs typeface="+mn-cs"/>
              </a:rPr>
              <a:t>: 16</a:t>
            </a:r>
          </a:p>
          <a:p>
            <a:pPr defTabSz="457200" fontAlgn="auto">
              <a:spcBef>
                <a:spcPts val="0"/>
              </a:spcBef>
              <a:spcAft>
                <a:spcPts val="0"/>
              </a:spcAft>
            </a:pPr>
            <a:r>
              <a:rPr lang="en-US" u="sng" dirty="0">
                <a:solidFill>
                  <a:prstClr val="black"/>
                </a:solidFill>
                <a:latin typeface="Calibri"/>
                <a:cs typeface="+mn-cs"/>
              </a:rPr>
              <a:t>Emission scenarios</a:t>
            </a:r>
            <a:r>
              <a:rPr lang="en-US" dirty="0">
                <a:solidFill>
                  <a:prstClr val="black"/>
                </a:solidFill>
                <a:latin typeface="Calibri"/>
                <a:cs typeface="+mn-cs"/>
              </a:rPr>
              <a:t>: A2, A1B, B1</a:t>
            </a:r>
          </a:p>
          <a:p>
            <a:pPr defTabSz="457200" fontAlgn="auto">
              <a:spcBef>
                <a:spcPts val="0"/>
              </a:spcBef>
              <a:spcAft>
                <a:spcPts val="0"/>
              </a:spcAft>
            </a:pPr>
            <a:r>
              <a:rPr lang="en-US" u="sng" dirty="0">
                <a:solidFill>
                  <a:prstClr val="black"/>
                </a:solidFill>
                <a:latin typeface="Calibri"/>
                <a:cs typeface="+mn-cs"/>
              </a:rPr>
              <a:t>Total projections:</a:t>
            </a:r>
            <a:r>
              <a:rPr lang="en-US" dirty="0">
                <a:solidFill>
                  <a:prstClr val="black"/>
                </a:solidFill>
                <a:latin typeface="Calibri"/>
                <a:cs typeface="+mn-cs"/>
              </a:rPr>
              <a:t> 112 (multiple runs)</a:t>
            </a:r>
            <a:endParaRPr lang="en-US" u="sng" dirty="0">
              <a:solidFill>
                <a:prstClr val="black"/>
              </a:solidFill>
              <a:latin typeface="Calibri"/>
              <a:cs typeface="+mn-cs"/>
            </a:endParaRPr>
          </a:p>
          <a:p>
            <a:pPr defTabSz="457200" fontAlgn="auto">
              <a:spcBef>
                <a:spcPts val="0"/>
              </a:spcBef>
              <a:spcAft>
                <a:spcPts val="0"/>
              </a:spcAft>
            </a:pPr>
            <a:r>
              <a:rPr lang="en-US" u="sng" dirty="0">
                <a:solidFill>
                  <a:prstClr val="black"/>
                </a:solidFill>
                <a:latin typeface="Calibri"/>
                <a:cs typeface="+mn-cs"/>
              </a:rPr>
              <a:t>Time period</a:t>
            </a:r>
            <a:r>
              <a:rPr lang="en-US" dirty="0">
                <a:solidFill>
                  <a:prstClr val="black"/>
                </a:solidFill>
                <a:latin typeface="Calibri"/>
                <a:cs typeface="+mn-cs"/>
              </a:rPr>
              <a:t>: 1950-2099</a:t>
            </a:r>
          </a:p>
          <a:p>
            <a:pPr defTabSz="457200" fontAlgn="auto">
              <a:spcBef>
                <a:spcPts val="0"/>
              </a:spcBef>
              <a:spcAft>
                <a:spcPts val="0"/>
              </a:spcAft>
            </a:pPr>
            <a:r>
              <a:rPr lang="en-US" u="sng" dirty="0">
                <a:solidFill>
                  <a:prstClr val="black"/>
                </a:solidFill>
                <a:latin typeface="Calibri"/>
                <a:cs typeface="+mn-cs"/>
              </a:rPr>
              <a:t>Spatial resolution</a:t>
            </a:r>
            <a:r>
              <a:rPr lang="en-US" dirty="0">
                <a:solidFill>
                  <a:prstClr val="black"/>
                </a:solidFill>
                <a:latin typeface="Calibri"/>
                <a:cs typeface="+mn-cs"/>
              </a:rPr>
              <a:t>: 1/8° (~12 km)</a:t>
            </a:r>
          </a:p>
          <a:p>
            <a:pPr defTabSz="457200" fontAlgn="auto">
              <a:spcBef>
                <a:spcPts val="0"/>
              </a:spcBef>
              <a:spcAft>
                <a:spcPts val="0"/>
              </a:spcAft>
            </a:pPr>
            <a:r>
              <a:rPr lang="en-US" u="sng" dirty="0">
                <a:solidFill>
                  <a:prstClr val="black"/>
                </a:solidFill>
                <a:latin typeface="Calibri"/>
                <a:cs typeface="+mn-cs"/>
              </a:rPr>
              <a:t>Land surface</a:t>
            </a:r>
            <a:r>
              <a:rPr lang="en-US" dirty="0">
                <a:solidFill>
                  <a:prstClr val="black"/>
                </a:solidFill>
                <a:latin typeface="Calibri"/>
                <a:cs typeface="+mn-cs"/>
              </a:rPr>
              <a:t>: Hydrologic model (VIC)</a:t>
            </a:r>
          </a:p>
          <a:p>
            <a:pPr defTabSz="457200" fontAlgn="auto">
              <a:spcBef>
                <a:spcPts val="0"/>
              </a:spcBef>
              <a:spcAft>
                <a:spcPts val="0"/>
              </a:spcAft>
            </a:pPr>
            <a:endParaRPr lang="en-US" dirty="0">
              <a:solidFill>
                <a:prstClr val="black"/>
              </a:solidFill>
              <a:latin typeface="Calibri"/>
              <a:cs typeface="+mn-cs"/>
            </a:endParaRPr>
          </a:p>
        </p:txBody>
      </p:sp>
      <p:pic>
        <p:nvPicPr>
          <p:cNvPr id="6" name="Picture 5" descr="Screen shot 2013-02-19 at 2.34.43 PM.png"/>
          <p:cNvPicPr>
            <a:picLocks noChangeAspect="1"/>
          </p:cNvPicPr>
          <p:nvPr/>
        </p:nvPicPr>
        <p:blipFill>
          <a:blip r:embed="rId4"/>
          <a:stretch>
            <a:fillRect/>
          </a:stretch>
        </p:blipFill>
        <p:spPr>
          <a:xfrm>
            <a:off x="5618163" y="219223"/>
            <a:ext cx="2992437" cy="363759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850900" y="1257300"/>
            <a:ext cx="7556500" cy="3785652"/>
          </a:xfrm>
          <a:prstGeom prst="rect">
            <a:avLst/>
          </a:prstGeom>
          <a:noFill/>
          <a:ln w="25400">
            <a:noFill/>
            <a:miter lim="800000"/>
            <a:headEnd/>
            <a:tailEnd/>
          </a:ln>
        </p:spPr>
        <p:txBody>
          <a:bodyPr wrap="square">
            <a:prstTxWarp prst="textNoShape">
              <a:avLst/>
            </a:prstTxWarp>
            <a:spAutoFit/>
          </a:bodyPr>
          <a:lstStyle/>
          <a:p>
            <a:pPr algn="ctr" defTabSz="457200" fontAlgn="auto">
              <a:spcBef>
                <a:spcPts val="0"/>
              </a:spcBef>
              <a:spcAft>
                <a:spcPts val="0"/>
              </a:spcAft>
              <a:defRPr/>
            </a:pPr>
            <a:r>
              <a:rPr lang="en-US" sz="4000" b="1" u="sng" dirty="0">
                <a:solidFill>
                  <a:srgbClr val="7F7F7F"/>
                </a:solidFill>
                <a:effectLst>
                  <a:outerShdw blurRad="38100" dist="38100" dir="2700000" algn="tl">
                    <a:srgbClr val="000000">
                      <a:alpha val="43137"/>
                    </a:srgbClr>
                  </a:outerShdw>
                </a:effectLst>
                <a:latin typeface="Book Antiqua"/>
                <a:cs typeface="Book Antiqua"/>
              </a:rPr>
              <a:t>Why</a:t>
            </a:r>
            <a:r>
              <a:rPr lang="en-US" sz="4000" b="1" dirty="0">
                <a:solidFill>
                  <a:srgbClr val="7F7F7F"/>
                </a:solidFill>
                <a:effectLst>
                  <a:outerShdw blurRad="38100" dist="38100" dir="2700000" algn="tl">
                    <a:srgbClr val="000000">
                      <a:alpha val="43137"/>
                    </a:srgbClr>
                  </a:outerShdw>
                </a:effectLst>
                <a:latin typeface="Book Antiqua"/>
                <a:cs typeface="Book Antiqua"/>
              </a:rPr>
              <a:t> </a:t>
            </a:r>
            <a:r>
              <a:rPr lang="en-US" sz="4000" dirty="0">
                <a:solidFill>
                  <a:srgbClr val="7F7F7F"/>
                </a:solidFill>
                <a:effectLst>
                  <a:outerShdw blurRad="38100" dist="38100" dir="2700000" algn="tl">
                    <a:srgbClr val="000000">
                      <a:alpha val="43137"/>
                    </a:srgbClr>
                  </a:outerShdw>
                </a:effectLst>
                <a:latin typeface="Book Antiqua"/>
                <a:cs typeface="Book Antiqua"/>
              </a:rPr>
              <a:t>is there such a wide range of projections of impacts of future climate change on Colorado River </a:t>
            </a:r>
            <a:r>
              <a:rPr lang="en-US" sz="4000" dirty="0" err="1">
                <a:solidFill>
                  <a:srgbClr val="7F7F7F"/>
                </a:solidFill>
                <a:effectLst>
                  <a:outerShdw blurRad="38100" dist="38100" dir="2700000" algn="tl">
                    <a:srgbClr val="000000">
                      <a:alpha val="43137"/>
                    </a:srgbClr>
                  </a:outerShdw>
                </a:effectLst>
                <a:latin typeface="Book Antiqua"/>
                <a:cs typeface="Book Antiqua"/>
              </a:rPr>
              <a:t>streamflow</a:t>
            </a:r>
            <a:r>
              <a:rPr lang="en-US" sz="4000" dirty="0">
                <a:solidFill>
                  <a:srgbClr val="7F7F7F"/>
                </a:solidFill>
                <a:effectLst>
                  <a:outerShdw blurRad="38100" dist="38100" dir="2700000" algn="tl">
                    <a:srgbClr val="000000">
                      <a:alpha val="43137"/>
                    </a:srgbClr>
                  </a:outerShdw>
                </a:effectLst>
                <a:latin typeface="Book Antiqua"/>
                <a:cs typeface="Book Antiqua"/>
              </a:rPr>
              <a:t>, and</a:t>
            </a:r>
            <a:r>
              <a:rPr lang="en-US" sz="4000" b="1" dirty="0">
                <a:solidFill>
                  <a:srgbClr val="7F7F7F"/>
                </a:solidFill>
                <a:effectLst>
                  <a:outerShdw blurRad="38100" dist="38100" dir="2700000" algn="tl">
                    <a:srgbClr val="000000">
                      <a:alpha val="43137"/>
                    </a:srgbClr>
                  </a:outerShdw>
                </a:effectLst>
                <a:latin typeface="Book Antiqua"/>
                <a:cs typeface="Book Antiqua"/>
              </a:rPr>
              <a:t> </a:t>
            </a:r>
            <a:r>
              <a:rPr lang="en-US" sz="4000" b="1" u="sng" dirty="0">
                <a:solidFill>
                  <a:srgbClr val="FFFF66"/>
                </a:solidFill>
                <a:effectLst>
                  <a:outerShdw blurRad="38100" dist="38100" dir="2700000" algn="tl">
                    <a:srgbClr val="000000">
                      <a:alpha val="43137"/>
                    </a:srgbClr>
                  </a:outerShdw>
                </a:effectLst>
                <a:latin typeface="Book Antiqua"/>
                <a:cs typeface="Book Antiqua"/>
              </a:rPr>
              <a:t>how</a:t>
            </a:r>
            <a:r>
              <a:rPr lang="en-US" sz="4000" b="1" dirty="0">
                <a:solidFill>
                  <a:srgbClr val="FFFF66"/>
                </a:solidFill>
                <a:effectLst>
                  <a:outerShdw blurRad="38100" dist="38100" dir="2700000" algn="tl">
                    <a:srgbClr val="000000">
                      <a:alpha val="43137"/>
                    </a:srgbClr>
                  </a:outerShdw>
                </a:effectLst>
                <a:latin typeface="Book Antiqua"/>
                <a:cs typeface="Book Antiqua"/>
              </a:rPr>
              <a:t> </a:t>
            </a:r>
            <a:r>
              <a:rPr lang="en-US" sz="4000" dirty="0">
                <a:solidFill>
                  <a:srgbClr val="FFFF66"/>
                </a:solidFill>
                <a:effectLst>
                  <a:outerShdw blurRad="38100" dist="38100" dir="2700000" algn="tl">
                    <a:srgbClr val="000000">
                      <a:alpha val="43137"/>
                    </a:srgbClr>
                  </a:outerShdw>
                </a:effectLst>
                <a:latin typeface="Book Antiqua"/>
                <a:cs typeface="Book Antiqua"/>
              </a:rPr>
              <a:t>should this uncertainty be interpreted?</a:t>
            </a:r>
            <a:endParaRPr lang="en-US" sz="4000" i="1" dirty="0">
              <a:solidFill>
                <a:srgbClr val="FFFF66"/>
              </a:solidFill>
              <a:effectLst>
                <a:outerShdw blurRad="38100" dist="38100" dir="2700000" algn="tl">
                  <a:srgbClr val="000000">
                    <a:alpha val="43137"/>
                  </a:srgbClr>
                </a:outerShdw>
              </a:effectLst>
              <a:latin typeface="Book Antiqua"/>
              <a:cs typeface="Book Antiqu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98463" y="1866901"/>
            <a:ext cx="8483600" cy="4247317"/>
          </a:xfrm>
          <a:prstGeom prst="rect">
            <a:avLst/>
          </a:prstGeom>
          <a:noFill/>
          <a:ln w="9525">
            <a:noFill/>
            <a:miter lim="800000"/>
            <a:headEnd/>
            <a:tailEnd/>
          </a:ln>
        </p:spPr>
        <p:txBody>
          <a:bodyPr>
            <a:prstTxWarp prst="textNoShape">
              <a:avLst/>
            </a:prstTxWarp>
            <a:spAutoFit/>
          </a:bodyPr>
          <a:lstStyle/>
          <a:p>
            <a:pPr marL="457200" indent="-457200" defTabSz="457200" fontAlgn="auto">
              <a:spcBef>
                <a:spcPts val="0"/>
              </a:spcBef>
              <a:spcAft>
                <a:spcPts val="0"/>
              </a:spcAft>
              <a:buFont typeface="Times" charset="0"/>
              <a:buAutoNum type="arabicParenR"/>
              <a:defRPr/>
            </a:pPr>
            <a:r>
              <a:rPr lang="en-US" sz="3000" b="1" dirty="0">
                <a:solidFill>
                  <a:prstClr val="white"/>
                </a:solidFill>
                <a:effectLst>
                  <a:outerShdw blurRad="38100" dist="38100" dir="2700000" algn="tl">
                    <a:srgbClr val="000000">
                      <a:alpha val="43137"/>
                    </a:srgbClr>
                  </a:outerShdw>
                </a:effectLst>
                <a:latin typeface="Book Antiqua" charset="0"/>
                <a:cs typeface="+mn-cs"/>
              </a:rPr>
              <a:t>Global Climate Model (GCM) and emission scenario selection</a:t>
            </a:r>
          </a:p>
          <a:p>
            <a:pPr marL="457200" indent="-457200" defTabSz="457200" fontAlgn="auto">
              <a:spcBef>
                <a:spcPts val="0"/>
              </a:spcBef>
              <a:spcAft>
                <a:spcPts val="0"/>
              </a:spcAft>
              <a:buFont typeface="Times" charset="0"/>
              <a:buAutoNum type="arabicParenR"/>
              <a:defRPr/>
            </a:pPr>
            <a:endParaRPr lang="en-US" sz="3000" b="1" dirty="0">
              <a:solidFill>
                <a:prstClr val="white"/>
              </a:solidFill>
              <a:effectLst>
                <a:outerShdw blurRad="38100" dist="38100" dir="2700000" algn="tl">
                  <a:srgbClr val="000000">
                    <a:alpha val="43137"/>
                  </a:srgbClr>
                </a:outerShdw>
              </a:effectLst>
              <a:latin typeface="Book Antiqua" charset="0"/>
              <a:cs typeface="+mn-cs"/>
            </a:endParaRPr>
          </a:p>
          <a:p>
            <a:pPr marL="457200" indent="-457200" defTabSz="457200" fontAlgn="auto">
              <a:spcBef>
                <a:spcPts val="0"/>
              </a:spcBef>
              <a:spcAft>
                <a:spcPts val="0"/>
              </a:spcAft>
              <a:buFont typeface="Times" charset="0"/>
              <a:buAutoNum type="arabicParenR"/>
              <a:defRPr/>
            </a:pPr>
            <a:r>
              <a:rPr lang="en-US" sz="3000" b="1" dirty="0">
                <a:solidFill>
                  <a:prstClr val="white"/>
                </a:solidFill>
                <a:effectLst>
                  <a:outerShdw blurRad="38100" dist="38100" dir="2700000" algn="tl">
                    <a:srgbClr val="000000">
                      <a:alpha val="43137"/>
                    </a:srgbClr>
                  </a:outerShdw>
                </a:effectLst>
                <a:latin typeface="Book Antiqua" charset="0"/>
                <a:cs typeface="+mn-cs"/>
              </a:rPr>
              <a:t>Spatial scale and topographic dependence of climate change projections</a:t>
            </a:r>
          </a:p>
          <a:p>
            <a:pPr marL="457200" indent="-457200" defTabSz="457200" fontAlgn="auto">
              <a:spcBef>
                <a:spcPts val="0"/>
              </a:spcBef>
              <a:spcAft>
                <a:spcPts val="0"/>
              </a:spcAft>
              <a:defRPr/>
            </a:pPr>
            <a:endParaRPr lang="en-US" sz="3000" b="1" dirty="0">
              <a:solidFill>
                <a:prstClr val="white"/>
              </a:solidFill>
              <a:effectLst>
                <a:outerShdw blurRad="38100" dist="38100" dir="2700000" algn="tl">
                  <a:srgbClr val="000000">
                    <a:alpha val="43137"/>
                  </a:srgbClr>
                </a:outerShdw>
              </a:effectLst>
              <a:latin typeface="Book Antiqua" charset="0"/>
              <a:cs typeface="+mn-cs"/>
            </a:endParaRPr>
          </a:p>
          <a:p>
            <a:pPr marL="457200" indent="-457200" defTabSz="457200" fontAlgn="auto">
              <a:spcBef>
                <a:spcPts val="0"/>
              </a:spcBef>
              <a:spcAft>
                <a:spcPts val="0"/>
              </a:spcAft>
              <a:buFont typeface="Times" charset="0"/>
              <a:buAutoNum type="arabicParenR"/>
              <a:defRPr/>
            </a:pPr>
            <a:r>
              <a:rPr lang="en-US" sz="3000" b="1" dirty="0">
                <a:solidFill>
                  <a:prstClr val="white"/>
                </a:solidFill>
                <a:effectLst>
                  <a:outerShdw blurRad="38100" dist="38100" dir="2700000" algn="tl">
                    <a:srgbClr val="000000">
                      <a:alpha val="43137"/>
                    </a:srgbClr>
                  </a:outerShdw>
                </a:effectLst>
                <a:latin typeface="Book Antiqua" charset="0"/>
                <a:cs typeface="+mn-cs"/>
              </a:rPr>
              <a:t>Land surface representations</a:t>
            </a:r>
          </a:p>
          <a:p>
            <a:pPr marL="457200" indent="-457200" defTabSz="457200" fontAlgn="auto">
              <a:spcBef>
                <a:spcPts val="0"/>
              </a:spcBef>
              <a:spcAft>
                <a:spcPts val="0"/>
              </a:spcAft>
              <a:defRPr/>
            </a:pPr>
            <a:endParaRPr lang="en-US" sz="3000" b="1" dirty="0">
              <a:solidFill>
                <a:prstClr val="white"/>
              </a:solidFill>
              <a:effectLst>
                <a:outerShdw blurRad="38100" dist="38100" dir="2700000" algn="tl">
                  <a:srgbClr val="000000">
                    <a:alpha val="43137"/>
                  </a:srgbClr>
                </a:outerShdw>
              </a:effectLst>
              <a:latin typeface="Book Antiqua" charset="0"/>
              <a:cs typeface="+mn-cs"/>
            </a:endParaRPr>
          </a:p>
          <a:p>
            <a:pPr marL="457200" indent="-457200" defTabSz="457200" fontAlgn="auto">
              <a:spcBef>
                <a:spcPts val="0"/>
              </a:spcBef>
              <a:spcAft>
                <a:spcPts val="0"/>
              </a:spcAft>
              <a:buFont typeface="Times" charset="0"/>
              <a:buAutoNum type="arabicParenR"/>
              <a:defRPr/>
            </a:pPr>
            <a:r>
              <a:rPr lang="en-US" sz="3000" b="1" dirty="0">
                <a:solidFill>
                  <a:prstClr val="white"/>
                </a:solidFill>
                <a:effectLst>
                  <a:outerShdw blurRad="38100" dist="38100" dir="2700000" algn="tl">
                    <a:srgbClr val="000000">
                      <a:alpha val="43137"/>
                    </a:srgbClr>
                  </a:outerShdw>
                </a:effectLst>
                <a:latin typeface="Book Antiqua" charset="0"/>
                <a:cs typeface="+mn-cs"/>
              </a:rPr>
              <a:t>Statistical downscaling methods</a:t>
            </a:r>
          </a:p>
        </p:txBody>
      </p:sp>
      <p:sp>
        <p:nvSpPr>
          <p:cNvPr id="17411" name="Rectangle 3"/>
          <p:cNvSpPr>
            <a:spLocks noGrp="1" noChangeArrowheads="1"/>
          </p:cNvSpPr>
          <p:nvPr>
            <p:ph type="title" idx="4294967295"/>
          </p:nvPr>
        </p:nvSpPr>
        <p:spPr>
          <a:xfrm>
            <a:off x="0" y="312739"/>
            <a:ext cx="9144000" cy="1143000"/>
          </a:xfrm>
        </p:spPr>
        <p:txBody>
          <a:bodyPr>
            <a:noAutofit/>
          </a:bodyPr>
          <a:lstStyle/>
          <a:p>
            <a:pPr eaLnBrk="1" hangingPunct="1">
              <a:defRPr/>
            </a:pPr>
            <a:r>
              <a:rPr lang="en-US" sz="4200" b="1" dirty="0" smtClean="0">
                <a:solidFill>
                  <a:srgbClr val="FFFF66"/>
                </a:solidFill>
                <a:effectLst>
                  <a:outerShdw blurRad="38100" dist="38100" dir="2700000" algn="tl">
                    <a:srgbClr val="000000">
                      <a:alpha val="43137"/>
                    </a:srgbClr>
                  </a:outerShdw>
                </a:effectLst>
                <a:latin typeface="Book Antiqua" charset="0"/>
              </a:rPr>
              <a:t>Sources of Uncertainty in Future Projections</a:t>
            </a:r>
            <a:endParaRPr lang="en-US" sz="4200" b="1" dirty="0">
              <a:solidFill>
                <a:srgbClr val="FFFF66"/>
              </a:solidFill>
              <a:effectLst>
                <a:outerShdw blurRad="38100" dist="38100" dir="2700000" algn="tl">
                  <a:srgbClr val="000000">
                    <a:alpha val="43137"/>
                  </a:srgbClr>
                </a:outerShdw>
              </a:effectLst>
              <a:latin typeface="Book Antiqua"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05062" y="567000"/>
            <a:ext cx="3225562" cy="338554"/>
          </a:xfrm>
          <a:prstGeom prst="rect">
            <a:avLst/>
          </a:prstGeom>
          <a:noFill/>
        </p:spPr>
        <p:txBody>
          <a:bodyPr wrap="none" rtlCol="0">
            <a:spAutoFit/>
          </a:bodyPr>
          <a:lstStyle/>
          <a:p>
            <a:pPr defTabSz="457200" fontAlgn="auto">
              <a:spcBef>
                <a:spcPts val="0"/>
              </a:spcBef>
              <a:spcAft>
                <a:spcPts val="0"/>
              </a:spcAft>
            </a:pPr>
            <a:r>
              <a:rPr lang="en-US" sz="1600" dirty="0">
                <a:solidFill>
                  <a:prstClr val="black"/>
                </a:solidFill>
                <a:latin typeface="Arial"/>
                <a:cs typeface="Arial"/>
              </a:rPr>
              <a:t>(a) Different </a:t>
            </a:r>
            <a:r>
              <a:rPr lang="en-US" sz="1600" dirty="0" err="1">
                <a:solidFill>
                  <a:prstClr val="black"/>
                </a:solidFill>
                <a:latin typeface="Arial"/>
                <a:cs typeface="Arial"/>
              </a:rPr>
              <a:t>GCMs</a:t>
            </a:r>
            <a:r>
              <a:rPr lang="en-US" sz="1600" dirty="0">
                <a:solidFill>
                  <a:prstClr val="black"/>
                </a:solidFill>
                <a:latin typeface="Arial"/>
                <a:cs typeface="Arial"/>
              </a:rPr>
              <a:t>, A1B scenario </a:t>
            </a:r>
          </a:p>
        </p:txBody>
      </p:sp>
      <p:pic>
        <p:nvPicPr>
          <p:cNvPr id="17" name="Picture 16" descr="diff_model_select.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788209" y="941371"/>
            <a:ext cx="3555924" cy="5452417"/>
          </a:xfrm>
          <a:prstGeom prst="rect">
            <a:avLst/>
          </a:prstGeom>
        </p:spPr>
      </p:pic>
      <p:sp>
        <p:nvSpPr>
          <p:cNvPr id="8" name="TextBox 7"/>
          <p:cNvSpPr txBox="1"/>
          <p:nvPr/>
        </p:nvSpPr>
        <p:spPr>
          <a:xfrm>
            <a:off x="-76960" y="110374"/>
            <a:ext cx="9427797" cy="830997"/>
          </a:xfrm>
          <a:prstGeom prst="rect">
            <a:avLst/>
          </a:prstGeom>
          <a:noFill/>
        </p:spPr>
        <p:txBody>
          <a:bodyPr wrap="square" rtlCol="0">
            <a:spAutoFit/>
          </a:bodyPr>
          <a:lstStyle/>
          <a:p>
            <a:pPr defTabSz="457200" fontAlgn="auto">
              <a:spcBef>
                <a:spcPts val="0"/>
              </a:spcBef>
              <a:spcAft>
                <a:spcPts val="0"/>
              </a:spcAft>
            </a:pPr>
            <a:r>
              <a:rPr lang="en-US" sz="2400" b="1" dirty="0">
                <a:solidFill>
                  <a:prstClr val="black"/>
                </a:solidFill>
                <a:latin typeface="Book Antiqua" charset="0"/>
                <a:cs typeface="+mn-cs"/>
              </a:rPr>
              <a:t> 1) Global Climate Model (GCM) and emission scenario selection</a:t>
            </a:r>
          </a:p>
          <a:p>
            <a:pPr defTabSz="457200" fontAlgn="auto">
              <a:spcBef>
                <a:spcPts val="0"/>
              </a:spcBef>
              <a:spcAft>
                <a:spcPts val="0"/>
              </a:spcAft>
            </a:pPr>
            <a:endParaRPr lang="en-US" sz="2400" dirty="0">
              <a:solidFill>
                <a:prstClr val="black"/>
              </a:solidFill>
              <a:latin typeface="Calibri"/>
              <a:cs typeface="+mn-cs"/>
            </a:endParaRPr>
          </a:p>
        </p:txBody>
      </p:sp>
      <p:sp>
        <p:nvSpPr>
          <p:cNvPr id="9" name="TextBox 8"/>
          <p:cNvSpPr txBox="1"/>
          <p:nvPr/>
        </p:nvSpPr>
        <p:spPr>
          <a:xfrm>
            <a:off x="-7010" y="6572021"/>
            <a:ext cx="2802787" cy="276999"/>
          </a:xfrm>
          <a:prstGeom prst="rect">
            <a:avLst/>
          </a:prstGeom>
          <a:noFill/>
        </p:spPr>
        <p:txBody>
          <a:bodyPr wrap="none" rtlCol="0">
            <a:spAutoFit/>
          </a:bodyPr>
          <a:lstStyle/>
          <a:p>
            <a:pPr defTabSz="457200" fontAlgn="auto">
              <a:spcBef>
                <a:spcPts val="0"/>
              </a:spcBef>
              <a:spcAft>
                <a:spcPts val="0"/>
              </a:spcAft>
            </a:pPr>
            <a:r>
              <a:rPr lang="en-US" sz="1200" i="1" dirty="0">
                <a:solidFill>
                  <a:prstClr val="black"/>
                </a:solidFill>
                <a:latin typeface="Times New Roman"/>
                <a:cs typeface="Times New Roman"/>
              </a:rPr>
              <a:t>Figure from Vano et al., BAMS, in review.  </a:t>
            </a:r>
          </a:p>
        </p:txBody>
      </p:sp>
      <p:sp>
        <p:nvSpPr>
          <p:cNvPr id="10" name="Rectangle 9"/>
          <p:cNvSpPr/>
          <p:nvPr/>
        </p:nvSpPr>
        <p:spPr>
          <a:xfrm>
            <a:off x="3159874" y="5308600"/>
            <a:ext cx="1182022" cy="1237686"/>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05062" y="567000"/>
            <a:ext cx="3225562" cy="338554"/>
          </a:xfrm>
          <a:prstGeom prst="rect">
            <a:avLst/>
          </a:prstGeom>
          <a:noFill/>
        </p:spPr>
        <p:txBody>
          <a:bodyPr wrap="none" rtlCol="0">
            <a:spAutoFit/>
          </a:bodyPr>
          <a:lstStyle/>
          <a:p>
            <a:pPr defTabSz="457200" fontAlgn="auto">
              <a:spcBef>
                <a:spcPts val="0"/>
              </a:spcBef>
              <a:spcAft>
                <a:spcPts val="0"/>
              </a:spcAft>
            </a:pPr>
            <a:r>
              <a:rPr lang="en-US" sz="1600" dirty="0">
                <a:solidFill>
                  <a:prstClr val="black"/>
                </a:solidFill>
                <a:latin typeface="Arial"/>
                <a:cs typeface="Arial"/>
              </a:rPr>
              <a:t>(a) Different </a:t>
            </a:r>
            <a:r>
              <a:rPr lang="en-US" sz="1600" dirty="0" err="1">
                <a:solidFill>
                  <a:prstClr val="black"/>
                </a:solidFill>
                <a:latin typeface="Arial"/>
                <a:cs typeface="Arial"/>
              </a:rPr>
              <a:t>GCMs</a:t>
            </a:r>
            <a:r>
              <a:rPr lang="en-US" sz="1600" dirty="0">
                <a:solidFill>
                  <a:prstClr val="black"/>
                </a:solidFill>
                <a:latin typeface="Arial"/>
                <a:cs typeface="Arial"/>
              </a:rPr>
              <a:t>, A1B scenario </a:t>
            </a:r>
          </a:p>
        </p:txBody>
      </p:sp>
      <p:cxnSp>
        <p:nvCxnSpPr>
          <p:cNvPr id="14" name="Straight Connector 13"/>
          <p:cNvCxnSpPr/>
          <p:nvPr/>
        </p:nvCxnSpPr>
        <p:spPr>
          <a:xfrm rot="5400000">
            <a:off x="1517926" y="3564199"/>
            <a:ext cx="5816600"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93047" y="567000"/>
            <a:ext cx="3487653" cy="338554"/>
          </a:xfrm>
          <a:prstGeom prst="rect">
            <a:avLst/>
          </a:prstGeom>
          <a:noFill/>
        </p:spPr>
        <p:txBody>
          <a:bodyPr wrap="none" rtlCol="0">
            <a:spAutoFit/>
          </a:bodyPr>
          <a:lstStyle/>
          <a:p>
            <a:pPr defTabSz="457200" fontAlgn="auto">
              <a:spcBef>
                <a:spcPts val="0"/>
              </a:spcBef>
              <a:spcAft>
                <a:spcPts val="0"/>
              </a:spcAft>
            </a:pPr>
            <a:r>
              <a:rPr lang="en-US" sz="1600" dirty="0">
                <a:solidFill>
                  <a:prstClr val="black"/>
                </a:solidFill>
                <a:latin typeface="Arial"/>
                <a:cs typeface="Arial"/>
              </a:rPr>
              <a:t>(</a:t>
            </a:r>
            <a:r>
              <a:rPr lang="en-US" sz="1600" dirty="0" err="1">
                <a:solidFill>
                  <a:prstClr val="black"/>
                </a:solidFill>
                <a:latin typeface="Arial"/>
                <a:cs typeface="Arial"/>
              </a:rPr>
              <a:t>b</a:t>
            </a:r>
            <a:r>
              <a:rPr lang="en-US" sz="1600" dirty="0">
                <a:solidFill>
                  <a:prstClr val="black"/>
                </a:solidFill>
                <a:latin typeface="Arial"/>
                <a:cs typeface="Arial"/>
              </a:rPr>
              <a:t>) Same </a:t>
            </a:r>
            <a:r>
              <a:rPr lang="en-US" sz="1600" dirty="0" err="1">
                <a:solidFill>
                  <a:prstClr val="black"/>
                </a:solidFill>
                <a:latin typeface="Arial"/>
                <a:cs typeface="Arial"/>
              </a:rPr>
              <a:t>GCMs</a:t>
            </a:r>
            <a:r>
              <a:rPr lang="en-US" sz="1600" dirty="0">
                <a:solidFill>
                  <a:prstClr val="black"/>
                </a:solidFill>
                <a:latin typeface="Arial"/>
                <a:cs typeface="Arial"/>
              </a:rPr>
              <a:t>, Different scenarios</a:t>
            </a:r>
          </a:p>
        </p:txBody>
      </p:sp>
      <p:pic>
        <p:nvPicPr>
          <p:cNvPr id="16" name="Picture 15" descr="across_scenarios.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4467433" y="945487"/>
            <a:ext cx="3553239" cy="5448300"/>
          </a:xfrm>
          <a:prstGeom prst="rect">
            <a:avLst/>
          </a:prstGeom>
        </p:spPr>
      </p:pic>
      <p:pic>
        <p:nvPicPr>
          <p:cNvPr id="17" name="Picture 16" descr="diff_model_select.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788209" y="941371"/>
            <a:ext cx="3555924" cy="5452417"/>
          </a:xfrm>
          <a:prstGeom prst="rect">
            <a:avLst/>
          </a:prstGeom>
        </p:spPr>
      </p:pic>
      <p:sp>
        <p:nvSpPr>
          <p:cNvPr id="8" name="TextBox 7"/>
          <p:cNvSpPr txBox="1"/>
          <p:nvPr/>
        </p:nvSpPr>
        <p:spPr>
          <a:xfrm>
            <a:off x="-76960" y="110374"/>
            <a:ext cx="9427797" cy="830997"/>
          </a:xfrm>
          <a:prstGeom prst="rect">
            <a:avLst/>
          </a:prstGeom>
          <a:noFill/>
        </p:spPr>
        <p:txBody>
          <a:bodyPr wrap="square" rtlCol="0">
            <a:spAutoFit/>
          </a:bodyPr>
          <a:lstStyle/>
          <a:p>
            <a:pPr defTabSz="457200" fontAlgn="auto">
              <a:spcBef>
                <a:spcPts val="0"/>
              </a:spcBef>
              <a:spcAft>
                <a:spcPts val="0"/>
              </a:spcAft>
            </a:pPr>
            <a:r>
              <a:rPr lang="en-US" sz="2400" b="1" dirty="0">
                <a:solidFill>
                  <a:prstClr val="black"/>
                </a:solidFill>
                <a:latin typeface="Book Antiqua" charset="0"/>
                <a:cs typeface="+mn-cs"/>
              </a:rPr>
              <a:t> 1) Global Climate Model (GCM) and emission scenario selection</a:t>
            </a:r>
          </a:p>
          <a:p>
            <a:pPr defTabSz="457200" fontAlgn="auto">
              <a:spcBef>
                <a:spcPts val="0"/>
              </a:spcBef>
              <a:spcAft>
                <a:spcPts val="0"/>
              </a:spcAft>
            </a:pPr>
            <a:endParaRPr lang="en-US" sz="2400" dirty="0">
              <a:solidFill>
                <a:prstClr val="black"/>
              </a:solidFill>
              <a:latin typeface="Calibri"/>
              <a:cs typeface="+mn-cs"/>
            </a:endParaRPr>
          </a:p>
        </p:txBody>
      </p:sp>
      <p:sp>
        <p:nvSpPr>
          <p:cNvPr id="9" name="TextBox 8"/>
          <p:cNvSpPr txBox="1"/>
          <p:nvPr/>
        </p:nvSpPr>
        <p:spPr>
          <a:xfrm>
            <a:off x="-7010" y="6572021"/>
            <a:ext cx="2802787" cy="276999"/>
          </a:xfrm>
          <a:prstGeom prst="rect">
            <a:avLst/>
          </a:prstGeom>
          <a:noFill/>
        </p:spPr>
        <p:txBody>
          <a:bodyPr wrap="none" rtlCol="0">
            <a:spAutoFit/>
          </a:bodyPr>
          <a:lstStyle/>
          <a:p>
            <a:pPr defTabSz="457200" fontAlgn="auto">
              <a:spcBef>
                <a:spcPts val="0"/>
              </a:spcBef>
              <a:spcAft>
                <a:spcPts val="0"/>
              </a:spcAft>
            </a:pPr>
            <a:r>
              <a:rPr lang="en-US" sz="1200" i="1" dirty="0">
                <a:solidFill>
                  <a:prstClr val="black"/>
                </a:solidFill>
                <a:latin typeface="Times New Roman"/>
                <a:cs typeface="Times New Roman"/>
              </a:rPr>
              <a:t>Figure from Vano et al., BAMS, in review.  </a:t>
            </a:r>
          </a:p>
        </p:txBody>
      </p:sp>
      <p:sp>
        <p:nvSpPr>
          <p:cNvPr id="11" name="Rectangle 10"/>
          <p:cNvSpPr/>
          <p:nvPr/>
        </p:nvSpPr>
        <p:spPr>
          <a:xfrm>
            <a:off x="7261974" y="1018480"/>
            <a:ext cx="818724" cy="5527806"/>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7"/>
          <p:cNvGrpSpPr/>
          <p:nvPr/>
        </p:nvGrpSpPr>
        <p:grpSpPr>
          <a:xfrm>
            <a:off x="606284" y="2557972"/>
            <a:ext cx="7392394" cy="942770"/>
            <a:chOff x="573681" y="2924538"/>
            <a:chExt cx="7392394" cy="942770"/>
          </a:xfrm>
        </p:grpSpPr>
        <p:pic>
          <p:nvPicPr>
            <p:cNvPr id="12" name="Picture 11" descr="colo.Runoff.twb.gif"/>
            <p:cNvPicPr>
              <a:picLocks noChangeAspect="1"/>
            </p:cNvPicPr>
            <p:nvPr/>
          </p:nvPicPr>
          <p:blipFill>
            <a:blip r:embed="rId2"/>
            <a:srcRect t="89789" b="7010"/>
            <a:stretch>
              <a:fillRect/>
            </a:stretch>
          </p:blipFill>
          <p:spPr>
            <a:xfrm>
              <a:off x="573681" y="2924538"/>
              <a:ext cx="7392394" cy="302639"/>
            </a:xfrm>
            <a:prstGeom prst="rect">
              <a:avLst/>
            </a:prstGeom>
          </p:spPr>
        </p:pic>
        <p:sp>
          <p:nvSpPr>
            <p:cNvPr id="13" name="TextBox 12"/>
            <p:cNvSpPr txBox="1"/>
            <p:nvPr/>
          </p:nvSpPr>
          <p:spPr>
            <a:xfrm>
              <a:off x="1517619" y="3115732"/>
              <a:ext cx="6227424" cy="430887"/>
            </a:xfrm>
            <a:prstGeom prst="rect">
              <a:avLst/>
            </a:prstGeom>
            <a:noFill/>
          </p:spPr>
          <p:txBody>
            <a:bodyPr wrap="none" rtlCol="0">
              <a:spAutoFit/>
            </a:bodyPr>
            <a:lstStyle/>
            <a:p>
              <a:pPr defTabSz="457200" fontAlgn="auto">
                <a:spcBef>
                  <a:spcPts val="0"/>
                </a:spcBef>
                <a:spcAft>
                  <a:spcPts val="0"/>
                </a:spcAft>
              </a:pPr>
              <a:r>
                <a:rPr lang="en-US" sz="2200" dirty="0">
                  <a:solidFill>
                    <a:prstClr val="black"/>
                  </a:solidFill>
                  <a:latin typeface="Calibri"/>
                  <a:cs typeface="+mn-cs"/>
                </a:rPr>
                <a:t>0    100  200  300  400   500  600  700  800  900  1000</a:t>
              </a:r>
            </a:p>
          </p:txBody>
        </p:sp>
        <p:sp>
          <p:nvSpPr>
            <p:cNvPr id="14" name="TextBox 13"/>
            <p:cNvSpPr txBox="1"/>
            <p:nvPr/>
          </p:nvSpPr>
          <p:spPr>
            <a:xfrm>
              <a:off x="3529219" y="3436421"/>
              <a:ext cx="2240429" cy="430887"/>
            </a:xfrm>
            <a:prstGeom prst="rect">
              <a:avLst/>
            </a:prstGeom>
            <a:noFill/>
          </p:spPr>
          <p:txBody>
            <a:bodyPr wrap="none" rtlCol="0">
              <a:spAutoFit/>
            </a:bodyPr>
            <a:lstStyle/>
            <a:p>
              <a:pPr defTabSz="457200" fontAlgn="auto">
                <a:spcBef>
                  <a:spcPts val="0"/>
                </a:spcBef>
                <a:spcAft>
                  <a:spcPts val="0"/>
                </a:spcAft>
              </a:pPr>
              <a:r>
                <a:rPr lang="en-US" sz="2200" dirty="0">
                  <a:solidFill>
                    <a:prstClr val="black"/>
                  </a:solidFill>
                  <a:latin typeface="Calibri"/>
                  <a:cs typeface="+mn-cs"/>
                </a:rPr>
                <a:t>Runoff (mm/year) </a:t>
              </a:r>
            </a:p>
          </p:txBody>
        </p:sp>
      </p:grpSp>
      <p:pic>
        <p:nvPicPr>
          <p:cNvPr id="15" name="Picture 14" descr="colo.Runoff.twb.gif"/>
          <p:cNvPicPr>
            <a:picLocks noChangeAspect="1"/>
          </p:cNvPicPr>
          <p:nvPr/>
        </p:nvPicPr>
        <p:blipFill>
          <a:blip r:embed="rId3"/>
          <a:srcRect b="9281"/>
          <a:stretch>
            <a:fillRect/>
          </a:stretch>
        </p:blipFill>
        <p:spPr>
          <a:xfrm>
            <a:off x="4637828" y="68649"/>
            <a:ext cx="2100376" cy="2458652"/>
          </a:xfrm>
          <a:prstGeom prst="rect">
            <a:avLst/>
          </a:prstGeom>
        </p:spPr>
      </p:pic>
      <p:pic>
        <p:nvPicPr>
          <p:cNvPr id="16" name="Picture 15" descr="colo.Runoff.twb.gif"/>
          <p:cNvPicPr>
            <a:picLocks noChangeAspect="1"/>
          </p:cNvPicPr>
          <p:nvPr/>
        </p:nvPicPr>
        <p:blipFill>
          <a:blip r:embed="rId4"/>
          <a:srcRect b="9281"/>
          <a:stretch>
            <a:fillRect/>
          </a:stretch>
        </p:blipFill>
        <p:spPr>
          <a:xfrm>
            <a:off x="6911128" y="68649"/>
            <a:ext cx="2100376" cy="2458652"/>
          </a:xfrm>
          <a:prstGeom prst="rect">
            <a:avLst/>
          </a:prstGeom>
        </p:spPr>
      </p:pic>
      <p:pic>
        <p:nvPicPr>
          <p:cNvPr id="17" name="Picture 16" descr="colo.Runoff.twb.gif"/>
          <p:cNvPicPr>
            <a:picLocks noChangeAspect="1"/>
          </p:cNvPicPr>
          <p:nvPr/>
        </p:nvPicPr>
        <p:blipFill>
          <a:blip r:embed="rId5"/>
          <a:srcRect b="9281"/>
          <a:stretch>
            <a:fillRect/>
          </a:stretch>
        </p:blipFill>
        <p:spPr>
          <a:xfrm>
            <a:off x="2351828" y="68649"/>
            <a:ext cx="2100376" cy="2458652"/>
          </a:xfrm>
          <a:prstGeom prst="rect">
            <a:avLst/>
          </a:prstGeom>
        </p:spPr>
      </p:pic>
      <p:pic>
        <p:nvPicPr>
          <p:cNvPr id="18" name="Picture 17" descr="colo.Runoff.twb.gif"/>
          <p:cNvPicPr>
            <a:picLocks noChangeAspect="1"/>
          </p:cNvPicPr>
          <p:nvPr/>
        </p:nvPicPr>
        <p:blipFill>
          <a:blip r:embed="rId6"/>
          <a:srcRect b="9280"/>
          <a:stretch>
            <a:fillRect/>
          </a:stretch>
        </p:blipFill>
        <p:spPr>
          <a:xfrm>
            <a:off x="71474" y="68650"/>
            <a:ext cx="2104141" cy="2458651"/>
          </a:xfrm>
          <a:prstGeom prst="rect">
            <a:avLst/>
          </a:prstGeom>
        </p:spPr>
      </p:pic>
      <p:graphicFrame>
        <p:nvGraphicFramePr>
          <p:cNvPr id="19" name="Chart 18"/>
          <p:cNvGraphicFramePr/>
          <p:nvPr/>
        </p:nvGraphicFramePr>
        <p:xfrm>
          <a:off x="5113117" y="3729343"/>
          <a:ext cx="4373676" cy="3128657"/>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302358" y="3729342"/>
            <a:ext cx="4566356" cy="1569660"/>
          </a:xfrm>
          <a:prstGeom prst="rect">
            <a:avLst/>
          </a:prstGeom>
          <a:noFill/>
        </p:spPr>
        <p:txBody>
          <a:bodyPr wrap="square" rtlCol="0">
            <a:spAutoFit/>
          </a:bodyPr>
          <a:lstStyle/>
          <a:p>
            <a:pPr defTabSz="457200" fontAlgn="auto">
              <a:spcBef>
                <a:spcPts val="0"/>
              </a:spcBef>
              <a:spcAft>
                <a:spcPts val="0"/>
              </a:spcAft>
            </a:pPr>
            <a:r>
              <a:rPr lang="en-US" sz="2400" b="1" dirty="0">
                <a:solidFill>
                  <a:srgbClr val="000000"/>
                </a:solidFill>
                <a:latin typeface="Book Antiqua" charset="0"/>
                <a:cs typeface="+mn-cs"/>
              </a:rPr>
              <a:t>2) Spatial scale and topographic dependence of climate change projections</a:t>
            </a:r>
          </a:p>
          <a:p>
            <a:pPr defTabSz="457200" fontAlgn="auto">
              <a:spcBef>
                <a:spcPts val="0"/>
              </a:spcBef>
              <a:spcAft>
                <a:spcPts val="0"/>
              </a:spcAft>
            </a:pPr>
            <a:endParaRPr lang="en-US" sz="2400" dirty="0">
              <a:solidFill>
                <a:srgbClr val="000000"/>
              </a:solidFill>
              <a:latin typeface="Calibri"/>
              <a:cs typeface="+mn-cs"/>
            </a:endParaRPr>
          </a:p>
        </p:txBody>
      </p:sp>
      <p:sp>
        <p:nvSpPr>
          <p:cNvPr id="21" name="TextBox 20"/>
          <p:cNvSpPr txBox="1"/>
          <p:nvPr/>
        </p:nvSpPr>
        <p:spPr>
          <a:xfrm>
            <a:off x="-7010" y="6572021"/>
            <a:ext cx="2802787" cy="276999"/>
          </a:xfrm>
          <a:prstGeom prst="rect">
            <a:avLst/>
          </a:prstGeom>
          <a:noFill/>
        </p:spPr>
        <p:txBody>
          <a:bodyPr wrap="none" rtlCol="0">
            <a:spAutoFit/>
          </a:bodyPr>
          <a:lstStyle/>
          <a:p>
            <a:pPr defTabSz="457200" fontAlgn="auto">
              <a:spcBef>
                <a:spcPts val="0"/>
              </a:spcBef>
              <a:spcAft>
                <a:spcPts val="0"/>
              </a:spcAft>
            </a:pPr>
            <a:r>
              <a:rPr lang="en-US" sz="1200" i="1" dirty="0">
                <a:solidFill>
                  <a:prstClr val="black"/>
                </a:solidFill>
                <a:latin typeface="Times New Roman"/>
                <a:cs typeface="Times New Roman"/>
              </a:rPr>
              <a:t>Figure from Vano et al., BAMS, in review.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66800"/>
            <a:ext cx="8686800" cy="1200329"/>
          </a:xfrm>
          <a:prstGeom prst="rect">
            <a:avLst/>
          </a:prstGeom>
          <a:noFill/>
        </p:spPr>
        <p:txBody>
          <a:bodyPr wrap="square" rtlCol="0">
            <a:spAutoFit/>
          </a:bodyPr>
          <a:lstStyle/>
          <a:p>
            <a:pPr algn="ctr"/>
            <a:r>
              <a:rPr lang="en-US" sz="3600" dirty="0" smtClean="0"/>
              <a:t>1.  The </a:t>
            </a:r>
            <a:r>
              <a:rPr lang="en-US" sz="3600" dirty="0"/>
              <a:t>hydrology of the western U.S. is </a:t>
            </a:r>
            <a:r>
              <a:rPr lang="en-US" sz="3600" dirty="0" smtClean="0"/>
              <a:t>changing</a:t>
            </a:r>
            <a:endParaRPr lang="en-US" sz="3600" dirty="0"/>
          </a:p>
        </p:txBody>
      </p:sp>
    </p:spTree>
    <p:extLst>
      <p:ext uri="{BB962C8B-B14F-4D97-AF65-F5344CB8AC3E}">
        <p14:creationId xmlns:p14="http://schemas.microsoft.com/office/powerpoint/2010/main" val="1179847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18" name="Object 2"/>
          <p:cNvGraphicFramePr>
            <a:graphicFrameLocks noChangeAspect="1"/>
          </p:cNvGraphicFramePr>
          <p:nvPr/>
        </p:nvGraphicFramePr>
        <p:xfrm>
          <a:off x="6287757" y="430581"/>
          <a:ext cx="2797506" cy="3437419"/>
        </p:xfrm>
        <a:graphic>
          <a:graphicData uri="http://schemas.openxmlformats.org/presentationml/2006/ole">
            <mc:AlternateContent xmlns:mc="http://schemas.openxmlformats.org/markup-compatibility/2006">
              <mc:Choice xmlns:v="urn:schemas-microsoft-com:vml" Requires="v">
                <p:oleObj spid="_x0000_s224264" name="Document" r:id="rId3" imgW="4191480" imgH="5152320" progId="Word.Document.8">
                  <p:embed/>
                </p:oleObj>
              </mc:Choice>
              <mc:Fallback>
                <p:oleObj name="Document" r:id="rId3" imgW="4191480" imgH="51523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757" y="430581"/>
                        <a:ext cx="2797506" cy="343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6313157" y="312739"/>
            <a:ext cx="2797506" cy="355526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7" name="Rectangle 6"/>
          <p:cNvSpPr/>
          <p:nvPr/>
        </p:nvSpPr>
        <p:spPr>
          <a:xfrm>
            <a:off x="-1" y="2"/>
            <a:ext cx="4934664" cy="492443"/>
          </a:xfrm>
          <a:prstGeom prst="rect">
            <a:avLst/>
          </a:prstGeom>
        </p:spPr>
        <p:txBody>
          <a:bodyPr wrap="none">
            <a:spAutoFit/>
          </a:bodyPr>
          <a:lstStyle/>
          <a:p>
            <a:pPr marL="457200" indent="-457200" defTabSz="457200" fontAlgn="auto">
              <a:spcBef>
                <a:spcPts val="0"/>
              </a:spcBef>
              <a:spcAft>
                <a:spcPts val="0"/>
              </a:spcAft>
              <a:defRPr/>
            </a:pPr>
            <a:r>
              <a:rPr lang="en-US" sz="2600" b="1" dirty="0">
                <a:solidFill>
                  <a:srgbClr val="000000"/>
                </a:solidFill>
                <a:latin typeface="Book Antiqua" charset="0"/>
                <a:cs typeface="+mn-cs"/>
              </a:rPr>
              <a:t>3) Land surface representations</a:t>
            </a:r>
          </a:p>
        </p:txBody>
      </p:sp>
      <p:pic>
        <p:nvPicPr>
          <p:cNvPr id="9" name="Picture 8" descr="Screen shot 2013-01-16 at 5.35.08 PM.png"/>
          <p:cNvPicPr>
            <a:picLocks noChangeAspect="1"/>
          </p:cNvPicPr>
          <p:nvPr/>
        </p:nvPicPr>
        <p:blipFill>
          <a:blip r:embed="rId5"/>
          <a:stretch>
            <a:fillRect/>
          </a:stretch>
        </p:blipFill>
        <p:spPr>
          <a:xfrm>
            <a:off x="2" y="877999"/>
            <a:ext cx="3883045" cy="2990001"/>
          </a:xfrm>
          <a:prstGeom prst="rect">
            <a:avLst/>
          </a:prstGeom>
          <a:ln>
            <a:solidFill>
              <a:schemeClr val="tx1"/>
            </a:solidFill>
          </a:ln>
        </p:spPr>
      </p:pic>
      <p:sp>
        <p:nvSpPr>
          <p:cNvPr id="13" name="Rectangle 12"/>
          <p:cNvSpPr/>
          <p:nvPr/>
        </p:nvSpPr>
        <p:spPr>
          <a:xfrm>
            <a:off x="-1" y="4484333"/>
            <a:ext cx="9144001" cy="2339102"/>
          </a:xfrm>
          <a:prstGeom prst="rect">
            <a:avLst/>
          </a:prstGeom>
        </p:spPr>
        <p:txBody>
          <a:bodyPr wrap="square">
            <a:spAutoFit/>
          </a:bodyPr>
          <a:lstStyle/>
          <a:p>
            <a:pPr marL="287338" indent="-287338" defTabSz="457200" fontAlgn="auto">
              <a:spcBef>
                <a:spcPts val="0"/>
              </a:spcBef>
              <a:spcAft>
                <a:spcPts val="0"/>
              </a:spcAft>
              <a:buFont typeface="Arial"/>
              <a:buChar char="•"/>
            </a:pPr>
            <a:r>
              <a:rPr lang="en-US" dirty="0">
                <a:solidFill>
                  <a:prstClr val="black"/>
                </a:solidFill>
                <a:latin typeface="Calibri"/>
                <a:cs typeface="+mn-cs"/>
              </a:rPr>
              <a:t>Grid-based simulations of land-surface processes using principles of energy and water balance</a:t>
            </a:r>
          </a:p>
          <a:p>
            <a:pPr marL="287338" indent="-287338" defTabSz="457200" fontAlgn="auto">
              <a:spcBef>
                <a:spcPts val="0"/>
              </a:spcBef>
              <a:spcAft>
                <a:spcPts val="0"/>
              </a:spcAft>
              <a:buFont typeface="Arial"/>
              <a:buChar char="•"/>
            </a:pPr>
            <a:endParaRPr lang="en-US" sz="500" dirty="0">
              <a:solidFill>
                <a:prstClr val="black"/>
              </a:solidFill>
              <a:latin typeface="Calibri"/>
              <a:cs typeface="+mn-cs"/>
            </a:endParaRPr>
          </a:p>
          <a:p>
            <a:pPr marL="287338" lvl="1" indent="-287338" defTabSz="457200" fontAlgn="auto">
              <a:spcBef>
                <a:spcPts val="0"/>
              </a:spcBef>
              <a:spcAft>
                <a:spcPts val="0"/>
              </a:spcAft>
              <a:buFont typeface="Arial"/>
              <a:buChar char="•"/>
            </a:pPr>
            <a:r>
              <a:rPr lang="en-US" dirty="0">
                <a:solidFill>
                  <a:prstClr val="black"/>
                </a:solidFill>
                <a:latin typeface="Calibri"/>
                <a:cs typeface="+mn-cs"/>
              </a:rPr>
              <a:t>Daily </a:t>
            </a:r>
            <a:r>
              <a:rPr lang="en-US" dirty="0" err="1">
                <a:solidFill>
                  <a:prstClr val="black"/>
                </a:solidFill>
                <a:latin typeface="Calibri"/>
                <a:cs typeface="+mn-cs"/>
              </a:rPr>
              <a:t>timesteps</a:t>
            </a:r>
            <a:r>
              <a:rPr lang="en-US" dirty="0">
                <a:solidFill>
                  <a:prstClr val="black"/>
                </a:solidFill>
                <a:latin typeface="Calibri"/>
                <a:cs typeface="+mn-cs"/>
              </a:rPr>
              <a:t> with some sub-daily processes</a:t>
            </a:r>
          </a:p>
          <a:p>
            <a:pPr marL="287338" lvl="1" indent="-287338" defTabSz="457200" fontAlgn="auto">
              <a:spcBef>
                <a:spcPts val="0"/>
              </a:spcBef>
              <a:spcAft>
                <a:spcPts val="0"/>
              </a:spcAft>
              <a:buFont typeface="Arial"/>
              <a:buChar char="•"/>
            </a:pPr>
            <a:endParaRPr lang="en-US" sz="500" dirty="0">
              <a:solidFill>
                <a:prstClr val="black"/>
              </a:solidFill>
              <a:latin typeface="Calibri"/>
              <a:cs typeface="+mn-cs"/>
            </a:endParaRPr>
          </a:p>
          <a:p>
            <a:pPr marL="287338" lvl="1" indent="-287338" defTabSz="457200" fontAlgn="auto">
              <a:spcBef>
                <a:spcPts val="0"/>
              </a:spcBef>
              <a:spcAft>
                <a:spcPts val="0"/>
              </a:spcAft>
              <a:buFont typeface="Arial"/>
              <a:buChar char="•"/>
            </a:pPr>
            <a:r>
              <a:rPr lang="en-US" dirty="0">
                <a:solidFill>
                  <a:prstClr val="black"/>
                </a:solidFill>
                <a:latin typeface="Calibri"/>
                <a:cs typeface="+mn-cs"/>
              </a:rPr>
              <a:t>Forcing data: precipitation, temperature, specific humidity, wind speed, air pressure, and surface incident shortwave and </a:t>
            </a:r>
            <a:r>
              <a:rPr lang="en-US" dirty="0" err="1">
                <a:solidFill>
                  <a:prstClr val="black"/>
                </a:solidFill>
                <a:latin typeface="Calibri"/>
                <a:cs typeface="+mn-cs"/>
              </a:rPr>
              <a:t>longwave</a:t>
            </a:r>
            <a:endParaRPr lang="en-US" dirty="0">
              <a:solidFill>
                <a:prstClr val="black"/>
              </a:solidFill>
              <a:latin typeface="Calibri"/>
              <a:cs typeface="+mn-cs"/>
            </a:endParaRPr>
          </a:p>
          <a:p>
            <a:pPr marL="287338" indent="-287338" defTabSz="457200" fontAlgn="auto">
              <a:spcBef>
                <a:spcPts val="0"/>
              </a:spcBef>
              <a:spcAft>
                <a:spcPts val="0"/>
              </a:spcAft>
              <a:buFont typeface="Arial"/>
              <a:buChar char="•"/>
            </a:pPr>
            <a:endParaRPr lang="en-US" sz="500" dirty="0">
              <a:solidFill>
                <a:prstClr val="black"/>
              </a:solidFill>
              <a:latin typeface="Calibri"/>
              <a:cs typeface="+mn-cs"/>
            </a:endParaRPr>
          </a:p>
          <a:p>
            <a:pPr marL="287338" indent="-287338" defTabSz="457200" fontAlgn="auto">
              <a:spcBef>
                <a:spcPts val="0"/>
              </a:spcBef>
              <a:spcAft>
                <a:spcPts val="0"/>
              </a:spcAft>
              <a:buFont typeface="Arial"/>
              <a:buChar char="•"/>
            </a:pPr>
            <a:r>
              <a:rPr lang="en-US" dirty="0">
                <a:solidFill>
                  <a:prstClr val="black"/>
                </a:solidFill>
                <a:latin typeface="Calibri"/>
                <a:cs typeface="+mn-cs"/>
              </a:rPr>
              <a:t>Interested in those applied at regional to global scales</a:t>
            </a:r>
          </a:p>
          <a:p>
            <a:pPr marL="287338" indent="-287338" defTabSz="457200" fontAlgn="auto">
              <a:spcBef>
                <a:spcPts val="0"/>
              </a:spcBef>
              <a:spcAft>
                <a:spcPts val="0"/>
              </a:spcAft>
              <a:buFont typeface="Arial"/>
              <a:buChar char="•"/>
            </a:pPr>
            <a:endParaRPr lang="en-US" sz="500" dirty="0">
              <a:solidFill>
                <a:prstClr val="black"/>
              </a:solidFill>
              <a:latin typeface="Calibri"/>
              <a:cs typeface="+mn-cs"/>
            </a:endParaRPr>
          </a:p>
          <a:p>
            <a:pPr marL="287338" indent="-287338" defTabSz="457200" fontAlgn="auto">
              <a:spcBef>
                <a:spcPts val="0"/>
              </a:spcBef>
              <a:spcAft>
                <a:spcPts val="0"/>
              </a:spcAft>
              <a:buFont typeface="Arial"/>
              <a:buChar char="•"/>
            </a:pPr>
            <a:r>
              <a:rPr lang="en-US" dirty="0">
                <a:solidFill>
                  <a:prstClr val="black"/>
                </a:solidFill>
                <a:latin typeface="Calibri"/>
                <a:cs typeface="+mn-cs"/>
              </a:rPr>
              <a:t>Diverse heritages and many more than those pictured above</a:t>
            </a:r>
          </a:p>
        </p:txBody>
      </p:sp>
      <p:grpSp>
        <p:nvGrpSpPr>
          <p:cNvPr id="14" name="Group 13"/>
          <p:cNvGrpSpPr/>
          <p:nvPr/>
        </p:nvGrpSpPr>
        <p:grpSpPr>
          <a:xfrm>
            <a:off x="4578350" y="826442"/>
            <a:ext cx="2349500" cy="2802501"/>
            <a:chOff x="177800" y="676930"/>
            <a:chExt cx="4064000" cy="4847570"/>
          </a:xfrm>
        </p:grpSpPr>
        <p:pic>
          <p:nvPicPr>
            <p:cNvPr id="15" name="Picture 14" descr="Screen shot 2011-04-04 at 1.00.30 PM.png"/>
            <p:cNvPicPr>
              <a:picLocks noChangeAspect="1"/>
            </p:cNvPicPr>
            <p:nvPr/>
          </p:nvPicPr>
          <p:blipFill>
            <a:blip r:embed="rId6"/>
            <a:srcRect r="55832" b="21574"/>
            <a:stretch>
              <a:fillRect/>
            </a:stretch>
          </p:blipFill>
          <p:spPr>
            <a:xfrm>
              <a:off x="177800" y="676930"/>
              <a:ext cx="4064000" cy="4847570"/>
            </a:xfrm>
            <a:prstGeom prst="rect">
              <a:avLst/>
            </a:prstGeom>
            <a:ln>
              <a:solidFill>
                <a:schemeClr val="tx1"/>
              </a:solidFill>
            </a:ln>
          </p:spPr>
        </p:pic>
        <p:sp>
          <p:nvSpPr>
            <p:cNvPr id="16" name="TextBox 15"/>
            <p:cNvSpPr txBox="1"/>
            <p:nvPr/>
          </p:nvSpPr>
          <p:spPr>
            <a:xfrm>
              <a:off x="177800" y="683399"/>
              <a:ext cx="4064000" cy="479133"/>
            </a:xfrm>
            <a:prstGeom prst="rect">
              <a:avLst/>
            </a:prstGeom>
            <a:solidFill>
              <a:schemeClr val="bg1"/>
            </a:solidFill>
            <a:ln>
              <a:noFill/>
            </a:ln>
          </p:spPr>
          <p:txBody>
            <a:bodyPr wrap="square" rtlCol="0">
              <a:spAutoFit/>
            </a:bodyPr>
            <a:lstStyle/>
            <a:p>
              <a:pPr defTabSz="457200" fontAlgn="auto">
                <a:spcBef>
                  <a:spcPts val="0"/>
                </a:spcBef>
                <a:spcAft>
                  <a:spcPts val="0"/>
                </a:spcAft>
              </a:pPr>
              <a:r>
                <a:rPr lang="en-US" sz="1200" dirty="0">
                  <a:solidFill>
                    <a:prstClr val="black"/>
                  </a:solidFill>
                  <a:latin typeface="Calibri"/>
                  <a:cs typeface="+mn-cs"/>
                </a:rPr>
                <a:t>GFDL GCM Hydrologic Component</a:t>
              </a:r>
            </a:p>
          </p:txBody>
        </p:sp>
      </p:grpSp>
      <p:pic>
        <p:nvPicPr>
          <p:cNvPr id="17" name="Picture 16" descr="Screen shot 2013-01-16 at 5.29.19 PM.png"/>
          <p:cNvPicPr>
            <a:picLocks noChangeAspect="1"/>
          </p:cNvPicPr>
          <p:nvPr/>
        </p:nvPicPr>
        <p:blipFill>
          <a:blip r:embed="rId7"/>
          <a:stretch>
            <a:fillRect/>
          </a:stretch>
        </p:blipFill>
        <p:spPr>
          <a:xfrm>
            <a:off x="2218981" y="2497024"/>
            <a:ext cx="3328128" cy="188016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ns8.base.LESFY.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4689411" y="1041820"/>
            <a:ext cx="4089942" cy="2787692"/>
          </a:xfrm>
          <a:prstGeom prst="rect">
            <a:avLst/>
          </a:prstGeom>
        </p:spPr>
      </p:pic>
      <p:pic>
        <p:nvPicPr>
          <p:cNvPr id="5" name="Picture 4" descr="elast8.base.LESFY.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245170" y="1027469"/>
            <a:ext cx="4067220" cy="2800474"/>
          </a:xfrm>
          <a:prstGeom prst="rect">
            <a:avLst/>
          </a:prstGeom>
        </p:spPr>
      </p:pic>
      <p:sp>
        <p:nvSpPr>
          <p:cNvPr id="6" name="Rectangle 5"/>
          <p:cNvSpPr/>
          <p:nvPr/>
        </p:nvSpPr>
        <p:spPr>
          <a:xfrm>
            <a:off x="0" y="2"/>
            <a:ext cx="4934664" cy="492443"/>
          </a:xfrm>
          <a:prstGeom prst="rect">
            <a:avLst/>
          </a:prstGeom>
        </p:spPr>
        <p:txBody>
          <a:bodyPr wrap="none">
            <a:spAutoFit/>
          </a:bodyPr>
          <a:lstStyle/>
          <a:p>
            <a:pPr marL="457200" indent="-457200" defTabSz="457200" fontAlgn="auto">
              <a:spcBef>
                <a:spcPts val="0"/>
              </a:spcBef>
              <a:spcAft>
                <a:spcPts val="0"/>
              </a:spcAft>
              <a:defRPr/>
            </a:pPr>
            <a:r>
              <a:rPr lang="en-US" sz="2600" b="1" dirty="0">
                <a:solidFill>
                  <a:srgbClr val="000000"/>
                </a:solidFill>
                <a:latin typeface="Book Antiqua" charset="0"/>
                <a:cs typeface="+mn-cs"/>
              </a:rPr>
              <a:t>3) Land surface representations</a:t>
            </a:r>
          </a:p>
        </p:txBody>
      </p:sp>
      <p:sp>
        <p:nvSpPr>
          <p:cNvPr id="8" name="TextBox 7"/>
          <p:cNvSpPr txBox="1"/>
          <p:nvPr/>
        </p:nvSpPr>
        <p:spPr>
          <a:xfrm>
            <a:off x="596452" y="3902786"/>
            <a:ext cx="3715938" cy="369332"/>
          </a:xfrm>
          <a:prstGeom prst="rect">
            <a:avLst/>
          </a:prstGeom>
          <a:noFill/>
        </p:spPr>
        <p:txBody>
          <a:bodyPr wrap="square" rtlCol="0">
            <a:spAutoFit/>
          </a:bodyPr>
          <a:lstStyle/>
          <a:p>
            <a:pPr algn="ctr" defTabSz="457200" fontAlgn="auto">
              <a:spcBef>
                <a:spcPts val="0"/>
              </a:spcBef>
              <a:spcAft>
                <a:spcPts val="0"/>
              </a:spcAft>
            </a:pPr>
            <a:r>
              <a:rPr lang="en-US" dirty="0">
                <a:solidFill>
                  <a:prstClr val="black"/>
                </a:solidFill>
                <a:latin typeface="Calibri"/>
                <a:cs typeface="+mn-cs"/>
              </a:rPr>
              <a:t>Land Surface Representations</a:t>
            </a:r>
          </a:p>
        </p:txBody>
      </p:sp>
      <p:sp>
        <p:nvSpPr>
          <p:cNvPr id="9" name="TextBox 8"/>
          <p:cNvSpPr txBox="1"/>
          <p:nvPr/>
        </p:nvSpPr>
        <p:spPr>
          <a:xfrm>
            <a:off x="5024935" y="3901234"/>
            <a:ext cx="3715938" cy="369332"/>
          </a:xfrm>
          <a:prstGeom prst="rect">
            <a:avLst/>
          </a:prstGeom>
          <a:noFill/>
        </p:spPr>
        <p:txBody>
          <a:bodyPr wrap="square" rtlCol="0">
            <a:spAutoFit/>
          </a:bodyPr>
          <a:lstStyle/>
          <a:p>
            <a:pPr algn="ctr" defTabSz="457200" fontAlgn="auto">
              <a:spcBef>
                <a:spcPts val="0"/>
              </a:spcBef>
              <a:spcAft>
                <a:spcPts val="0"/>
              </a:spcAft>
            </a:pPr>
            <a:r>
              <a:rPr lang="en-US" dirty="0">
                <a:solidFill>
                  <a:prstClr val="black"/>
                </a:solidFill>
                <a:latin typeface="Calibri"/>
                <a:cs typeface="+mn-cs"/>
              </a:rPr>
              <a:t>Land Surface Representations</a:t>
            </a:r>
          </a:p>
        </p:txBody>
      </p:sp>
      <p:sp>
        <p:nvSpPr>
          <p:cNvPr id="10" name="TextBox 9"/>
          <p:cNvSpPr txBox="1"/>
          <p:nvPr/>
        </p:nvSpPr>
        <p:spPr>
          <a:xfrm>
            <a:off x="-7010" y="6552778"/>
            <a:ext cx="2775737" cy="276999"/>
          </a:xfrm>
          <a:prstGeom prst="rect">
            <a:avLst/>
          </a:prstGeom>
          <a:noFill/>
        </p:spPr>
        <p:txBody>
          <a:bodyPr wrap="none" rtlCol="0">
            <a:spAutoFit/>
          </a:bodyPr>
          <a:lstStyle/>
          <a:p>
            <a:pPr defTabSz="457200" fontAlgn="auto">
              <a:spcBef>
                <a:spcPts val="0"/>
              </a:spcBef>
              <a:spcAft>
                <a:spcPts val="0"/>
              </a:spcAft>
            </a:pPr>
            <a:r>
              <a:rPr lang="en-US" sz="1200" i="1" dirty="0">
                <a:solidFill>
                  <a:prstClr val="black"/>
                </a:solidFill>
                <a:latin typeface="Times New Roman"/>
                <a:cs typeface="Times New Roman"/>
              </a:rPr>
              <a:t>Figure from Vano et al., BAMS, in review</a:t>
            </a:r>
          </a:p>
        </p:txBody>
      </p:sp>
      <p:grpSp>
        <p:nvGrpSpPr>
          <p:cNvPr id="11" name="Group 45"/>
          <p:cNvGrpSpPr>
            <a:grpSpLocks/>
          </p:cNvGrpSpPr>
          <p:nvPr/>
        </p:nvGrpSpPr>
        <p:grpSpPr bwMode="auto">
          <a:xfrm>
            <a:off x="5044175" y="4591998"/>
            <a:ext cx="3592513" cy="1077913"/>
            <a:chOff x="3354" y="1162"/>
            <a:chExt cx="2263" cy="679"/>
          </a:xfrm>
        </p:grpSpPr>
        <p:sp>
          <p:nvSpPr>
            <p:cNvPr id="12" name="Line 35"/>
            <p:cNvSpPr>
              <a:spLocks noChangeShapeType="1"/>
            </p:cNvSpPr>
            <p:nvPr/>
          </p:nvSpPr>
          <p:spPr bwMode="auto">
            <a:xfrm>
              <a:off x="4808" y="1427"/>
              <a:ext cx="744" cy="0"/>
            </a:xfrm>
            <a:prstGeom prst="line">
              <a:avLst/>
            </a:prstGeom>
            <a:noFill/>
            <a:ln w="9525">
              <a:solidFill>
                <a:schemeClr val="tx1"/>
              </a:solid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Calibri"/>
                <a:cs typeface="+mn-cs"/>
              </a:endParaRPr>
            </a:p>
          </p:txBody>
        </p:sp>
        <p:sp>
          <p:nvSpPr>
            <p:cNvPr id="13" name="Text Box 36"/>
            <p:cNvSpPr txBox="1">
              <a:spLocks noChangeArrowheads="1"/>
            </p:cNvSpPr>
            <p:nvPr/>
          </p:nvSpPr>
          <p:spPr bwMode="auto">
            <a:xfrm>
              <a:off x="3354" y="1329"/>
              <a:ext cx="1068" cy="446"/>
            </a:xfrm>
            <a:prstGeom prst="rect">
              <a:avLst/>
            </a:prstGeom>
            <a:noFill/>
            <a:ln w="9525">
              <a:noFill/>
              <a:miter lim="800000"/>
              <a:headEnd/>
              <a:tailEnd/>
            </a:ln>
          </p:spPr>
          <p:txBody>
            <a:bodyPr wrap="none">
              <a:prstTxWarp prst="textNoShape">
                <a:avLst/>
              </a:prstTxWarp>
              <a:spAutoFit/>
            </a:bodyPr>
            <a:lstStyle/>
            <a:p>
              <a:pPr algn="ctr" defTabSz="457200" fontAlgn="auto">
                <a:spcBef>
                  <a:spcPts val="0"/>
                </a:spcBef>
                <a:spcAft>
                  <a:spcPts val="0"/>
                </a:spcAft>
              </a:pPr>
              <a:r>
                <a:rPr lang="en-US" sz="2000" b="1" dirty="0">
                  <a:solidFill>
                    <a:prstClr val="black"/>
                  </a:solidFill>
                  <a:latin typeface="Book Antiqua"/>
                  <a:cs typeface="Book Antiqua"/>
                </a:rPr>
                <a:t>Temperature </a:t>
              </a:r>
            </a:p>
            <a:p>
              <a:pPr algn="ctr" defTabSz="457200" fontAlgn="auto">
                <a:spcBef>
                  <a:spcPts val="0"/>
                </a:spcBef>
                <a:spcAft>
                  <a:spcPts val="0"/>
                </a:spcAft>
              </a:pPr>
              <a:r>
                <a:rPr lang="en-US" sz="2000" b="1" dirty="0">
                  <a:solidFill>
                    <a:prstClr val="black"/>
                  </a:solidFill>
                  <a:latin typeface="Book Antiqua"/>
                  <a:cs typeface="Book Antiqua"/>
                </a:rPr>
                <a:t>Sensitivity</a:t>
              </a:r>
            </a:p>
          </p:txBody>
        </p:sp>
        <p:sp>
          <p:nvSpPr>
            <p:cNvPr id="14" name="Text Box 37"/>
            <p:cNvSpPr txBox="1">
              <a:spLocks noChangeArrowheads="1"/>
            </p:cNvSpPr>
            <p:nvPr/>
          </p:nvSpPr>
          <p:spPr bwMode="auto">
            <a:xfrm>
              <a:off x="4760" y="1162"/>
              <a:ext cx="829" cy="213"/>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1600" b="1" dirty="0">
                  <a:solidFill>
                    <a:prstClr val="black"/>
                  </a:solidFill>
                  <a:latin typeface="Calibri"/>
                  <a:cs typeface="+mn-cs"/>
                </a:rPr>
                <a:t>Q</a:t>
              </a:r>
              <a:r>
                <a:rPr lang="en-US" sz="1600" b="1" baseline="-25000" dirty="0">
                  <a:solidFill>
                    <a:prstClr val="black"/>
                  </a:solidFill>
                  <a:latin typeface="Calibri"/>
                  <a:cs typeface="+mn-cs"/>
                </a:rPr>
                <a:t> ref+0.1°C </a:t>
              </a:r>
              <a:r>
                <a:rPr lang="en-US" sz="1600" b="1" dirty="0">
                  <a:solidFill>
                    <a:prstClr val="black"/>
                  </a:solidFill>
                  <a:latin typeface="Calibri"/>
                  <a:cs typeface="+mn-cs"/>
                </a:rPr>
                <a:t>- </a:t>
              </a:r>
              <a:r>
                <a:rPr lang="en-US" sz="1600" b="1" dirty="0" err="1">
                  <a:solidFill>
                    <a:prstClr val="black"/>
                  </a:solidFill>
                  <a:latin typeface="Calibri"/>
                  <a:cs typeface="+mn-cs"/>
                </a:rPr>
                <a:t>Q</a:t>
              </a:r>
              <a:r>
                <a:rPr lang="en-US" sz="1600" b="1" baseline="-25000" dirty="0" err="1">
                  <a:solidFill>
                    <a:prstClr val="black"/>
                  </a:solidFill>
                  <a:latin typeface="Calibri"/>
                  <a:cs typeface="+mn-cs"/>
                </a:rPr>
                <a:t>ref</a:t>
              </a:r>
              <a:endParaRPr lang="en-US" sz="1600" b="1" dirty="0">
                <a:solidFill>
                  <a:prstClr val="black"/>
                </a:solidFill>
                <a:latin typeface="Calibri"/>
                <a:cs typeface="+mn-cs"/>
              </a:endParaRPr>
            </a:p>
          </p:txBody>
        </p:sp>
        <p:sp>
          <p:nvSpPr>
            <p:cNvPr id="15" name="Rectangle 38"/>
            <p:cNvSpPr>
              <a:spLocks noChangeArrowheads="1"/>
            </p:cNvSpPr>
            <p:nvPr/>
          </p:nvSpPr>
          <p:spPr bwMode="auto">
            <a:xfrm>
              <a:off x="5012" y="1403"/>
              <a:ext cx="305" cy="213"/>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1600" b="1" dirty="0" err="1">
                  <a:solidFill>
                    <a:prstClr val="black"/>
                  </a:solidFill>
                  <a:latin typeface="Calibri"/>
                  <a:cs typeface="+mn-cs"/>
                </a:rPr>
                <a:t>Q</a:t>
              </a:r>
              <a:r>
                <a:rPr lang="en-US" sz="1600" b="1" baseline="-25000" dirty="0" err="1">
                  <a:solidFill>
                    <a:prstClr val="black"/>
                  </a:solidFill>
                  <a:latin typeface="Calibri"/>
                  <a:cs typeface="+mn-cs"/>
                </a:rPr>
                <a:t>ref</a:t>
              </a:r>
              <a:endParaRPr lang="en-US" sz="1600" b="1" baseline="-25000" dirty="0">
                <a:solidFill>
                  <a:prstClr val="black"/>
                </a:solidFill>
                <a:latin typeface="Calibri"/>
                <a:cs typeface="+mn-cs"/>
              </a:endParaRPr>
            </a:p>
          </p:txBody>
        </p:sp>
        <p:sp>
          <p:nvSpPr>
            <p:cNvPr id="16" name="Line 39"/>
            <p:cNvSpPr>
              <a:spLocks noChangeShapeType="1"/>
            </p:cNvSpPr>
            <p:nvPr/>
          </p:nvSpPr>
          <p:spPr bwMode="auto">
            <a:xfrm>
              <a:off x="4616" y="1623"/>
              <a:ext cx="1001" cy="10"/>
            </a:xfrm>
            <a:prstGeom prst="line">
              <a:avLst/>
            </a:prstGeom>
            <a:noFill/>
            <a:ln w="9525">
              <a:solidFill>
                <a:schemeClr val="tx1"/>
              </a:solid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Calibri"/>
                <a:cs typeface="+mn-cs"/>
              </a:endParaRPr>
            </a:p>
          </p:txBody>
        </p:sp>
        <p:sp>
          <p:nvSpPr>
            <p:cNvPr id="17" name="Rectangle 40"/>
            <p:cNvSpPr>
              <a:spLocks noChangeArrowheads="1"/>
            </p:cNvSpPr>
            <p:nvPr/>
          </p:nvSpPr>
          <p:spPr bwMode="auto">
            <a:xfrm>
              <a:off x="4974" y="1628"/>
              <a:ext cx="424" cy="213"/>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1600" b="1" dirty="0">
                  <a:solidFill>
                    <a:prstClr val="black"/>
                  </a:solidFill>
                  <a:latin typeface="Calibri"/>
                  <a:cs typeface="+mn-cs"/>
                </a:rPr>
                <a:t>0.1 °C</a:t>
              </a:r>
              <a:endParaRPr lang="en-US" sz="1600" b="1" baseline="-25000" dirty="0">
                <a:solidFill>
                  <a:prstClr val="black"/>
                </a:solidFill>
                <a:latin typeface="Calibri"/>
                <a:cs typeface="+mn-cs"/>
              </a:endParaRPr>
            </a:p>
          </p:txBody>
        </p:sp>
        <p:sp>
          <p:nvSpPr>
            <p:cNvPr id="18" name="Rectangle 42"/>
            <p:cNvSpPr>
              <a:spLocks noChangeArrowheads="1"/>
            </p:cNvSpPr>
            <p:nvPr/>
          </p:nvSpPr>
          <p:spPr bwMode="auto">
            <a:xfrm>
              <a:off x="4400" y="1374"/>
              <a:ext cx="189" cy="233"/>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dirty="0">
                  <a:solidFill>
                    <a:prstClr val="black"/>
                  </a:solidFill>
                  <a:latin typeface="Calibri"/>
                  <a:cs typeface="+mn-cs"/>
                </a:rPr>
                <a:t>=</a:t>
              </a:r>
            </a:p>
          </p:txBody>
        </p:sp>
      </p:grpSp>
      <p:grpSp>
        <p:nvGrpSpPr>
          <p:cNvPr id="19" name="Group 58"/>
          <p:cNvGrpSpPr>
            <a:grpSpLocks/>
          </p:cNvGrpSpPr>
          <p:nvPr/>
        </p:nvGrpSpPr>
        <p:grpSpPr bwMode="auto">
          <a:xfrm>
            <a:off x="620418" y="4626534"/>
            <a:ext cx="3543301" cy="1004888"/>
            <a:chOff x="3441" y="1334"/>
            <a:chExt cx="2232" cy="633"/>
          </a:xfrm>
        </p:grpSpPr>
        <p:sp>
          <p:nvSpPr>
            <p:cNvPr id="20" name="Line 59"/>
            <p:cNvSpPr>
              <a:spLocks noChangeShapeType="1"/>
            </p:cNvSpPr>
            <p:nvPr/>
          </p:nvSpPr>
          <p:spPr bwMode="auto">
            <a:xfrm>
              <a:off x="4864" y="1553"/>
              <a:ext cx="744" cy="0"/>
            </a:xfrm>
            <a:prstGeom prst="line">
              <a:avLst/>
            </a:prstGeom>
            <a:noFill/>
            <a:ln w="9525">
              <a:solidFill>
                <a:schemeClr val="tx1"/>
              </a:solid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Calibri"/>
                <a:cs typeface="+mn-cs"/>
              </a:endParaRPr>
            </a:p>
          </p:txBody>
        </p:sp>
        <p:sp>
          <p:nvSpPr>
            <p:cNvPr id="21" name="Text Box 60"/>
            <p:cNvSpPr txBox="1">
              <a:spLocks noChangeArrowheads="1"/>
            </p:cNvSpPr>
            <p:nvPr/>
          </p:nvSpPr>
          <p:spPr bwMode="auto">
            <a:xfrm>
              <a:off x="3441" y="1439"/>
              <a:ext cx="1070" cy="446"/>
            </a:xfrm>
            <a:prstGeom prst="rect">
              <a:avLst/>
            </a:prstGeom>
            <a:noFill/>
            <a:ln w="9525">
              <a:noFill/>
              <a:miter lim="800000"/>
              <a:headEnd/>
              <a:tailEnd/>
            </a:ln>
          </p:spPr>
          <p:txBody>
            <a:bodyPr wrap="none">
              <a:prstTxWarp prst="textNoShape">
                <a:avLst/>
              </a:prstTxWarp>
              <a:spAutoFit/>
            </a:bodyPr>
            <a:lstStyle/>
            <a:p>
              <a:pPr algn="ctr" defTabSz="457200" fontAlgn="auto">
                <a:spcBef>
                  <a:spcPts val="0"/>
                </a:spcBef>
                <a:spcAft>
                  <a:spcPts val="0"/>
                </a:spcAft>
              </a:pPr>
              <a:r>
                <a:rPr lang="en-US" sz="2000" b="1" dirty="0">
                  <a:solidFill>
                    <a:prstClr val="black"/>
                  </a:solidFill>
                  <a:latin typeface="Book Antiqua"/>
                  <a:cs typeface="Book Antiqua"/>
                </a:rPr>
                <a:t>Precipitation </a:t>
              </a:r>
            </a:p>
            <a:p>
              <a:pPr algn="ctr" defTabSz="457200" fontAlgn="auto">
                <a:spcBef>
                  <a:spcPts val="0"/>
                </a:spcBef>
                <a:spcAft>
                  <a:spcPts val="0"/>
                </a:spcAft>
              </a:pPr>
              <a:r>
                <a:rPr lang="en-US" sz="2000" b="1" dirty="0">
                  <a:solidFill>
                    <a:prstClr val="black"/>
                  </a:solidFill>
                  <a:latin typeface="Book Antiqua"/>
                  <a:cs typeface="Book Antiqua"/>
                </a:rPr>
                <a:t>Elasticity</a:t>
              </a:r>
            </a:p>
          </p:txBody>
        </p:sp>
        <p:sp>
          <p:nvSpPr>
            <p:cNvPr id="22" name="Text Box 61"/>
            <p:cNvSpPr txBox="1">
              <a:spLocks noChangeArrowheads="1"/>
            </p:cNvSpPr>
            <p:nvPr/>
          </p:nvSpPr>
          <p:spPr bwMode="auto">
            <a:xfrm>
              <a:off x="4827" y="1334"/>
              <a:ext cx="750" cy="213"/>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1600" b="1" dirty="0">
                  <a:solidFill>
                    <a:prstClr val="black"/>
                  </a:solidFill>
                  <a:latin typeface="Calibri"/>
                  <a:cs typeface="+mn-cs"/>
                </a:rPr>
                <a:t>Q</a:t>
              </a:r>
              <a:r>
                <a:rPr lang="en-US" sz="1600" b="1" baseline="-25000" dirty="0">
                  <a:solidFill>
                    <a:prstClr val="black"/>
                  </a:solidFill>
                  <a:latin typeface="Calibri"/>
                  <a:cs typeface="+mn-cs"/>
                </a:rPr>
                <a:t> ref+1% </a:t>
              </a:r>
              <a:r>
                <a:rPr lang="en-US" sz="1600" b="1" dirty="0">
                  <a:solidFill>
                    <a:prstClr val="black"/>
                  </a:solidFill>
                  <a:latin typeface="Calibri"/>
                  <a:cs typeface="+mn-cs"/>
                </a:rPr>
                <a:t>- </a:t>
              </a:r>
              <a:r>
                <a:rPr lang="en-US" sz="1600" b="1" dirty="0" err="1">
                  <a:solidFill>
                    <a:prstClr val="black"/>
                  </a:solidFill>
                  <a:latin typeface="Calibri"/>
                  <a:cs typeface="+mn-cs"/>
                </a:rPr>
                <a:t>Q</a:t>
              </a:r>
              <a:r>
                <a:rPr lang="en-US" sz="1600" b="1" baseline="-25000" dirty="0" err="1">
                  <a:solidFill>
                    <a:prstClr val="black"/>
                  </a:solidFill>
                  <a:latin typeface="Calibri"/>
                  <a:cs typeface="+mn-cs"/>
                </a:rPr>
                <a:t>ref</a:t>
              </a:r>
              <a:endParaRPr lang="en-US" sz="1600" b="1" dirty="0">
                <a:solidFill>
                  <a:prstClr val="black"/>
                </a:solidFill>
                <a:latin typeface="Calibri"/>
                <a:cs typeface="+mn-cs"/>
              </a:endParaRPr>
            </a:p>
          </p:txBody>
        </p:sp>
        <p:sp>
          <p:nvSpPr>
            <p:cNvPr id="23" name="Rectangle 62"/>
            <p:cNvSpPr>
              <a:spLocks noChangeArrowheads="1"/>
            </p:cNvSpPr>
            <p:nvPr/>
          </p:nvSpPr>
          <p:spPr bwMode="auto">
            <a:xfrm>
              <a:off x="5068" y="1529"/>
              <a:ext cx="305" cy="213"/>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1600" b="1" dirty="0" err="1">
                  <a:solidFill>
                    <a:prstClr val="black"/>
                  </a:solidFill>
                  <a:latin typeface="Calibri"/>
                  <a:cs typeface="+mn-cs"/>
                </a:rPr>
                <a:t>Q</a:t>
              </a:r>
              <a:r>
                <a:rPr lang="en-US" sz="1600" b="1" baseline="-25000" dirty="0" err="1">
                  <a:solidFill>
                    <a:prstClr val="black"/>
                  </a:solidFill>
                  <a:latin typeface="Calibri"/>
                  <a:cs typeface="+mn-cs"/>
                </a:rPr>
                <a:t>ref</a:t>
              </a:r>
              <a:endParaRPr lang="en-US" sz="1600" b="1" baseline="-25000" dirty="0">
                <a:solidFill>
                  <a:prstClr val="black"/>
                </a:solidFill>
                <a:latin typeface="Calibri"/>
                <a:cs typeface="+mn-cs"/>
              </a:endParaRPr>
            </a:p>
          </p:txBody>
        </p:sp>
        <p:sp>
          <p:nvSpPr>
            <p:cNvPr id="24" name="Line 63"/>
            <p:cNvSpPr>
              <a:spLocks noChangeShapeType="1"/>
            </p:cNvSpPr>
            <p:nvPr/>
          </p:nvSpPr>
          <p:spPr bwMode="auto">
            <a:xfrm>
              <a:off x="4672" y="1749"/>
              <a:ext cx="1001" cy="10"/>
            </a:xfrm>
            <a:prstGeom prst="line">
              <a:avLst/>
            </a:prstGeom>
            <a:noFill/>
            <a:ln w="9525">
              <a:solidFill>
                <a:schemeClr val="tx1"/>
              </a:solid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Calibri"/>
                <a:cs typeface="+mn-cs"/>
              </a:endParaRPr>
            </a:p>
          </p:txBody>
        </p:sp>
        <p:sp>
          <p:nvSpPr>
            <p:cNvPr id="25" name="Rectangle 64"/>
            <p:cNvSpPr>
              <a:spLocks noChangeArrowheads="1"/>
            </p:cNvSpPr>
            <p:nvPr/>
          </p:nvSpPr>
          <p:spPr bwMode="auto">
            <a:xfrm>
              <a:off x="4902" y="1754"/>
              <a:ext cx="481" cy="213"/>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1600" b="1" dirty="0">
                  <a:solidFill>
                    <a:prstClr val="black"/>
                  </a:solidFill>
                  <a:latin typeface="Calibri"/>
                  <a:cs typeface="+mn-cs"/>
                </a:rPr>
                <a:t>       1%</a:t>
              </a:r>
              <a:endParaRPr lang="en-US" sz="1600" b="1" baseline="-25000" dirty="0">
                <a:solidFill>
                  <a:prstClr val="black"/>
                </a:solidFill>
                <a:latin typeface="Calibri"/>
                <a:cs typeface="+mn-cs"/>
              </a:endParaRPr>
            </a:p>
          </p:txBody>
        </p:sp>
        <p:sp>
          <p:nvSpPr>
            <p:cNvPr id="26" name="Rectangle 65"/>
            <p:cNvSpPr>
              <a:spLocks noChangeArrowheads="1"/>
            </p:cNvSpPr>
            <p:nvPr/>
          </p:nvSpPr>
          <p:spPr bwMode="auto">
            <a:xfrm>
              <a:off x="4480" y="1500"/>
              <a:ext cx="189" cy="233"/>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a:solidFill>
                    <a:prstClr val="black"/>
                  </a:solidFill>
                  <a:latin typeface="Calibri"/>
                  <a:cs typeface="+mn-cs"/>
                </a:rPr>
                <a:t>=</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scaling"/>
          <p:cNvPicPr>
            <a:picLocks noChangeAspect="1" noChangeArrowheads="1"/>
          </p:cNvPicPr>
          <p:nvPr/>
        </p:nvPicPr>
        <p:blipFill>
          <a:blip r:embed="rId3"/>
          <a:srcRect t="6552"/>
          <a:stretch>
            <a:fillRect/>
          </a:stretch>
        </p:blipFill>
        <p:spPr bwMode="auto">
          <a:xfrm>
            <a:off x="1173665" y="1142610"/>
            <a:ext cx="7370137" cy="4699391"/>
          </a:xfrm>
          <a:prstGeom prst="rect">
            <a:avLst/>
          </a:prstGeom>
          <a:noFill/>
        </p:spPr>
      </p:pic>
      <p:sp>
        <p:nvSpPr>
          <p:cNvPr id="3" name="TextBox 2"/>
          <p:cNvSpPr txBox="1"/>
          <p:nvPr/>
        </p:nvSpPr>
        <p:spPr>
          <a:xfrm>
            <a:off x="0" y="6027003"/>
            <a:ext cx="9144000" cy="369332"/>
          </a:xfrm>
          <a:prstGeom prst="rect">
            <a:avLst/>
          </a:prstGeom>
          <a:noFill/>
        </p:spPr>
        <p:txBody>
          <a:bodyPr wrap="square" rtlCol="0">
            <a:spAutoFit/>
          </a:bodyPr>
          <a:lstStyle/>
          <a:p>
            <a:pPr algn="ctr" defTabSz="457200" fontAlgn="auto">
              <a:spcBef>
                <a:spcPts val="0"/>
              </a:spcBef>
              <a:spcAft>
                <a:spcPts val="0"/>
              </a:spcAft>
            </a:pPr>
            <a:r>
              <a:rPr lang="en-US" b="1" dirty="0">
                <a:solidFill>
                  <a:prstClr val="black"/>
                </a:solidFill>
                <a:latin typeface="Calibri"/>
                <a:cs typeface="+mn-cs"/>
              </a:rPr>
              <a:t>How do we translate global info into regional water management?</a:t>
            </a:r>
          </a:p>
        </p:txBody>
      </p:sp>
      <p:sp>
        <p:nvSpPr>
          <p:cNvPr id="4" name="Text Box 20"/>
          <p:cNvSpPr txBox="1">
            <a:spLocks noChangeArrowheads="1"/>
          </p:cNvSpPr>
          <p:nvPr/>
        </p:nvSpPr>
        <p:spPr bwMode="auto">
          <a:xfrm>
            <a:off x="0" y="6578601"/>
            <a:ext cx="9144000" cy="276999"/>
          </a:xfrm>
          <a:prstGeom prst="rect">
            <a:avLst/>
          </a:prstGeom>
          <a:noFill/>
          <a:ln w="9525">
            <a:noFill/>
            <a:miter lim="800000"/>
            <a:headEnd/>
            <a:tailEnd/>
          </a:ln>
        </p:spPr>
        <p:txBody>
          <a:bodyPr>
            <a:spAutoFit/>
          </a:bodyPr>
          <a:lstStyle/>
          <a:p>
            <a:pPr defTabSz="457200" fontAlgn="auto">
              <a:spcBef>
                <a:spcPct val="50000"/>
              </a:spcBef>
              <a:spcAft>
                <a:spcPts val="0"/>
              </a:spcAft>
              <a:defRPr/>
            </a:pPr>
            <a:r>
              <a:rPr lang="en-US" sz="1200" i="1" dirty="0">
                <a:solidFill>
                  <a:prstClr val="black"/>
                </a:solidFill>
                <a:latin typeface="Book Antiqua"/>
                <a:cs typeface="Book Antiqua"/>
              </a:rPr>
              <a:t>Figure courtesy of Phil Mote</a:t>
            </a:r>
          </a:p>
        </p:txBody>
      </p:sp>
      <p:sp>
        <p:nvSpPr>
          <p:cNvPr id="5" name="Rectangle 4"/>
          <p:cNvSpPr/>
          <p:nvPr/>
        </p:nvSpPr>
        <p:spPr>
          <a:xfrm>
            <a:off x="2" y="2"/>
            <a:ext cx="5471107" cy="492443"/>
          </a:xfrm>
          <a:prstGeom prst="rect">
            <a:avLst/>
          </a:prstGeom>
        </p:spPr>
        <p:txBody>
          <a:bodyPr wrap="none">
            <a:spAutoFit/>
          </a:bodyPr>
          <a:lstStyle/>
          <a:p>
            <a:pPr marL="457200" indent="-457200" defTabSz="457200" fontAlgn="auto">
              <a:spcBef>
                <a:spcPts val="0"/>
              </a:spcBef>
              <a:spcAft>
                <a:spcPts val="0"/>
              </a:spcAft>
              <a:defRPr/>
            </a:pPr>
            <a:r>
              <a:rPr lang="en-US" sz="2600" b="1" dirty="0">
                <a:solidFill>
                  <a:srgbClr val="000000"/>
                </a:solidFill>
                <a:latin typeface="Book Antiqua" charset="0"/>
                <a:cs typeface="+mn-cs"/>
              </a:rPr>
              <a:t>4) Statistical downscaling methods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271819" y="1009830"/>
          <a:ext cx="6739469" cy="55499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55602" y="5785362"/>
            <a:ext cx="8551333" cy="738664"/>
          </a:xfrm>
          <a:prstGeom prst="rect">
            <a:avLst/>
          </a:prstGeom>
        </p:spPr>
        <p:txBody>
          <a:bodyPr wrap="square">
            <a:spAutoFit/>
          </a:bodyPr>
          <a:lstStyle/>
          <a:p>
            <a:pPr defTabSz="457200" fontAlgn="auto">
              <a:spcBef>
                <a:spcPts val="0"/>
              </a:spcBef>
              <a:spcAft>
                <a:spcPts val="0"/>
              </a:spcAft>
            </a:pPr>
            <a:r>
              <a:rPr lang="en-US" sz="1400" dirty="0">
                <a:solidFill>
                  <a:prstClr val="black"/>
                </a:solidFill>
                <a:latin typeface="Calibri"/>
                <a:cs typeface="Calibri"/>
              </a:rPr>
              <a:t>Comparison of BCSD downscaling from Christensen and </a:t>
            </a:r>
            <a:r>
              <a:rPr lang="en-US" sz="1400" dirty="0" err="1">
                <a:solidFill>
                  <a:prstClr val="black"/>
                </a:solidFill>
                <a:latin typeface="Calibri"/>
                <a:cs typeface="Calibri"/>
              </a:rPr>
              <a:t>Lettenmaier</a:t>
            </a:r>
            <a:r>
              <a:rPr lang="en-US" sz="1400" dirty="0">
                <a:solidFill>
                  <a:prstClr val="black"/>
                </a:solidFill>
                <a:latin typeface="Calibri"/>
                <a:cs typeface="Calibri"/>
              </a:rPr>
              <a:t> (2007) with a delta method downscaling approach for Lees Ferry in the 2040-2069 future period for the A2 where, on average, the BCSD approach has a decline of 7% whereas with the delta method, declines are 13%. </a:t>
            </a:r>
          </a:p>
        </p:txBody>
      </p:sp>
      <p:sp>
        <p:nvSpPr>
          <p:cNvPr id="4" name="TextBox 3"/>
          <p:cNvSpPr txBox="1"/>
          <p:nvPr/>
        </p:nvSpPr>
        <p:spPr>
          <a:xfrm>
            <a:off x="-7010" y="6572021"/>
            <a:ext cx="2775737" cy="276999"/>
          </a:xfrm>
          <a:prstGeom prst="rect">
            <a:avLst/>
          </a:prstGeom>
          <a:noFill/>
        </p:spPr>
        <p:txBody>
          <a:bodyPr wrap="none" rtlCol="0">
            <a:spAutoFit/>
          </a:bodyPr>
          <a:lstStyle/>
          <a:p>
            <a:pPr defTabSz="457200" fontAlgn="auto">
              <a:spcBef>
                <a:spcPts val="0"/>
              </a:spcBef>
              <a:spcAft>
                <a:spcPts val="0"/>
              </a:spcAft>
            </a:pPr>
            <a:r>
              <a:rPr lang="en-US" sz="1200" i="1" dirty="0">
                <a:solidFill>
                  <a:prstClr val="black"/>
                </a:solidFill>
                <a:latin typeface="Times New Roman"/>
                <a:cs typeface="Times New Roman"/>
              </a:rPr>
              <a:t>Figure from Vano et al., BAMS, in review</a:t>
            </a:r>
          </a:p>
        </p:txBody>
      </p:sp>
      <p:sp>
        <p:nvSpPr>
          <p:cNvPr id="8" name="Rectangle 7"/>
          <p:cNvSpPr/>
          <p:nvPr/>
        </p:nvSpPr>
        <p:spPr>
          <a:xfrm>
            <a:off x="-7010" y="2"/>
            <a:ext cx="5471107" cy="492443"/>
          </a:xfrm>
          <a:prstGeom prst="rect">
            <a:avLst/>
          </a:prstGeom>
        </p:spPr>
        <p:txBody>
          <a:bodyPr wrap="none">
            <a:spAutoFit/>
          </a:bodyPr>
          <a:lstStyle/>
          <a:p>
            <a:pPr marL="457200" indent="-457200" defTabSz="457200" fontAlgn="auto">
              <a:spcBef>
                <a:spcPts val="0"/>
              </a:spcBef>
              <a:spcAft>
                <a:spcPts val="0"/>
              </a:spcAft>
              <a:defRPr/>
            </a:pPr>
            <a:r>
              <a:rPr lang="en-US" sz="2600" b="1" dirty="0">
                <a:solidFill>
                  <a:srgbClr val="000000"/>
                </a:solidFill>
                <a:latin typeface="Book Antiqua" charset="0"/>
                <a:cs typeface="+mn-cs"/>
              </a:rPr>
              <a:t>4) Statistical downscaling methods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81000" y="304800"/>
            <a:ext cx="82296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600" dirty="0"/>
              <a:t>4</a:t>
            </a:r>
            <a:r>
              <a:rPr lang="en-US" sz="3600" dirty="0" smtClean="0"/>
              <a:t>. </a:t>
            </a:r>
            <a:r>
              <a:rPr lang="en-US" sz="3600" dirty="0"/>
              <a:t>Understanding hydrologic sensitivities to climate change – the Colorado River basin as a case </a:t>
            </a:r>
            <a:r>
              <a:rPr lang="en-US" sz="3600" dirty="0" smtClean="0"/>
              <a:t>study</a:t>
            </a:r>
            <a:endParaRPr lang="en-US" sz="3600" dirty="0"/>
          </a:p>
        </p:txBody>
      </p:sp>
    </p:spTree>
    <p:extLst>
      <p:ext uri="{BB962C8B-B14F-4D97-AF65-F5344CB8AC3E}">
        <p14:creationId xmlns:p14="http://schemas.microsoft.com/office/powerpoint/2010/main" val="3508705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7062" y="1152379"/>
            <a:ext cx="3898898" cy="4678189"/>
            <a:chOff x="-76198" y="14244818"/>
            <a:chExt cx="3898898" cy="4678189"/>
          </a:xfrm>
        </p:grpSpPr>
        <p:sp>
          <p:nvSpPr>
            <p:cNvPr id="3" name="Text Box 20"/>
            <p:cNvSpPr txBox="1">
              <a:spLocks noChangeArrowheads="1"/>
            </p:cNvSpPr>
            <p:nvPr/>
          </p:nvSpPr>
          <p:spPr bwMode="auto">
            <a:xfrm>
              <a:off x="-53973" y="17056102"/>
              <a:ext cx="2339975" cy="691245"/>
            </a:xfrm>
            <a:prstGeom prst="rect">
              <a:avLst/>
            </a:prstGeom>
            <a:noFill/>
            <a:ln w="9525">
              <a:noFill/>
              <a:miter lim="800000"/>
              <a:headEnd/>
              <a:tailEnd/>
            </a:ln>
            <a:effectLst/>
          </p:spPr>
          <p:txBody>
            <a:bodyPr>
              <a:prstTxWarp prst="textNoShape">
                <a:avLst/>
              </a:prstTxWarp>
              <a:spAutoFit/>
            </a:bodyPr>
            <a:lstStyle/>
            <a:p>
              <a:pPr algn="r" defTabSz="455943" fontAlgn="auto">
                <a:spcBef>
                  <a:spcPct val="50000"/>
                </a:spcBef>
                <a:spcAft>
                  <a:spcPts val="0"/>
                </a:spcAft>
              </a:pPr>
              <a:r>
                <a:rPr lang="en-US" sz="2400" i="1" dirty="0">
                  <a:solidFill>
                    <a:srgbClr val="0D0D0D"/>
                  </a:solidFill>
                  <a:latin typeface="Calibri"/>
                  <a:cs typeface="+mn-cs"/>
                </a:rPr>
                <a:t>stream routing,</a:t>
              </a:r>
            </a:p>
            <a:p>
              <a:pPr algn="r" defTabSz="455943" fontAlgn="auto">
                <a:lnSpc>
                  <a:spcPct val="10000"/>
                </a:lnSpc>
                <a:spcBef>
                  <a:spcPct val="50000"/>
                </a:spcBef>
                <a:spcAft>
                  <a:spcPts val="0"/>
                </a:spcAft>
              </a:pPr>
              <a:r>
                <a:rPr lang="en-US" sz="2400" i="1" dirty="0">
                  <a:solidFill>
                    <a:srgbClr val="0D0D0D"/>
                  </a:solidFill>
                  <a:latin typeface="Calibri"/>
                  <a:cs typeface="+mn-cs"/>
                </a:rPr>
                <a:t> bias correcting</a:t>
              </a:r>
            </a:p>
          </p:txBody>
        </p:sp>
        <p:sp>
          <p:nvSpPr>
            <p:cNvPr id="4" name="Line 10"/>
            <p:cNvSpPr>
              <a:spLocks noChangeShapeType="1"/>
            </p:cNvSpPr>
            <p:nvPr/>
          </p:nvSpPr>
          <p:spPr bwMode="auto">
            <a:xfrm>
              <a:off x="2514600" y="17246600"/>
              <a:ext cx="0" cy="607433"/>
            </a:xfrm>
            <a:prstGeom prst="line">
              <a:avLst/>
            </a:prstGeom>
            <a:noFill/>
            <a:ln w="101600">
              <a:solidFill>
                <a:srgbClr val="5F5F5F"/>
              </a:solidFill>
              <a:round/>
              <a:headEnd/>
              <a:tailEnd type="triangle" w="med" len="med"/>
            </a:ln>
            <a:effectLst/>
          </p:spPr>
          <p:txBody>
            <a:bodyPr>
              <a:prstTxWarp prst="textNoShape">
                <a:avLst/>
              </a:prstTxWarp>
            </a:bodyPr>
            <a:lstStyle/>
            <a:p>
              <a:pPr defTabSz="455943" fontAlgn="auto">
                <a:spcBef>
                  <a:spcPts val="0"/>
                </a:spcBef>
                <a:spcAft>
                  <a:spcPts val="0"/>
                </a:spcAft>
              </a:pPr>
              <a:endParaRPr lang="en-US" dirty="0">
                <a:solidFill>
                  <a:srgbClr val="0D0D0D"/>
                </a:solidFill>
                <a:latin typeface="Calibri"/>
                <a:cs typeface="+mn-cs"/>
              </a:endParaRPr>
            </a:p>
          </p:txBody>
        </p:sp>
        <p:sp>
          <p:nvSpPr>
            <p:cNvPr id="5" name="AutoShape 13"/>
            <p:cNvSpPr>
              <a:spLocks noChangeArrowheads="1"/>
            </p:cNvSpPr>
            <p:nvPr/>
          </p:nvSpPr>
          <p:spPr bwMode="auto">
            <a:xfrm>
              <a:off x="901700" y="14244818"/>
              <a:ext cx="2921000" cy="1066800"/>
            </a:xfrm>
            <a:prstGeom prst="roundRect">
              <a:avLst>
                <a:gd name="adj" fmla="val 16667"/>
              </a:avLst>
            </a:prstGeom>
            <a:solidFill>
              <a:schemeClr val="accent1">
                <a:lumMod val="60000"/>
                <a:lumOff val="40000"/>
              </a:schemeClr>
            </a:solidFill>
            <a:ln w="76200">
              <a:solidFill>
                <a:schemeClr val="bg2">
                  <a:lumMod val="75000"/>
                </a:schemeClr>
              </a:solidFill>
              <a:round/>
              <a:headEnd/>
              <a:tailEnd/>
            </a:ln>
            <a:effectLst/>
          </p:spPr>
          <p:txBody>
            <a:bodyPr wrap="none" anchor="ctr">
              <a:prstTxWarp prst="textNoShape">
                <a:avLst/>
              </a:prstTxWarp>
            </a:bodyPr>
            <a:lstStyle/>
            <a:p>
              <a:pPr algn="ctr" defTabSz="455943" fontAlgn="auto">
                <a:spcBef>
                  <a:spcPts val="0"/>
                </a:spcBef>
                <a:spcAft>
                  <a:spcPts val="0"/>
                </a:spcAft>
              </a:pPr>
              <a:r>
                <a:rPr lang="en-US" sz="2400" dirty="0">
                  <a:solidFill>
                    <a:srgbClr val="0D0D0D"/>
                  </a:solidFill>
                  <a:latin typeface="Calibri"/>
                  <a:cs typeface="+mn-cs"/>
                </a:rPr>
                <a:t>Global Climate </a:t>
              </a:r>
            </a:p>
            <a:p>
              <a:pPr algn="ctr" defTabSz="455943" fontAlgn="auto">
                <a:spcBef>
                  <a:spcPts val="0"/>
                </a:spcBef>
                <a:spcAft>
                  <a:spcPts val="0"/>
                </a:spcAft>
              </a:pPr>
              <a:r>
                <a:rPr lang="en-US" sz="2400" dirty="0">
                  <a:solidFill>
                    <a:srgbClr val="0D0D0D"/>
                  </a:solidFill>
                  <a:latin typeface="Calibri"/>
                  <a:cs typeface="+mn-cs"/>
                </a:rPr>
                <a:t>Models</a:t>
              </a:r>
            </a:p>
          </p:txBody>
        </p:sp>
        <p:sp>
          <p:nvSpPr>
            <p:cNvPr id="6" name="AutoShape 13"/>
            <p:cNvSpPr>
              <a:spLocks noChangeArrowheads="1"/>
            </p:cNvSpPr>
            <p:nvPr/>
          </p:nvSpPr>
          <p:spPr bwMode="auto">
            <a:xfrm>
              <a:off x="901700" y="16090901"/>
              <a:ext cx="2921000" cy="1007269"/>
            </a:xfrm>
            <a:prstGeom prst="roundRect">
              <a:avLst>
                <a:gd name="adj" fmla="val 16667"/>
              </a:avLst>
            </a:prstGeom>
            <a:solidFill>
              <a:schemeClr val="accent1">
                <a:lumMod val="60000"/>
                <a:lumOff val="40000"/>
              </a:schemeClr>
            </a:solidFill>
            <a:ln w="76200">
              <a:solidFill>
                <a:schemeClr val="bg2">
                  <a:lumMod val="75000"/>
                </a:schemeClr>
              </a:solidFill>
              <a:round/>
              <a:headEnd/>
              <a:tailEnd/>
            </a:ln>
            <a:effectLst/>
          </p:spPr>
          <p:txBody>
            <a:bodyPr wrap="none" anchor="ctr">
              <a:prstTxWarp prst="textNoShape">
                <a:avLst/>
              </a:prstTxWarp>
            </a:bodyPr>
            <a:lstStyle/>
            <a:p>
              <a:pPr algn="ctr" defTabSz="455943" fontAlgn="auto">
                <a:spcBef>
                  <a:spcPts val="0"/>
                </a:spcBef>
                <a:spcAft>
                  <a:spcPts val="0"/>
                </a:spcAft>
              </a:pPr>
              <a:r>
                <a:rPr lang="en-US" sz="2400" dirty="0">
                  <a:solidFill>
                    <a:srgbClr val="0D0D0D"/>
                  </a:solidFill>
                  <a:latin typeface="Calibri"/>
                  <a:cs typeface="+mn-cs"/>
                </a:rPr>
                <a:t>Hydrology </a:t>
              </a:r>
            </a:p>
            <a:p>
              <a:pPr algn="ctr" defTabSz="455943" fontAlgn="auto">
                <a:spcBef>
                  <a:spcPts val="0"/>
                </a:spcBef>
                <a:spcAft>
                  <a:spcPts val="0"/>
                </a:spcAft>
              </a:pPr>
              <a:r>
                <a:rPr lang="en-US" sz="2400" dirty="0">
                  <a:solidFill>
                    <a:srgbClr val="0D0D0D"/>
                  </a:solidFill>
                  <a:latin typeface="Calibri"/>
                  <a:cs typeface="+mn-cs"/>
                </a:rPr>
                <a:t>Models</a:t>
              </a:r>
            </a:p>
          </p:txBody>
        </p:sp>
        <p:sp>
          <p:nvSpPr>
            <p:cNvPr id="7" name="AutoShape 13"/>
            <p:cNvSpPr>
              <a:spLocks noChangeArrowheads="1"/>
            </p:cNvSpPr>
            <p:nvPr/>
          </p:nvSpPr>
          <p:spPr bwMode="auto">
            <a:xfrm>
              <a:off x="901700" y="17915738"/>
              <a:ext cx="2906182" cy="1007269"/>
            </a:xfrm>
            <a:prstGeom prst="roundRect">
              <a:avLst>
                <a:gd name="adj" fmla="val 16667"/>
              </a:avLst>
            </a:prstGeom>
            <a:solidFill>
              <a:schemeClr val="accent1">
                <a:lumMod val="60000"/>
                <a:lumOff val="40000"/>
              </a:schemeClr>
            </a:solidFill>
            <a:ln w="76200">
              <a:solidFill>
                <a:schemeClr val="bg2">
                  <a:lumMod val="75000"/>
                </a:schemeClr>
              </a:solidFill>
              <a:round/>
              <a:headEnd/>
              <a:tailEnd/>
            </a:ln>
            <a:effectLst/>
          </p:spPr>
          <p:txBody>
            <a:bodyPr wrap="none" anchor="ctr">
              <a:prstTxWarp prst="textNoShape">
                <a:avLst/>
              </a:prstTxWarp>
            </a:bodyPr>
            <a:lstStyle/>
            <a:p>
              <a:pPr algn="ctr" defTabSz="455943" fontAlgn="auto">
                <a:spcBef>
                  <a:spcPts val="0"/>
                </a:spcBef>
                <a:spcAft>
                  <a:spcPts val="0"/>
                </a:spcAft>
              </a:pPr>
              <a:r>
                <a:rPr lang="en-US" sz="2400" dirty="0">
                  <a:solidFill>
                    <a:srgbClr val="0D0D0D"/>
                  </a:solidFill>
                  <a:latin typeface="Calibri"/>
                  <a:cs typeface="+mn-cs"/>
                </a:rPr>
                <a:t>Water Supply</a:t>
              </a:r>
            </a:p>
            <a:p>
              <a:pPr algn="ctr" defTabSz="455943" fontAlgn="auto">
                <a:spcBef>
                  <a:spcPts val="0"/>
                </a:spcBef>
                <a:spcAft>
                  <a:spcPts val="0"/>
                </a:spcAft>
              </a:pPr>
              <a:r>
                <a:rPr lang="en-US" sz="2400" dirty="0">
                  <a:solidFill>
                    <a:srgbClr val="0D0D0D"/>
                  </a:solidFill>
                  <a:latin typeface="Calibri"/>
                  <a:cs typeface="+mn-cs"/>
                </a:rPr>
                <a:t>Operations Models</a:t>
              </a:r>
            </a:p>
          </p:txBody>
        </p:sp>
        <p:sp>
          <p:nvSpPr>
            <p:cNvPr id="8" name="Text Box 20"/>
            <p:cNvSpPr txBox="1">
              <a:spLocks noChangeArrowheads="1"/>
            </p:cNvSpPr>
            <p:nvPr/>
          </p:nvSpPr>
          <p:spPr bwMode="auto">
            <a:xfrm>
              <a:off x="-76198" y="15290799"/>
              <a:ext cx="2339975" cy="691245"/>
            </a:xfrm>
            <a:prstGeom prst="rect">
              <a:avLst/>
            </a:prstGeom>
            <a:noFill/>
            <a:ln w="9525">
              <a:noFill/>
              <a:miter lim="800000"/>
              <a:headEnd/>
              <a:tailEnd/>
            </a:ln>
            <a:effectLst/>
          </p:spPr>
          <p:txBody>
            <a:bodyPr>
              <a:prstTxWarp prst="textNoShape">
                <a:avLst/>
              </a:prstTxWarp>
              <a:spAutoFit/>
            </a:bodyPr>
            <a:lstStyle/>
            <a:p>
              <a:pPr algn="r" defTabSz="455943" fontAlgn="auto">
                <a:spcBef>
                  <a:spcPct val="50000"/>
                </a:spcBef>
                <a:spcAft>
                  <a:spcPts val="0"/>
                </a:spcAft>
              </a:pPr>
              <a:r>
                <a:rPr lang="en-US" sz="2400" i="1" dirty="0">
                  <a:solidFill>
                    <a:srgbClr val="0D0D0D"/>
                  </a:solidFill>
                  <a:latin typeface="Calibri"/>
                  <a:cs typeface="+mn-cs"/>
                </a:rPr>
                <a:t>downscaling,</a:t>
              </a:r>
            </a:p>
            <a:p>
              <a:pPr algn="r" defTabSz="455943" fontAlgn="auto">
                <a:lnSpc>
                  <a:spcPct val="10000"/>
                </a:lnSpc>
                <a:spcBef>
                  <a:spcPct val="50000"/>
                </a:spcBef>
                <a:spcAft>
                  <a:spcPts val="0"/>
                </a:spcAft>
              </a:pPr>
              <a:r>
                <a:rPr lang="en-US" sz="2400" i="1" dirty="0">
                  <a:solidFill>
                    <a:srgbClr val="0D0D0D"/>
                  </a:solidFill>
                  <a:latin typeface="Calibri"/>
                  <a:cs typeface="+mn-cs"/>
                </a:rPr>
                <a:t> bias correcting</a:t>
              </a:r>
            </a:p>
          </p:txBody>
        </p:sp>
        <p:sp>
          <p:nvSpPr>
            <p:cNvPr id="9" name="Line 10"/>
            <p:cNvSpPr>
              <a:spLocks noChangeShapeType="1"/>
            </p:cNvSpPr>
            <p:nvPr/>
          </p:nvSpPr>
          <p:spPr bwMode="auto">
            <a:xfrm>
              <a:off x="2514600" y="15455550"/>
              <a:ext cx="0" cy="490926"/>
            </a:xfrm>
            <a:prstGeom prst="line">
              <a:avLst/>
            </a:prstGeom>
            <a:noFill/>
            <a:ln w="101600">
              <a:solidFill>
                <a:srgbClr val="5F5F5F"/>
              </a:solidFill>
              <a:round/>
              <a:headEnd/>
              <a:tailEnd type="triangle" w="med" len="med"/>
            </a:ln>
            <a:effectLst/>
          </p:spPr>
          <p:txBody>
            <a:bodyPr>
              <a:prstTxWarp prst="textNoShape">
                <a:avLst/>
              </a:prstTxWarp>
            </a:bodyPr>
            <a:lstStyle/>
            <a:p>
              <a:pPr defTabSz="455943" fontAlgn="auto">
                <a:spcBef>
                  <a:spcPts val="0"/>
                </a:spcBef>
                <a:spcAft>
                  <a:spcPts val="0"/>
                </a:spcAft>
              </a:pPr>
              <a:endParaRPr lang="en-US" dirty="0">
                <a:solidFill>
                  <a:srgbClr val="0D0D0D"/>
                </a:solidFill>
                <a:latin typeface="Calibri"/>
                <a:cs typeface="+mn-cs"/>
              </a:endParaRPr>
            </a:p>
          </p:txBody>
        </p:sp>
      </p:grpSp>
      <p:grpSp>
        <p:nvGrpSpPr>
          <p:cNvPr id="13" name="Group 67"/>
          <p:cNvGrpSpPr/>
          <p:nvPr/>
        </p:nvGrpSpPr>
        <p:grpSpPr>
          <a:xfrm>
            <a:off x="5198524" y="1186237"/>
            <a:ext cx="2942166" cy="4673957"/>
            <a:chOff x="5854702" y="13960836"/>
            <a:chExt cx="2942166" cy="4673957"/>
          </a:xfrm>
        </p:grpSpPr>
        <p:sp>
          <p:nvSpPr>
            <p:cNvPr id="22" name="AutoShape 13"/>
            <p:cNvSpPr>
              <a:spLocks noChangeArrowheads="1"/>
            </p:cNvSpPr>
            <p:nvPr/>
          </p:nvSpPr>
          <p:spPr bwMode="auto">
            <a:xfrm>
              <a:off x="5875868" y="13960836"/>
              <a:ext cx="2921000" cy="1066800"/>
            </a:xfrm>
            <a:prstGeom prst="roundRect">
              <a:avLst>
                <a:gd name="adj" fmla="val 16667"/>
              </a:avLst>
            </a:prstGeom>
            <a:solidFill>
              <a:schemeClr val="accent1">
                <a:lumMod val="60000"/>
                <a:lumOff val="40000"/>
              </a:schemeClr>
            </a:solidFill>
            <a:ln w="76200">
              <a:solidFill>
                <a:schemeClr val="bg2">
                  <a:lumMod val="75000"/>
                </a:schemeClr>
              </a:solidFill>
              <a:round/>
              <a:headEnd/>
              <a:tailEnd/>
            </a:ln>
            <a:effectLst/>
          </p:spPr>
          <p:txBody>
            <a:bodyPr wrap="none" anchor="ctr">
              <a:prstTxWarp prst="textNoShape">
                <a:avLst/>
              </a:prstTxWarp>
            </a:bodyPr>
            <a:lstStyle/>
            <a:p>
              <a:pPr algn="ctr" defTabSz="455943" fontAlgn="auto">
                <a:spcBef>
                  <a:spcPts val="0"/>
                </a:spcBef>
                <a:spcAft>
                  <a:spcPts val="0"/>
                </a:spcAft>
              </a:pPr>
              <a:r>
                <a:rPr lang="en-US" sz="2400" dirty="0">
                  <a:solidFill>
                    <a:srgbClr val="0D0D0D"/>
                  </a:solidFill>
                  <a:latin typeface="Calibri"/>
                  <a:cs typeface="+mn-cs"/>
                </a:rPr>
                <a:t>Global Climate </a:t>
              </a:r>
            </a:p>
            <a:p>
              <a:pPr algn="ctr" defTabSz="455943" fontAlgn="auto">
                <a:spcBef>
                  <a:spcPts val="0"/>
                </a:spcBef>
                <a:spcAft>
                  <a:spcPts val="0"/>
                </a:spcAft>
              </a:pPr>
              <a:r>
                <a:rPr lang="en-US" sz="2400" dirty="0">
                  <a:solidFill>
                    <a:srgbClr val="0D0D0D"/>
                  </a:solidFill>
                  <a:latin typeface="Calibri"/>
                  <a:cs typeface="+mn-cs"/>
                </a:rPr>
                <a:t>Models</a:t>
              </a:r>
            </a:p>
          </p:txBody>
        </p:sp>
        <p:sp>
          <p:nvSpPr>
            <p:cNvPr id="23" name="AutoShape 13"/>
            <p:cNvSpPr>
              <a:spLocks noChangeArrowheads="1"/>
            </p:cNvSpPr>
            <p:nvPr/>
          </p:nvSpPr>
          <p:spPr bwMode="auto">
            <a:xfrm>
              <a:off x="5854702" y="17627524"/>
              <a:ext cx="2908300" cy="1007269"/>
            </a:xfrm>
            <a:prstGeom prst="roundRect">
              <a:avLst>
                <a:gd name="adj" fmla="val 16667"/>
              </a:avLst>
            </a:prstGeom>
            <a:solidFill>
              <a:schemeClr val="accent1">
                <a:lumMod val="60000"/>
                <a:lumOff val="40000"/>
              </a:schemeClr>
            </a:solidFill>
            <a:ln w="76200">
              <a:solidFill>
                <a:schemeClr val="bg2">
                  <a:lumMod val="75000"/>
                </a:schemeClr>
              </a:solidFill>
              <a:round/>
              <a:headEnd/>
              <a:tailEnd/>
            </a:ln>
            <a:effectLst/>
          </p:spPr>
          <p:txBody>
            <a:bodyPr wrap="none" anchor="ctr">
              <a:prstTxWarp prst="textNoShape">
                <a:avLst/>
              </a:prstTxWarp>
            </a:bodyPr>
            <a:lstStyle/>
            <a:p>
              <a:pPr algn="ctr" defTabSz="455943" fontAlgn="auto">
                <a:spcBef>
                  <a:spcPts val="0"/>
                </a:spcBef>
                <a:spcAft>
                  <a:spcPts val="0"/>
                </a:spcAft>
              </a:pPr>
              <a:r>
                <a:rPr lang="en-US" sz="2400" dirty="0">
                  <a:solidFill>
                    <a:srgbClr val="0D0D0D"/>
                  </a:solidFill>
                  <a:latin typeface="Calibri"/>
                  <a:cs typeface="+mn-cs"/>
                </a:rPr>
                <a:t>Changes in Central </a:t>
              </a:r>
            </a:p>
            <a:p>
              <a:pPr algn="ctr" defTabSz="455943" fontAlgn="auto">
                <a:spcBef>
                  <a:spcPts val="0"/>
                </a:spcBef>
                <a:spcAft>
                  <a:spcPts val="0"/>
                </a:spcAft>
              </a:pPr>
              <a:r>
                <a:rPr lang="en-US" sz="2400" dirty="0">
                  <a:solidFill>
                    <a:srgbClr val="0D0D0D"/>
                  </a:solidFill>
                  <a:latin typeface="Calibri"/>
                  <a:cs typeface="+mn-cs"/>
                </a:rPr>
                <a:t>Tendencies</a:t>
              </a:r>
            </a:p>
          </p:txBody>
        </p:sp>
        <p:sp>
          <p:nvSpPr>
            <p:cNvPr id="24" name="Line 10"/>
            <p:cNvSpPr>
              <a:spLocks noChangeShapeType="1"/>
            </p:cNvSpPr>
            <p:nvPr/>
          </p:nvSpPr>
          <p:spPr bwMode="auto">
            <a:xfrm>
              <a:off x="7294031" y="15167336"/>
              <a:ext cx="0" cy="2309582"/>
            </a:xfrm>
            <a:prstGeom prst="line">
              <a:avLst/>
            </a:prstGeom>
            <a:noFill/>
            <a:ln w="101600">
              <a:solidFill>
                <a:srgbClr val="5F5F5F"/>
              </a:solidFill>
              <a:round/>
              <a:headEnd/>
              <a:tailEnd type="triangle" w="med" len="med"/>
            </a:ln>
            <a:effectLst/>
          </p:spPr>
          <p:txBody>
            <a:bodyPr>
              <a:prstTxWarp prst="textNoShape">
                <a:avLst/>
              </a:prstTxWarp>
            </a:bodyPr>
            <a:lstStyle/>
            <a:p>
              <a:pPr defTabSz="455943" fontAlgn="auto">
                <a:spcBef>
                  <a:spcPts val="0"/>
                </a:spcBef>
                <a:spcAft>
                  <a:spcPts val="0"/>
                </a:spcAft>
              </a:pPr>
              <a:endParaRPr lang="en-US" dirty="0">
                <a:solidFill>
                  <a:srgbClr val="0D0D0D"/>
                </a:solidFill>
                <a:latin typeface="Calibri"/>
                <a:cs typeface="+mn-cs"/>
              </a:endParaRPr>
            </a:p>
          </p:txBody>
        </p:sp>
      </p:grpSp>
      <p:grpSp>
        <p:nvGrpSpPr>
          <p:cNvPr id="39" name="Group 38"/>
          <p:cNvGrpSpPr/>
          <p:nvPr/>
        </p:nvGrpSpPr>
        <p:grpSpPr>
          <a:xfrm>
            <a:off x="6783450" y="2447631"/>
            <a:ext cx="2099664" cy="2125150"/>
            <a:chOff x="6156925" y="1888839"/>
            <a:chExt cx="2529875" cy="2652618"/>
          </a:xfrm>
        </p:grpSpPr>
        <p:pic>
          <p:nvPicPr>
            <p:cNvPr id="27" name="Picture 135" descr="columbia.sens.base.tmin3.0tmax3.0.gif"/>
            <p:cNvPicPr>
              <a:picLocks noChangeAspect="1"/>
            </p:cNvPicPr>
            <p:nvPr/>
          </p:nvPicPr>
          <p:blipFill>
            <a:blip r:embed="rId2"/>
            <a:srcRect t="7350" b="8333"/>
            <a:stretch>
              <a:fillRect/>
            </a:stretch>
          </p:blipFill>
          <p:spPr bwMode="auto">
            <a:xfrm>
              <a:off x="6156925" y="1888839"/>
              <a:ext cx="2072675" cy="2195418"/>
            </a:xfrm>
            <a:prstGeom prst="rect">
              <a:avLst/>
            </a:prstGeom>
            <a:noFill/>
            <a:ln w="9525">
              <a:noFill/>
              <a:miter lim="800000"/>
              <a:headEnd/>
              <a:tailEnd/>
            </a:ln>
          </p:spPr>
        </p:pic>
        <p:pic>
          <p:nvPicPr>
            <p:cNvPr id="28" name="Picture 135" descr="columbia.sens.base.tmin3.0tmax3.0.gif"/>
            <p:cNvPicPr>
              <a:picLocks noChangeAspect="1"/>
            </p:cNvPicPr>
            <p:nvPr/>
          </p:nvPicPr>
          <p:blipFill>
            <a:blip r:embed="rId2"/>
            <a:srcRect t="7350" b="8333"/>
            <a:stretch>
              <a:fillRect/>
            </a:stretch>
          </p:blipFill>
          <p:spPr bwMode="auto">
            <a:xfrm>
              <a:off x="6309325" y="2041239"/>
              <a:ext cx="2072675" cy="2195418"/>
            </a:xfrm>
            <a:prstGeom prst="rect">
              <a:avLst/>
            </a:prstGeom>
            <a:noFill/>
            <a:ln w="9525">
              <a:noFill/>
              <a:miter lim="800000"/>
              <a:headEnd/>
              <a:tailEnd/>
            </a:ln>
          </p:spPr>
        </p:pic>
        <p:pic>
          <p:nvPicPr>
            <p:cNvPr id="29" name="Picture 135" descr="columbia.sens.base.tmin3.0tmax3.0.gif"/>
            <p:cNvPicPr>
              <a:picLocks noChangeAspect="1"/>
            </p:cNvPicPr>
            <p:nvPr/>
          </p:nvPicPr>
          <p:blipFill>
            <a:blip r:embed="rId2"/>
            <a:srcRect t="7350" b="8333"/>
            <a:stretch>
              <a:fillRect/>
            </a:stretch>
          </p:blipFill>
          <p:spPr bwMode="auto">
            <a:xfrm>
              <a:off x="6461725" y="2193639"/>
              <a:ext cx="2072675" cy="2195418"/>
            </a:xfrm>
            <a:prstGeom prst="rect">
              <a:avLst/>
            </a:prstGeom>
            <a:noFill/>
            <a:ln w="9525">
              <a:noFill/>
              <a:miter lim="800000"/>
              <a:headEnd/>
              <a:tailEnd/>
            </a:ln>
          </p:spPr>
        </p:pic>
        <p:pic>
          <p:nvPicPr>
            <p:cNvPr id="30" name="Picture 135" descr="columbia.sens.base.tmin3.0tmax3.0.gif"/>
            <p:cNvPicPr>
              <a:picLocks noChangeAspect="1"/>
            </p:cNvPicPr>
            <p:nvPr/>
          </p:nvPicPr>
          <p:blipFill>
            <a:blip r:embed="rId2"/>
            <a:srcRect t="7350" b="8333"/>
            <a:stretch>
              <a:fillRect/>
            </a:stretch>
          </p:blipFill>
          <p:spPr bwMode="auto">
            <a:xfrm>
              <a:off x="6614125" y="2346039"/>
              <a:ext cx="2072675" cy="2195418"/>
            </a:xfrm>
            <a:prstGeom prst="rect">
              <a:avLst/>
            </a:prstGeom>
            <a:noFill/>
            <a:ln w="9525">
              <a:noFill/>
              <a:miter lim="800000"/>
              <a:headEnd/>
              <a:tailEnd/>
            </a:ln>
          </p:spPr>
        </p:pic>
      </p:grpSp>
      <p:sp>
        <p:nvSpPr>
          <p:cNvPr id="31" name="Text Box 20"/>
          <p:cNvSpPr txBox="1">
            <a:spLocks noChangeArrowheads="1"/>
          </p:cNvSpPr>
          <p:nvPr/>
        </p:nvSpPr>
        <p:spPr bwMode="auto">
          <a:xfrm>
            <a:off x="4539281" y="6322911"/>
            <a:ext cx="4165599" cy="468002"/>
          </a:xfrm>
          <a:prstGeom prst="rect">
            <a:avLst/>
          </a:prstGeom>
          <a:noFill/>
          <a:ln w="9525">
            <a:noFill/>
            <a:miter lim="800000"/>
            <a:headEnd/>
            <a:tailEnd/>
          </a:ln>
          <a:effectLst/>
        </p:spPr>
        <p:txBody>
          <a:bodyPr wrap="square" lIns="91189" tIns="45595" rIns="91189" bIns="45595">
            <a:prstTxWarp prst="textNoShape">
              <a:avLst/>
            </a:prstTxWarp>
            <a:spAutoFit/>
          </a:bodyPr>
          <a:lstStyle/>
          <a:p>
            <a:pPr algn="ctr" defTabSz="455943" fontAlgn="auto">
              <a:spcBef>
                <a:spcPct val="50000"/>
              </a:spcBef>
              <a:spcAft>
                <a:spcPts val="0"/>
              </a:spcAft>
            </a:pPr>
            <a:r>
              <a:rPr lang="en-US" sz="2400" b="1" i="1" dirty="0">
                <a:solidFill>
                  <a:srgbClr val="C0504D"/>
                </a:solidFill>
                <a:latin typeface="Calibri"/>
                <a:cs typeface="+mn-cs"/>
              </a:rPr>
              <a:t>Climate Impact</a:t>
            </a:r>
          </a:p>
        </p:txBody>
      </p:sp>
      <p:sp>
        <p:nvSpPr>
          <p:cNvPr id="32" name="Line 10"/>
          <p:cNvSpPr>
            <a:spLocks noChangeShapeType="1"/>
          </p:cNvSpPr>
          <p:nvPr/>
        </p:nvSpPr>
        <p:spPr bwMode="auto">
          <a:xfrm>
            <a:off x="2353736" y="5899109"/>
            <a:ext cx="0" cy="533440"/>
          </a:xfrm>
          <a:prstGeom prst="line">
            <a:avLst/>
          </a:prstGeom>
          <a:noFill/>
          <a:ln w="101600">
            <a:solidFill>
              <a:srgbClr val="5F5F5F"/>
            </a:solidFill>
            <a:round/>
            <a:headEnd/>
            <a:tailEnd type="triangle" w="med" len="med"/>
          </a:ln>
          <a:effectLst/>
        </p:spPr>
        <p:txBody>
          <a:bodyPr lIns="91189" tIns="45595" rIns="91189" bIns="45595">
            <a:prstTxWarp prst="textNoShape">
              <a:avLst/>
            </a:prstTxWarp>
          </a:bodyPr>
          <a:lstStyle/>
          <a:p>
            <a:pPr defTabSz="455943" fontAlgn="auto">
              <a:spcBef>
                <a:spcPts val="0"/>
              </a:spcBef>
              <a:spcAft>
                <a:spcPts val="0"/>
              </a:spcAft>
            </a:pPr>
            <a:endParaRPr lang="en-US" dirty="0">
              <a:solidFill>
                <a:srgbClr val="0D0D0D"/>
              </a:solidFill>
              <a:latin typeface="Calibri"/>
              <a:cs typeface="+mn-cs"/>
            </a:endParaRPr>
          </a:p>
        </p:txBody>
      </p:sp>
      <p:sp>
        <p:nvSpPr>
          <p:cNvPr id="33" name="Text Box 20"/>
          <p:cNvSpPr txBox="1">
            <a:spLocks noChangeArrowheads="1"/>
          </p:cNvSpPr>
          <p:nvPr/>
        </p:nvSpPr>
        <p:spPr bwMode="auto">
          <a:xfrm>
            <a:off x="893236" y="6348952"/>
            <a:ext cx="2921000" cy="468002"/>
          </a:xfrm>
          <a:prstGeom prst="rect">
            <a:avLst/>
          </a:prstGeom>
          <a:noFill/>
          <a:ln w="9525">
            <a:noFill/>
            <a:miter lim="800000"/>
            <a:headEnd/>
            <a:tailEnd/>
          </a:ln>
          <a:effectLst/>
        </p:spPr>
        <p:txBody>
          <a:bodyPr wrap="square" lIns="91189" tIns="45595" rIns="91189" bIns="45595">
            <a:prstTxWarp prst="textNoShape">
              <a:avLst/>
            </a:prstTxWarp>
            <a:spAutoFit/>
          </a:bodyPr>
          <a:lstStyle/>
          <a:p>
            <a:pPr algn="ctr" defTabSz="455943" fontAlgn="auto">
              <a:spcBef>
                <a:spcPct val="50000"/>
              </a:spcBef>
              <a:spcAft>
                <a:spcPts val="0"/>
              </a:spcAft>
            </a:pPr>
            <a:r>
              <a:rPr lang="en-US" sz="2400" b="1" i="1" dirty="0">
                <a:solidFill>
                  <a:srgbClr val="C0504D"/>
                </a:solidFill>
                <a:latin typeface="Calibri"/>
                <a:cs typeface="+mn-cs"/>
              </a:rPr>
              <a:t>Climate Impact</a:t>
            </a:r>
          </a:p>
        </p:txBody>
      </p:sp>
      <p:sp>
        <p:nvSpPr>
          <p:cNvPr id="34" name="Line 10"/>
          <p:cNvSpPr>
            <a:spLocks noChangeShapeType="1"/>
          </p:cNvSpPr>
          <p:nvPr/>
        </p:nvSpPr>
        <p:spPr bwMode="auto">
          <a:xfrm>
            <a:off x="6637853" y="5933769"/>
            <a:ext cx="0" cy="533440"/>
          </a:xfrm>
          <a:prstGeom prst="line">
            <a:avLst/>
          </a:prstGeom>
          <a:noFill/>
          <a:ln w="101600">
            <a:solidFill>
              <a:srgbClr val="5F5F5F"/>
            </a:solidFill>
            <a:round/>
            <a:headEnd/>
            <a:tailEnd type="triangle" w="med" len="med"/>
          </a:ln>
          <a:effectLst/>
        </p:spPr>
        <p:txBody>
          <a:bodyPr lIns="91189" tIns="45595" rIns="91189" bIns="45595">
            <a:prstTxWarp prst="textNoShape">
              <a:avLst/>
            </a:prstTxWarp>
          </a:bodyPr>
          <a:lstStyle/>
          <a:p>
            <a:pPr defTabSz="455943" fontAlgn="auto">
              <a:spcBef>
                <a:spcPts val="0"/>
              </a:spcBef>
              <a:spcAft>
                <a:spcPts val="0"/>
              </a:spcAft>
            </a:pPr>
            <a:endParaRPr lang="en-US" dirty="0">
              <a:solidFill>
                <a:srgbClr val="0D0D0D"/>
              </a:solidFill>
              <a:latin typeface="Calibri"/>
              <a:cs typeface="+mn-cs"/>
            </a:endParaRPr>
          </a:p>
        </p:txBody>
      </p:sp>
      <p:sp>
        <p:nvSpPr>
          <p:cNvPr id="35" name="TextBox 34"/>
          <p:cNvSpPr txBox="1"/>
          <p:nvPr/>
        </p:nvSpPr>
        <p:spPr>
          <a:xfrm>
            <a:off x="-38100" y="-6993"/>
            <a:ext cx="4344985" cy="963895"/>
          </a:xfrm>
          <a:prstGeom prst="rect">
            <a:avLst/>
          </a:prstGeom>
          <a:noFill/>
        </p:spPr>
        <p:txBody>
          <a:bodyPr wrap="square" lIns="91189" tIns="45595" rIns="91189" bIns="45595" rtlCol="0">
            <a:spAutoFit/>
          </a:bodyPr>
          <a:lstStyle/>
          <a:p>
            <a:pPr algn="ctr" defTabSz="455943" fontAlgn="auto">
              <a:spcBef>
                <a:spcPts val="0"/>
              </a:spcBef>
              <a:spcAft>
                <a:spcPts val="0"/>
              </a:spcAft>
            </a:pPr>
            <a:r>
              <a:rPr lang="en-US" sz="2800" b="1" dirty="0">
                <a:solidFill>
                  <a:prstClr val="black"/>
                </a:solidFill>
                <a:latin typeface="Book Antiqua"/>
                <a:cs typeface="Book Antiqua"/>
              </a:rPr>
              <a:t>I. Multi-model </a:t>
            </a:r>
          </a:p>
          <a:p>
            <a:pPr algn="ctr" defTabSz="455943" fontAlgn="auto">
              <a:spcBef>
                <a:spcPts val="0"/>
              </a:spcBef>
              <a:spcAft>
                <a:spcPts val="0"/>
              </a:spcAft>
            </a:pPr>
            <a:r>
              <a:rPr lang="en-US" sz="2800" b="1" dirty="0">
                <a:solidFill>
                  <a:prstClr val="black"/>
                </a:solidFill>
                <a:latin typeface="Book Antiqua"/>
                <a:cs typeface="Book Antiqua"/>
              </a:rPr>
              <a:t>approach</a:t>
            </a:r>
          </a:p>
        </p:txBody>
      </p:sp>
      <p:cxnSp>
        <p:nvCxnSpPr>
          <p:cNvPr id="37" name="Straight Connector 36"/>
          <p:cNvCxnSpPr/>
          <p:nvPr/>
        </p:nvCxnSpPr>
        <p:spPr>
          <a:xfrm rot="5400000">
            <a:off x="1176911" y="3368674"/>
            <a:ext cx="6127749" cy="158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306903" y="-6993"/>
            <a:ext cx="4900614" cy="963895"/>
          </a:xfrm>
          <a:prstGeom prst="rect">
            <a:avLst/>
          </a:prstGeom>
          <a:noFill/>
        </p:spPr>
        <p:txBody>
          <a:bodyPr wrap="square" lIns="91189" tIns="45595" rIns="91189" bIns="45595" rtlCol="0">
            <a:spAutoFit/>
          </a:bodyPr>
          <a:lstStyle/>
          <a:p>
            <a:pPr algn="ctr" defTabSz="455943" fontAlgn="auto">
              <a:spcBef>
                <a:spcPts val="0"/>
              </a:spcBef>
              <a:spcAft>
                <a:spcPts val="0"/>
              </a:spcAft>
            </a:pPr>
            <a:r>
              <a:rPr lang="en-US" sz="2800" b="1" dirty="0">
                <a:solidFill>
                  <a:prstClr val="black"/>
                </a:solidFill>
                <a:latin typeface="Book Antiqua"/>
                <a:cs typeface="Book Antiqua"/>
              </a:rPr>
              <a:t>II. Hydrologic sensitivities approach</a:t>
            </a:r>
          </a:p>
        </p:txBody>
      </p:sp>
      <p:sp>
        <p:nvSpPr>
          <p:cNvPr id="41" name="Text Box 20"/>
          <p:cNvSpPr txBox="1">
            <a:spLocks noChangeArrowheads="1"/>
          </p:cNvSpPr>
          <p:nvPr/>
        </p:nvSpPr>
        <p:spPr bwMode="auto">
          <a:xfrm>
            <a:off x="4306929" y="2641478"/>
            <a:ext cx="2144717" cy="1595032"/>
          </a:xfrm>
          <a:prstGeom prst="rect">
            <a:avLst/>
          </a:prstGeom>
          <a:noFill/>
          <a:ln w="9525">
            <a:noFill/>
            <a:miter lim="800000"/>
            <a:headEnd/>
            <a:tailEnd/>
          </a:ln>
          <a:effectLst/>
        </p:spPr>
        <p:txBody>
          <a:bodyPr wrap="square" lIns="91189" tIns="45595" rIns="91189" bIns="45595">
            <a:prstTxWarp prst="textNoShape">
              <a:avLst/>
            </a:prstTxWarp>
            <a:spAutoFit/>
          </a:bodyPr>
          <a:lstStyle/>
          <a:p>
            <a:pPr algn="r" defTabSz="455943" fontAlgn="auto">
              <a:spcBef>
                <a:spcPct val="50000"/>
              </a:spcBef>
              <a:spcAft>
                <a:spcPts val="0"/>
              </a:spcAft>
            </a:pPr>
            <a:r>
              <a:rPr lang="en-US" sz="2400" i="1" dirty="0">
                <a:solidFill>
                  <a:srgbClr val="0D0D0D"/>
                </a:solidFill>
                <a:latin typeface="Calibri"/>
                <a:cs typeface="+mn-cs"/>
              </a:rPr>
              <a:t>maps of sensitivities to temp &amp; precip change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326188" y="2232032"/>
            <a:ext cx="2082800" cy="1785938"/>
          </a:xfrm>
          <a:prstGeom prst="rect">
            <a:avLst/>
          </a:prstGeom>
          <a:solidFill>
            <a:srgbClr val="FF66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
        <p:nvSpPr>
          <p:cNvPr id="27651" name="Rectangle 3"/>
          <p:cNvSpPr>
            <a:spLocks noChangeArrowheads="1"/>
          </p:cNvSpPr>
          <p:nvPr/>
        </p:nvSpPr>
        <p:spPr bwMode="auto">
          <a:xfrm>
            <a:off x="875959" y="1041442"/>
            <a:ext cx="1177021" cy="70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659" tIns="44830" rIns="89659" bIns="44830">
            <a:spAutoFit/>
          </a:bodyPr>
          <a:lstStyle/>
          <a:p>
            <a:pPr algn="ctr" defTabSz="888139" eaLnBrk="0" hangingPunct="0"/>
            <a:r>
              <a:rPr lang="en-US" sz="2000" dirty="0">
                <a:solidFill>
                  <a:srgbClr val="000000"/>
                </a:solidFill>
                <a:latin typeface="Times New Roman" pitchFamily="18" charset="0"/>
              </a:rPr>
              <a:t>Climate </a:t>
            </a:r>
          </a:p>
          <a:p>
            <a:pPr algn="ctr" defTabSz="888139" eaLnBrk="0" hangingPunct="0"/>
            <a:r>
              <a:rPr lang="en-US" sz="2000" dirty="0">
                <a:solidFill>
                  <a:srgbClr val="000000"/>
                </a:solidFill>
                <a:latin typeface="Times New Roman" pitchFamily="18" charset="0"/>
              </a:rPr>
              <a:t>Scenarios</a:t>
            </a:r>
          </a:p>
        </p:txBody>
      </p:sp>
      <p:sp>
        <p:nvSpPr>
          <p:cNvPr id="27652" name="Rectangle 4"/>
          <p:cNvSpPr>
            <a:spLocks noChangeArrowheads="1"/>
          </p:cNvSpPr>
          <p:nvPr/>
        </p:nvSpPr>
        <p:spPr bwMode="auto">
          <a:xfrm>
            <a:off x="223852" y="1785981"/>
            <a:ext cx="2381250" cy="1172727"/>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659" tIns="44830" rIns="89659" bIns="44830">
            <a:spAutoFit/>
          </a:bodyPr>
          <a:lstStyle/>
          <a:p>
            <a:pPr defTabSz="888139" eaLnBrk="0" hangingPunct="0"/>
            <a:r>
              <a:rPr lang="en-US" sz="2300" dirty="0">
                <a:solidFill>
                  <a:srgbClr val="000000"/>
                </a:solidFill>
                <a:latin typeface="Times New Roman" pitchFamily="18" charset="0"/>
              </a:rPr>
              <a:t>Global climate simulations, next ~100 yrs</a:t>
            </a:r>
          </a:p>
        </p:txBody>
      </p:sp>
      <p:sp>
        <p:nvSpPr>
          <p:cNvPr id="27653" name="AutoShape 5"/>
          <p:cNvSpPr>
            <a:spLocks noChangeArrowheads="1"/>
          </p:cNvSpPr>
          <p:nvPr/>
        </p:nvSpPr>
        <p:spPr bwMode="auto">
          <a:xfrm>
            <a:off x="2827344" y="2232025"/>
            <a:ext cx="2301875" cy="1485900"/>
          </a:xfrm>
          <a:prstGeom prst="parallelogram">
            <a:avLst>
              <a:gd name="adj" fmla="val 38700"/>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
        <p:nvSpPr>
          <p:cNvPr id="27654" name="Rectangle 6"/>
          <p:cNvSpPr>
            <a:spLocks noChangeArrowheads="1"/>
          </p:cNvSpPr>
          <p:nvPr/>
        </p:nvSpPr>
        <p:spPr bwMode="auto">
          <a:xfrm>
            <a:off x="3398398" y="1636713"/>
            <a:ext cx="1534491" cy="39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659" tIns="44830" rIns="89659" bIns="44830">
            <a:spAutoFit/>
          </a:bodyPr>
          <a:lstStyle/>
          <a:p>
            <a:pPr algn="ctr" defTabSz="888139" eaLnBrk="0" hangingPunct="0"/>
            <a:r>
              <a:rPr lang="en-US" sz="2000" dirty="0">
                <a:solidFill>
                  <a:srgbClr val="000000"/>
                </a:solidFill>
                <a:latin typeface="Times New Roman" pitchFamily="18" charset="0"/>
              </a:rPr>
              <a:t>Downscaling</a:t>
            </a:r>
          </a:p>
        </p:txBody>
      </p:sp>
      <p:sp>
        <p:nvSpPr>
          <p:cNvPr id="27655" name="Rectangle 7"/>
          <p:cNvSpPr>
            <a:spLocks noChangeArrowheads="1"/>
          </p:cNvSpPr>
          <p:nvPr/>
        </p:nvSpPr>
        <p:spPr bwMode="auto">
          <a:xfrm>
            <a:off x="3421063" y="2379706"/>
            <a:ext cx="1117600" cy="1172727"/>
          </a:xfrm>
          <a:prstGeom prst="rect">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659" tIns="44830" rIns="89659" bIns="44830">
            <a:spAutoFit/>
          </a:bodyPr>
          <a:lstStyle/>
          <a:p>
            <a:pPr defTabSz="888139" eaLnBrk="0" hangingPunct="0"/>
            <a:r>
              <a:rPr lang="en-US" sz="2300" dirty="0">
                <a:solidFill>
                  <a:srgbClr val="000000"/>
                </a:solidFill>
                <a:latin typeface="Times New Roman" pitchFamily="18" charset="0"/>
              </a:rPr>
              <a:t>Delta </a:t>
            </a:r>
          </a:p>
          <a:p>
            <a:pPr defTabSz="888139" eaLnBrk="0" hangingPunct="0"/>
            <a:r>
              <a:rPr lang="en-US" sz="2300" dirty="0">
                <a:solidFill>
                  <a:srgbClr val="000000"/>
                </a:solidFill>
                <a:latin typeface="Times New Roman" pitchFamily="18" charset="0"/>
              </a:rPr>
              <a:t>Precip,</a:t>
            </a:r>
          </a:p>
          <a:p>
            <a:pPr defTabSz="888139" eaLnBrk="0" hangingPunct="0"/>
            <a:r>
              <a:rPr lang="en-US" sz="2300" dirty="0">
                <a:solidFill>
                  <a:srgbClr val="000000"/>
                </a:solidFill>
                <a:latin typeface="Times New Roman" pitchFamily="18" charset="0"/>
              </a:rPr>
              <a:t>Temp</a:t>
            </a:r>
          </a:p>
        </p:txBody>
      </p:sp>
      <p:sp>
        <p:nvSpPr>
          <p:cNvPr id="27656" name="Line 8"/>
          <p:cNvSpPr>
            <a:spLocks noChangeShapeType="1"/>
          </p:cNvSpPr>
          <p:nvPr/>
        </p:nvSpPr>
        <p:spPr bwMode="auto">
          <a:xfrm flipV="1">
            <a:off x="2679700" y="2605088"/>
            <a:ext cx="4445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
        <p:nvSpPr>
          <p:cNvPr id="27657" name="AutoShape 9"/>
          <p:cNvSpPr>
            <a:spLocks noChangeArrowheads="1"/>
          </p:cNvSpPr>
          <p:nvPr/>
        </p:nvSpPr>
        <p:spPr bwMode="auto">
          <a:xfrm>
            <a:off x="1116013" y="4984750"/>
            <a:ext cx="2081212" cy="1411288"/>
          </a:xfrm>
          <a:prstGeom prst="roundRect">
            <a:avLst>
              <a:gd name="adj" fmla="val 16648"/>
            </a:avLst>
          </a:prstGeom>
          <a:solidFill>
            <a:srgbClr val="6699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
        <p:nvSpPr>
          <p:cNvPr id="27658" name="Rectangle 10"/>
          <p:cNvSpPr>
            <a:spLocks noChangeArrowheads="1"/>
          </p:cNvSpPr>
          <p:nvPr/>
        </p:nvSpPr>
        <p:spPr bwMode="auto">
          <a:xfrm>
            <a:off x="1379094" y="4240255"/>
            <a:ext cx="1526476" cy="70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659" tIns="44830" rIns="89659" bIns="44830">
            <a:spAutoFit/>
          </a:bodyPr>
          <a:lstStyle/>
          <a:p>
            <a:pPr algn="ctr" defTabSz="888139" eaLnBrk="0" hangingPunct="0"/>
            <a:r>
              <a:rPr lang="en-US" sz="2000" dirty="0">
                <a:solidFill>
                  <a:srgbClr val="000000"/>
                </a:solidFill>
                <a:latin typeface="Times New Roman" pitchFamily="18" charset="0"/>
              </a:rPr>
              <a:t>Hydrologic</a:t>
            </a:r>
          </a:p>
          <a:p>
            <a:pPr algn="ctr" defTabSz="888139" eaLnBrk="0" hangingPunct="0"/>
            <a:r>
              <a:rPr lang="en-US" sz="2000" dirty="0">
                <a:solidFill>
                  <a:srgbClr val="000000"/>
                </a:solidFill>
                <a:latin typeface="Times New Roman" pitchFamily="18" charset="0"/>
              </a:rPr>
              <a:t>Model (VIC)</a:t>
            </a:r>
          </a:p>
        </p:txBody>
      </p:sp>
      <p:sp>
        <p:nvSpPr>
          <p:cNvPr id="27659" name="Rectangle 11"/>
          <p:cNvSpPr>
            <a:spLocks noChangeArrowheads="1"/>
          </p:cNvSpPr>
          <p:nvPr/>
        </p:nvSpPr>
        <p:spPr bwMode="auto">
          <a:xfrm>
            <a:off x="1263693" y="5281657"/>
            <a:ext cx="1787525" cy="812077"/>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659" tIns="44830" rIns="89659" bIns="44830">
            <a:spAutoFit/>
          </a:bodyPr>
          <a:lstStyle/>
          <a:p>
            <a:pPr algn="ctr" defTabSz="888139" eaLnBrk="0" hangingPunct="0"/>
            <a:r>
              <a:rPr lang="en-US" sz="2300" dirty="0">
                <a:solidFill>
                  <a:srgbClr val="000000"/>
                </a:solidFill>
                <a:latin typeface="Times New Roman" pitchFamily="18" charset="0"/>
              </a:rPr>
              <a:t>Natural </a:t>
            </a:r>
          </a:p>
          <a:p>
            <a:pPr algn="ctr" defTabSz="888139" eaLnBrk="0" hangingPunct="0"/>
            <a:r>
              <a:rPr lang="en-US" sz="2300" dirty="0">
                <a:solidFill>
                  <a:srgbClr val="000000"/>
                </a:solidFill>
                <a:latin typeface="Times New Roman" pitchFamily="18" charset="0"/>
              </a:rPr>
              <a:t>Streamflow</a:t>
            </a:r>
          </a:p>
        </p:txBody>
      </p:sp>
      <p:sp>
        <p:nvSpPr>
          <p:cNvPr id="27660" name="Line 12"/>
          <p:cNvSpPr>
            <a:spLocks noChangeShapeType="1"/>
          </p:cNvSpPr>
          <p:nvPr/>
        </p:nvSpPr>
        <p:spPr bwMode="auto">
          <a:xfrm flipH="1">
            <a:off x="3052763" y="3870335"/>
            <a:ext cx="442912" cy="10398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
        <p:nvSpPr>
          <p:cNvPr id="27661" name="Oval 13"/>
          <p:cNvSpPr>
            <a:spLocks noChangeArrowheads="1"/>
          </p:cNvSpPr>
          <p:nvPr/>
        </p:nvSpPr>
        <p:spPr bwMode="auto">
          <a:xfrm>
            <a:off x="3571878" y="4762500"/>
            <a:ext cx="2601913" cy="1708150"/>
          </a:xfrm>
          <a:prstGeom prst="ellipse">
            <a:avLst/>
          </a:prstGeom>
          <a:solidFill>
            <a:srgbClr val="FF66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
        <p:nvSpPr>
          <p:cNvPr id="27662" name="Rectangle 14"/>
          <p:cNvSpPr>
            <a:spLocks noChangeArrowheads="1"/>
          </p:cNvSpPr>
          <p:nvPr/>
        </p:nvSpPr>
        <p:spPr bwMode="auto">
          <a:xfrm>
            <a:off x="4184245" y="3733800"/>
            <a:ext cx="1518460" cy="101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659" tIns="44830" rIns="89659" bIns="44830">
            <a:spAutoFit/>
          </a:bodyPr>
          <a:lstStyle/>
          <a:p>
            <a:pPr algn="ctr" defTabSz="888139" eaLnBrk="0" hangingPunct="0"/>
            <a:r>
              <a:rPr lang="en-US" sz="2000" dirty="0">
                <a:solidFill>
                  <a:srgbClr val="000000"/>
                </a:solidFill>
                <a:latin typeface="Times New Roman" pitchFamily="18" charset="0"/>
              </a:rPr>
              <a:t>Water </a:t>
            </a:r>
          </a:p>
          <a:p>
            <a:pPr algn="ctr" defTabSz="888139" eaLnBrk="0" hangingPunct="0"/>
            <a:r>
              <a:rPr lang="en-US" sz="2000" dirty="0">
                <a:solidFill>
                  <a:srgbClr val="000000"/>
                </a:solidFill>
                <a:latin typeface="Times New Roman" pitchFamily="18" charset="0"/>
              </a:rPr>
              <a:t>Management</a:t>
            </a:r>
          </a:p>
          <a:p>
            <a:pPr algn="ctr" defTabSz="888139" eaLnBrk="0" hangingPunct="0"/>
            <a:r>
              <a:rPr lang="en-US" sz="2000" dirty="0">
                <a:solidFill>
                  <a:srgbClr val="000000"/>
                </a:solidFill>
                <a:latin typeface="Times New Roman" pitchFamily="18" charset="0"/>
              </a:rPr>
              <a:t>Model </a:t>
            </a:r>
          </a:p>
        </p:txBody>
      </p:sp>
      <p:sp>
        <p:nvSpPr>
          <p:cNvPr id="27663" name="Rectangle 15"/>
          <p:cNvSpPr>
            <a:spLocks noChangeArrowheads="1"/>
          </p:cNvSpPr>
          <p:nvPr/>
        </p:nvSpPr>
        <p:spPr bwMode="auto">
          <a:xfrm>
            <a:off x="3941763" y="5057818"/>
            <a:ext cx="1935162" cy="117272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659" tIns="44830" rIns="89659" bIns="44830">
            <a:spAutoFit/>
          </a:bodyPr>
          <a:lstStyle/>
          <a:p>
            <a:pPr algn="ctr" defTabSz="888139" eaLnBrk="0" hangingPunct="0"/>
            <a:r>
              <a:rPr lang="en-US" sz="2300" dirty="0">
                <a:solidFill>
                  <a:srgbClr val="000000"/>
                </a:solidFill>
                <a:latin typeface="Times New Roman" pitchFamily="18" charset="0"/>
              </a:rPr>
              <a:t>DamReleases,</a:t>
            </a:r>
          </a:p>
          <a:p>
            <a:pPr algn="ctr" defTabSz="888139" eaLnBrk="0" hangingPunct="0"/>
            <a:r>
              <a:rPr lang="en-US" sz="2300" dirty="0">
                <a:solidFill>
                  <a:srgbClr val="000000"/>
                </a:solidFill>
                <a:latin typeface="Times New Roman" pitchFamily="18" charset="0"/>
              </a:rPr>
              <a:t>Regulated</a:t>
            </a:r>
          </a:p>
          <a:p>
            <a:pPr algn="ctr" defTabSz="888139" eaLnBrk="0" hangingPunct="0"/>
            <a:r>
              <a:rPr lang="en-US" sz="2300" dirty="0">
                <a:solidFill>
                  <a:srgbClr val="000000"/>
                </a:solidFill>
                <a:latin typeface="Times New Roman" pitchFamily="18" charset="0"/>
              </a:rPr>
              <a:t>Streamflow</a:t>
            </a:r>
          </a:p>
        </p:txBody>
      </p:sp>
      <p:sp>
        <p:nvSpPr>
          <p:cNvPr id="27664" name="Line 16"/>
          <p:cNvSpPr>
            <a:spLocks noChangeShapeType="1"/>
          </p:cNvSpPr>
          <p:nvPr/>
        </p:nvSpPr>
        <p:spPr bwMode="auto">
          <a:xfrm>
            <a:off x="3276600" y="5653088"/>
            <a:ext cx="21907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
        <p:nvSpPr>
          <p:cNvPr id="27665" name="Rectangle 17"/>
          <p:cNvSpPr>
            <a:spLocks noChangeArrowheads="1"/>
          </p:cNvSpPr>
          <p:nvPr/>
        </p:nvSpPr>
        <p:spPr bwMode="auto">
          <a:xfrm>
            <a:off x="6675173" y="1485942"/>
            <a:ext cx="1489607" cy="70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659" tIns="44830" rIns="89659" bIns="44830">
            <a:spAutoFit/>
          </a:bodyPr>
          <a:lstStyle/>
          <a:p>
            <a:pPr algn="ctr" defTabSz="888139" eaLnBrk="0" hangingPunct="0"/>
            <a:r>
              <a:rPr lang="en-US" sz="2000" dirty="0">
                <a:solidFill>
                  <a:srgbClr val="000000"/>
                </a:solidFill>
                <a:latin typeface="Times New Roman" pitchFamily="18" charset="0"/>
              </a:rPr>
              <a:t>Performance</a:t>
            </a:r>
          </a:p>
          <a:p>
            <a:pPr algn="ctr" defTabSz="888139" eaLnBrk="0" hangingPunct="0"/>
            <a:r>
              <a:rPr lang="en-US" sz="2000" dirty="0">
                <a:solidFill>
                  <a:srgbClr val="000000"/>
                </a:solidFill>
                <a:latin typeface="Times New Roman" pitchFamily="18" charset="0"/>
              </a:rPr>
              <a:t>Measures</a:t>
            </a:r>
          </a:p>
        </p:txBody>
      </p:sp>
      <p:sp>
        <p:nvSpPr>
          <p:cNvPr id="27666" name="Rectangle 18"/>
          <p:cNvSpPr>
            <a:spLocks noChangeArrowheads="1"/>
          </p:cNvSpPr>
          <p:nvPr/>
        </p:nvSpPr>
        <p:spPr bwMode="auto">
          <a:xfrm>
            <a:off x="6621506" y="2528931"/>
            <a:ext cx="1521639" cy="117272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659" tIns="44830" rIns="89659" bIns="44830">
            <a:spAutoFit/>
          </a:bodyPr>
          <a:lstStyle/>
          <a:p>
            <a:pPr defTabSz="888139" eaLnBrk="0" hangingPunct="0"/>
            <a:r>
              <a:rPr lang="en-US" sz="2300" dirty="0">
                <a:solidFill>
                  <a:srgbClr val="000000"/>
                </a:solidFill>
                <a:latin typeface="Times New Roman" pitchFamily="18" charset="0"/>
              </a:rPr>
              <a:t>Reliability </a:t>
            </a:r>
          </a:p>
          <a:p>
            <a:pPr defTabSz="888139" eaLnBrk="0" hangingPunct="0"/>
            <a:r>
              <a:rPr lang="en-US" sz="2300" dirty="0">
                <a:solidFill>
                  <a:srgbClr val="000000"/>
                </a:solidFill>
                <a:latin typeface="Times New Roman" pitchFamily="18" charset="0"/>
              </a:rPr>
              <a:t>of System </a:t>
            </a:r>
          </a:p>
          <a:p>
            <a:pPr defTabSz="888139" eaLnBrk="0" hangingPunct="0"/>
            <a:r>
              <a:rPr lang="en-US" sz="2300" dirty="0">
                <a:solidFill>
                  <a:srgbClr val="000000"/>
                </a:solidFill>
                <a:latin typeface="Times New Roman" pitchFamily="18" charset="0"/>
              </a:rPr>
              <a:t>Objectives</a:t>
            </a:r>
          </a:p>
        </p:txBody>
      </p:sp>
      <p:sp>
        <p:nvSpPr>
          <p:cNvPr id="27667" name="Line 19"/>
          <p:cNvSpPr>
            <a:spLocks noChangeShapeType="1"/>
          </p:cNvSpPr>
          <p:nvPr/>
        </p:nvSpPr>
        <p:spPr bwMode="auto">
          <a:xfrm flipV="1">
            <a:off x="5803900" y="4241817"/>
            <a:ext cx="444500" cy="66675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0" name="Text Box 9"/>
          <p:cNvSpPr txBox="1">
            <a:spLocks noChangeArrowheads="1"/>
          </p:cNvSpPr>
          <p:nvPr/>
        </p:nvSpPr>
        <p:spPr bwMode="auto">
          <a:xfrm>
            <a:off x="1244600" y="2130426"/>
            <a:ext cx="3136900" cy="4268861"/>
          </a:xfrm>
          <a:prstGeom prst="rect">
            <a:avLst/>
          </a:prstGeom>
          <a:noFill/>
          <a:ln w="9525">
            <a:noFill/>
            <a:miter lim="800000"/>
            <a:headEnd/>
            <a:tailEnd/>
          </a:ln>
        </p:spPr>
        <p:txBody>
          <a:bodyPr wrap="square">
            <a:prstTxWarp prst="textNoShape">
              <a:avLst/>
            </a:prstTxWarp>
            <a:spAutoFit/>
          </a:bodyPr>
          <a:lstStyle/>
          <a:p>
            <a:pPr eaLnBrk="0" hangingPunct="0">
              <a:spcBef>
                <a:spcPct val="20000"/>
              </a:spcBef>
            </a:pPr>
            <a:r>
              <a:rPr lang="en-US" sz="2300" dirty="0">
                <a:solidFill>
                  <a:srgbClr val="000000"/>
                </a:solidFill>
                <a:latin typeface="Book Antiqua"/>
                <a:cs typeface="Book Antiqua"/>
              </a:rPr>
              <a:t>Catchment LSM</a:t>
            </a:r>
          </a:p>
          <a:p>
            <a:pPr eaLnBrk="0" hangingPunct="0">
              <a:spcBef>
                <a:spcPct val="20000"/>
              </a:spcBef>
            </a:pPr>
            <a:r>
              <a:rPr lang="en-US" sz="2300" dirty="0">
                <a:solidFill>
                  <a:srgbClr val="000000"/>
                </a:solidFill>
                <a:latin typeface="Book Antiqua"/>
                <a:cs typeface="Book Antiqua"/>
              </a:rPr>
              <a:t>Community Land   </a:t>
            </a:r>
          </a:p>
          <a:p>
            <a:pPr eaLnBrk="0" hangingPunct="0">
              <a:spcBef>
                <a:spcPct val="20000"/>
              </a:spcBef>
            </a:pPr>
            <a:r>
              <a:rPr lang="en-US" sz="2300" dirty="0">
                <a:solidFill>
                  <a:srgbClr val="000000"/>
                </a:solidFill>
                <a:latin typeface="Book Antiqua"/>
                <a:cs typeface="Book Antiqua"/>
              </a:rPr>
              <a:t>   Model 3.5 (CLM)</a:t>
            </a:r>
          </a:p>
          <a:p>
            <a:pPr eaLnBrk="0" hangingPunct="0">
              <a:spcBef>
                <a:spcPct val="20000"/>
              </a:spcBef>
            </a:pPr>
            <a:r>
              <a:rPr lang="en-US" sz="2300" dirty="0">
                <a:solidFill>
                  <a:srgbClr val="000000"/>
                </a:solidFill>
                <a:latin typeface="Book Antiqua"/>
                <a:cs typeface="Book Antiqua"/>
              </a:rPr>
              <a:t>Noah 2.7 LSM</a:t>
            </a:r>
          </a:p>
          <a:p>
            <a:pPr eaLnBrk="0" hangingPunct="0">
              <a:spcBef>
                <a:spcPct val="20000"/>
              </a:spcBef>
            </a:pPr>
            <a:r>
              <a:rPr lang="en-US" sz="2300" dirty="0">
                <a:solidFill>
                  <a:srgbClr val="000000"/>
                </a:solidFill>
                <a:latin typeface="Book Antiqua"/>
                <a:cs typeface="Book Antiqua"/>
              </a:rPr>
              <a:t>Noah 2.8 LSM</a:t>
            </a:r>
          </a:p>
          <a:p>
            <a:pPr eaLnBrk="0" hangingPunct="0">
              <a:spcBef>
                <a:spcPct val="20000"/>
              </a:spcBef>
            </a:pPr>
            <a:r>
              <a:rPr lang="en-US" sz="2300" dirty="0">
                <a:solidFill>
                  <a:srgbClr val="000000"/>
                </a:solidFill>
                <a:latin typeface="Book Antiqua"/>
                <a:cs typeface="Book Antiqua"/>
              </a:rPr>
              <a:t>Sacramento (Sac)</a:t>
            </a:r>
          </a:p>
          <a:p>
            <a:pPr eaLnBrk="0" hangingPunct="0">
              <a:spcBef>
                <a:spcPct val="20000"/>
              </a:spcBef>
            </a:pPr>
            <a:r>
              <a:rPr lang="en-US" sz="2300" dirty="0">
                <a:solidFill>
                  <a:srgbClr val="000000"/>
                </a:solidFill>
                <a:latin typeface="Book Antiqua"/>
                <a:cs typeface="Book Antiqua"/>
              </a:rPr>
              <a:t>Variable Infiltration   </a:t>
            </a:r>
          </a:p>
          <a:p>
            <a:pPr eaLnBrk="0" hangingPunct="0">
              <a:spcBef>
                <a:spcPct val="20000"/>
              </a:spcBef>
            </a:pPr>
            <a:r>
              <a:rPr lang="en-US" sz="2300" dirty="0">
                <a:solidFill>
                  <a:srgbClr val="000000"/>
                </a:solidFill>
                <a:latin typeface="Book Antiqua"/>
                <a:cs typeface="Book Antiqua"/>
              </a:rPr>
              <a:t>  Capacity 4.0.6 (VIC)</a:t>
            </a:r>
          </a:p>
          <a:p>
            <a:pPr eaLnBrk="0" hangingPunct="0">
              <a:spcBef>
                <a:spcPct val="20000"/>
              </a:spcBef>
            </a:pPr>
            <a:endParaRPr lang="en-US" sz="2300" dirty="0">
              <a:solidFill>
                <a:srgbClr val="000000"/>
              </a:solidFill>
              <a:latin typeface="Book Antiqua"/>
              <a:cs typeface="Book Antiqua"/>
            </a:endParaRPr>
          </a:p>
          <a:p>
            <a:pPr eaLnBrk="0" hangingPunct="0">
              <a:spcBef>
                <a:spcPct val="20000"/>
              </a:spcBef>
            </a:pPr>
            <a:endParaRPr lang="en-US" sz="2300" dirty="0">
              <a:solidFill>
                <a:srgbClr val="000000"/>
              </a:solidFill>
              <a:latin typeface="Book Antiqua"/>
              <a:cs typeface="Book Antiqua"/>
            </a:endParaRPr>
          </a:p>
        </p:txBody>
      </p:sp>
      <p:sp>
        <p:nvSpPr>
          <p:cNvPr id="27682" name="Text Box 13"/>
          <p:cNvSpPr txBox="1">
            <a:spLocks noChangeArrowheads="1"/>
          </p:cNvSpPr>
          <p:nvPr/>
        </p:nvSpPr>
        <p:spPr bwMode="auto">
          <a:xfrm>
            <a:off x="5002020" y="5652133"/>
            <a:ext cx="2617178" cy="461665"/>
          </a:xfrm>
          <a:prstGeom prst="rect">
            <a:avLst/>
          </a:prstGeom>
          <a:noFill/>
          <a:ln w="9525">
            <a:noFill/>
            <a:miter lim="800000"/>
            <a:headEnd/>
            <a:tailEnd/>
          </a:ln>
        </p:spPr>
        <p:txBody>
          <a:bodyPr wrap="square">
            <a:prstTxWarp prst="textNoShape">
              <a:avLst/>
            </a:prstTxWarp>
            <a:spAutoFit/>
          </a:bodyPr>
          <a:lstStyle/>
          <a:p>
            <a:pPr eaLnBrk="0" hangingPunct="0">
              <a:spcBef>
                <a:spcPct val="20000"/>
              </a:spcBef>
            </a:pPr>
            <a:r>
              <a:rPr lang="en-US" sz="2400" dirty="0">
                <a:solidFill>
                  <a:srgbClr val="000000"/>
                </a:solidFill>
                <a:latin typeface="Times"/>
                <a:cs typeface="+mn-cs"/>
              </a:rPr>
              <a:t>Spatially…</a:t>
            </a:r>
          </a:p>
        </p:txBody>
      </p:sp>
      <p:grpSp>
        <p:nvGrpSpPr>
          <p:cNvPr id="2" name="Group 58"/>
          <p:cNvGrpSpPr>
            <a:grpSpLocks/>
          </p:cNvGrpSpPr>
          <p:nvPr/>
        </p:nvGrpSpPr>
        <p:grpSpPr bwMode="auto">
          <a:xfrm>
            <a:off x="4981575" y="2184402"/>
            <a:ext cx="2932113" cy="1004888"/>
            <a:chOff x="3826" y="1334"/>
            <a:chExt cx="1847" cy="633"/>
          </a:xfrm>
        </p:grpSpPr>
        <p:sp>
          <p:nvSpPr>
            <p:cNvPr id="27673" name="Line 59"/>
            <p:cNvSpPr>
              <a:spLocks noChangeShapeType="1"/>
            </p:cNvSpPr>
            <p:nvPr/>
          </p:nvSpPr>
          <p:spPr bwMode="auto">
            <a:xfrm>
              <a:off x="4864" y="1553"/>
              <a:ext cx="744" cy="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a:solidFill>
                  <a:srgbClr val="000000"/>
                </a:solidFill>
                <a:latin typeface="Times"/>
                <a:cs typeface="+mn-cs"/>
              </a:endParaRPr>
            </a:p>
          </p:txBody>
        </p:sp>
        <p:sp>
          <p:nvSpPr>
            <p:cNvPr id="27674" name="Text Box 60"/>
            <p:cNvSpPr txBox="1">
              <a:spLocks noChangeArrowheads="1"/>
            </p:cNvSpPr>
            <p:nvPr/>
          </p:nvSpPr>
          <p:spPr bwMode="auto">
            <a:xfrm>
              <a:off x="3826" y="1471"/>
              <a:ext cx="780" cy="446"/>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solidFill>
                    <a:srgbClr val="000000"/>
                  </a:solidFill>
                  <a:latin typeface="Book Antiqua"/>
                  <a:cs typeface="Book Antiqua"/>
                </a:rPr>
                <a:t>P </a:t>
              </a:r>
            </a:p>
            <a:p>
              <a:pPr algn="ctr" eaLnBrk="0" hangingPunct="0"/>
              <a:r>
                <a:rPr lang="en-US" sz="2000" b="1" dirty="0">
                  <a:solidFill>
                    <a:srgbClr val="000000"/>
                  </a:solidFill>
                  <a:latin typeface="Book Antiqua"/>
                  <a:cs typeface="Book Antiqua"/>
                </a:rPr>
                <a:t>elasticity</a:t>
              </a:r>
            </a:p>
          </p:txBody>
        </p:sp>
        <p:sp>
          <p:nvSpPr>
            <p:cNvPr id="27675" name="Text Box 61"/>
            <p:cNvSpPr txBox="1">
              <a:spLocks noChangeArrowheads="1"/>
            </p:cNvSpPr>
            <p:nvPr/>
          </p:nvSpPr>
          <p:spPr bwMode="auto">
            <a:xfrm>
              <a:off x="4827" y="1334"/>
              <a:ext cx="827"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Times"/>
                  <a:cs typeface="+mn-cs"/>
                </a:rPr>
                <a:t>Q</a:t>
              </a:r>
              <a:r>
                <a:rPr lang="en-US" sz="1600" b="1" baseline="-25000" dirty="0">
                  <a:solidFill>
                    <a:srgbClr val="000000"/>
                  </a:solidFill>
                  <a:latin typeface="Times"/>
                  <a:cs typeface="+mn-cs"/>
                </a:rPr>
                <a:t> ref+1% </a:t>
              </a:r>
              <a:r>
                <a:rPr lang="en-US" sz="1600" b="1" dirty="0">
                  <a:solidFill>
                    <a:srgbClr val="000000"/>
                  </a:solidFill>
                  <a:latin typeface="Times"/>
                  <a:cs typeface="+mn-cs"/>
                </a:rPr>
                <a:t>- </a:t>
              </a:r>
              <a:r>
                <a:rPr lang="en-US" sz="1600" b="1" dirty="0" err="1">
                  <a:solidFill>
                    <a:srgbClr val="000000"/>
                  </a:solidFill>
                  <a:latin typeface="Times"/>
                  <a:cs typeface="+mn-cs"/>
                </a:rPr>
                <a:t>Q</a:t>
              </a:r>
              <a:r>
                <a:rPr lang="en-US" sz="1600" b="1" baseline="-25000" dirty="0" err="1">
                  <a:solidFill>
                    <a:srgbClr val="000000"/>
                  </a:solidFill>
                  <a:latin typeface="Times"/>
                  <a:cs typeface="+mn-cs"/>
                </a:rPr>
                <a:t>ref</a:t>
              </a:r>
              <a:endParaRPr lang="en-US" sz="1600" b="1" dirty="0">
                <a:solidFill>
                  <a:srgbClr val="000000"/>
                </a:solidFill>
                <a:latin typeface="Times"/>
                <a:cs typeface="+mn-cs"/>
              </a:endParaRPr>
            </a:p>
          </p:txBody>
        </p:sp>
        <p:sp>
          <p:nvSpPr>
            <p:cNvPr id="27676" name="Rectangle 62"/>
            <p:cNvSpPr>
              <a:spLocks noChangeArrowheads="1"/>
            </p:cNvSpPr>
            <p:nvPr/>
          </p:nvSpPr>
          <p:spPr bwMode="auto">
            <a:xfrm>
              <a:off x="5068" y="1529"/>
              <a:ext cx="323" cy="212"/>
            </a:xfrm>
            <a:prstGeom prst="rect">
              <a:avLst/>
            </a:prstGeom>
            <a:noFill/>
            <a:ln w="9525">
              <a:noFill/>
              <a:miter lim="800000"/>
              <a:headEnd/>
              <a:tailEnd/>
            </a:ln>
          </p:spPr>
          <p:txBody>
            <a:bodyPr wrap="none">
              <a:prstTxWarp prst="textNoShape">
                <a:avLst/>
              </a:prstTxWarp>
              <a:spAutoFit/>
            </a:bodyPr>
            <a:lstStyle/>
            <a:p>
              <a:pPr eaLnBrk="0" hangingPunct="0"/>
              <a:r>
                <a:rPr lang="en-US" sz="1600" b="1">
                  <a:solidFill>
                    <a:srgbClr val="000000"/>
                  </a:solidFill>
                  <a:latin typeface="Times"/>
                  <a:cs typeface="+mn-cs"/>
                </a:rPr>
                <a:t>Q</a:t>
              </a:r>
              <a:r>
                <a:rPr lang="en-US" sz="1600" b="1" baseline="-25000">
                  <a:solidFill>
                    <a:srgbClr val="000000"/>
                  </a:solidFill>
                  <a:latin typeface="Times"/>
                  <a:cs typeface="+mn-cs"/>
                </a:rPr>
                <a:t>ref</a:t>
              </a:r>
            </a:p>
          </p:txBody>
        </p:sp>
        <p:sp>
          <p:nvSpPr>
            <p:cNvPr id="27677" name="Line 63"/>
            <p:cNvSpPr>
              <a:spLocks noChangeShapeType="1"/>
            </p:cNvSpPr>
            <p:nvPr/>
          </p:nvSpPr>
          <p:spPr bwMode="auto">
            <a:xfrm>
              <a:off x="4672" y="1749"/>
              <a:ext cx="1001" cy="1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a:solidFill>
                  <a:srgbClr val="000000"/>
                </a:solidFill>
                <a:latin typeface="Times"/>
                <a:cs typeface="+mn-cs"/>
              </a:endParaRPr>
            </a:p>
          </p:txBody>
        </p:sp>
        <p:sp>
          <p:nvSpPr>
            <p:cNvPr id="27678" name="Rectangle 64"/>
            <p:cNvSpPr>
              <a:spLocks noChangeArrowheads="1"/>
            </p:cNvSpPr>
            <p:nvPr/>
          </p:nvSpPr>
          <p:spPr bwMode="auto">
            <a:xfrm>
              <a:off x="4902" y="1754"/>
              <a:ext cx="536"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Times"/>
                  <a:cs typeface="+mn-cs"/>
                </a:rPr>
                <a:t>       1%</a:t>
              </a:r>
              <a:endParaRPr lang="en-US" sz="1600" b="1" baseline="-25000" dirty="0">
                <a:solidFill>
                  <a:srgbClr val="000000"/>
                </a:solidFill>
                <a:latin typeface="Times"/>
                <a:cs typeface="+mn-cs"/>
              </a:endParaRPr>
            </a:p>
          </p:txBody>
        </p:sp>
        <p:sp>
          <p:nvSpPr>
            <p:cNvPr id="27679" name="Rectangle 65"/>
            <p:cNvSpPr>
              <a:spLocks noChangeArrowheads="1"/>
            </p:cNvSpPr>
            <p:nvPr/>
          </p:nvSpPr>
          <p:spPr bwMode="auto">
            <a:xfrm>
              <a:off x="4480" y="1500"/>
              <a:ext cx="224" cy="288"/>
            </a:xfrm>
            <a:prstGeom prst="rect">
              <a:avLst/>
            </a:prstGeom>
            <a:noFill/>
            <a:ln w="9525">
              <a:noFill/>
              <a:miter lim="800000"/>
              <a:headEnd/>
              <a:tailEnd/>
            </a:ln>
          </p:spPr>
          <p:txBody>
            <a:bodyPr wrap="none">
              <a:prstTxWarp prst="textNoShape">
                <a:avLst/>
              </a:prstTxWarp>
              <a:spAutoFit/>
            </a:bodyPr>
            <a:lstStyle/>
            <a:p>
              <a:pPr eaLnBrk="0" hangingPunct="0"/>
              <a:r>
                <a:rPr lang="en-US" sz="2400">
                  <a:solidFill>
                    <a:srgbClr val="000000"/>
                  </a:solidFill>
                  <a:latin typeface="Times"/>
                  <a:cs typeface="+mn-cs"/>
                </a:rPr>
                <a:t>=</a:t>
              </a:r>
            </a:p>
          </p:txBody>
        </p:sp>
      </p:grpSp>
      <p:sp>
        <p:nvSpPr>
          <p:cNvPr id="262149" name="Rectangle 5"/>
          <p:cNvSpPr>
            <a:spLocks noGrp="1" noChangeArrowheads="1"/>
          </p:cNvSpPr>
          <p:nvPr>
            <p:ph type="title" idx="4294967295"/>
          </p:nvPr>
        </p:nvSpPr>
        <p:spPr>
          <a:xfrm>
            <a:off x="0" y="0"/>
            <a:ext cx="9144000" cy="939801"/>
          </a:xfrm>
        </p:spPr>
        <p:txBody>
          <a:bodyPr/>
          <a:lstStyle/>
          <a:p>
            <a:pPr eaLnBrk="1" hangingPunct="1">
              <a:defRPr/>
            </a:pPr>
            <a:r>
              <a:rPr lang="en-US" b="1" dirty="0">
                <a:effectLst>
                  <a:outerShdw blurRad="38100" dist="38100" dir="2700000" algn="tl">
                    <a:srgbClr val="DDDDDD"/>
                  </a:outerShdw>
                </a:effectLst>
                <a:latin typeface="Book Antiqua"/>
                <a:ea typeface="+mj-ea"/>
                <a:cs typeface="Book Antiqua"/>
              </a:rPr>
              <a:t>Methodology</a:t>
            </a:r>
          </a:p>
        </p:txBody>
      </p:sp>
      <p:sp>
        <p:nvSpPr>
          <p:cNvPr id="27655" name="Line 4"/>
          <p:cNvSpPr>
            <a:spLocks noChangeShapeType="1"/>
          </p:cNvSpPr>
          <p:nvPr/>
        </p:nvSpPr>
        <p:spPr bwMode="auto">
          <a:xfrm>
            <a:off x="4557713" y="1179513"/>
            <a:ext cx="0" cy="4467225"/>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a:solidFill>
                <a:srgbClr val="000000"/>
              </a:solidFill>
              <a:latin typeface="Times"/>
              <a:cs typeface="+mn-cs"/>
            </a:endParaRPr>
          </a:p>
        </p:txBody>
      </p:sp>
      <p:sp>
        <p:nvSpPr>
          <p:cNvPr id="27657" name="Text Box 7"/>
          <p:cNvSpPr txBox="1">
            <a:spLocks noChangeArrowheads="1"/>
          </p:cNvSpPr>
          <p:nvPr/>
        </p:nvSpPr>
        <p:spPr bwMode="auto">
          <a:xfrm>
            <a:off x="1076325" y="1173163"/>
            <a:ext cx="3165475" cy="830997"/>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b="1" dirty="0">
                <a:solidFill>
                  <a:srgbClr val="000000"/>
                </a:solidFill>
                <a:latin typeface="Book Antiqua"/>
                <a:cs typeface="Book Antiqua"/>
              </a:rPr>
              <a:t>Land-surface Hydrologic Models</a:t>
            </a:r>
          </a:p>
        </p:txBody>
      </p:sp>
      <p:sp>
        <p:nvSpPr>
          <p:cNvPr id="27659" name="Text Box 12"/>
          <p:cNvSpPr txBox="1">
            <a:spLocks noChangeArrowheads="1"/>
          </p:cNvSpPr>
          <p:nvPr/>
        </p:nvSpPr>
        <p:spPr bwMode="auto">
          <a:xfrm>
            <a:off x="4989513" y="1541463"/>
            <a:ext cx="2862262" cy="4572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b="1" dirty="0">
                <a:solidFill>
                  <a:srgbClr val="000000"/>
                </a:solidFill>
                <a:latin typeface="Book Antiqua"/>
                <a:cs typeface="Book Antiqua"/>
              </a:rPr>
              <a:t>Measures</a:t>
            </a:r>
          </a:p>
        </p:txBody>
      </p:sp>
      <p:grpSp>
        <p:nvGrpSpPr>
          <p:cNvPr id="3" name="Group 45"/>
          <p:cNvGrpSpPr>
            <a:grpSpLocks/>
          </p:cNvGrpSpPr>
          <p:nvPr/>
        </p:nvGrpSpPr>
        <p:grpSpPr bwMode="auto">
          <a:xfrm>
            <a:off x="4883150" y="3284539"/>
            <a:ext cx="3030538" cy="1004888"/>
            <a:chOff x="3764" y="1080"/>
            <a:chExt cx="1909" cy="633"/>
          </a:xfrm>
        </p:grpSpPr>
        <p:sp>
          <p:nvSpPr>
            <p:cNvPr id="27666" name="Line 35"/>
            <p:cNvSpPr>
              <a:spLocks noChangeShapeType="1"/>
            </p:cNvSpPr>
            <p:nvPr/>
          </p:nvSpPr>
          <p:spPr bwMode="auto">
            <a:xfrm>
              <a:off x="4864" y="1299"/>
              <a:ext cx="744" cy="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a:solidFill>
                  <a:srgbClr val="000000"/>
                </a:solidFill>
                <a:latin typeface="Times"/>
                <a:cs typeface="+mn-cs"/>
              </a:endParaRPr>
            </a:p>
          </p:txBody>
        </p:sp>
        <p:sp>
          <p:nvSpPr>
            <p:cNvPr id="27667" name="Text Box 36"/>
            <p:cNvSpPr txBox="1">
              <a:spLocks noChangeArrowheads="1"/>
            </p:cNvSpPr>
            <p:nvPr/>
          </p:nvSpPr>
          <p:spPr bwMode="auto">
            <a:xfrm>
              <a:off x="3764" y="1217"/>
              <a:ext cx="888" cy="446"/>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solidFill>
                    <a:srgbClr val="000000"/>
                  </a:solidFill>
                  <a:latin typeface="Book Antiqua"/>
                  <a:cs typeface="Book Antiqua"/>
                </a:rPr>
                <a:t>T </a:t>
              </a:r>
            </a:p>
            <a:p>
              <a:pPr algn="ctr" eaLnBrk="0" hangingPunct="0"/>
              <a:r>
                <a:rPr lang="en-US" sz="2000" b="1" dirty="0">
                  <a:solidFill>
                    <a:srgbClr val="000000"/>
                  </a:solidFill>
                  <a:latin typeface="Book Antiqua"/>
                  <a:cs typeface="Book Antiqua"/>
                </a:rPr>
                <a:t>sensitivity</a:t>
              </a:r>
            </a:p>
          </p:txBody>
        </p:sp>
        <p:sp>
          <p:nvSpPr>
            <p:cNvPr id="27668" name="Text Box 37"/>
            <p:cNvSpPr txBox="1">
              <a:spLocks noChangeArrowheads="1"/>
            </p:cNvSpPr>
            <p:nvPr/>
          </p:nvSpPr>
          <p:spPr bwMode="auto">
            <a:xfrm>
              <a:off x="4827" y="1080"/>
              <a:ext cx="810" cy="212"/>
            </a:xfrm>
            <a:prstGeom prst="rect">
              <a:avLst/>
            </a:prstGeom>
            <a:noFill/>
            <a:ln w="9525">
              <a:noFill/>
              <a:miter lim="800000"/>
              <a:headEnd/>
              <a:tailEnd/>
            </a:ln>
          </p:spPr>
          <p:txBody>
            <a:bodyPr wrap="none">
              <a:prstTxWarp prst="textNoShape">
                <a:avLst/>
              </a:prstTxWarp>
              <a:spAutoFit/>
            </a:bodyPr>
            <a:lstStyle/>
            <a:p>
              <a:pPr eaLnBrk="0" hangingPunct="0"/>
              <a:r>
                <a:rPr lang="en-US" sz="1600" b="1">
                  <a:solidFill>
                    <a:srgbClr val="000000"/>
                  </a:solidFill>
                  <a:latin typeface="Times"/>
                  <a:cs typeface="+mn-cs"/>
                </a:rPr>
                <a:t>Q</a:t>
              </a:r>
              <a:r>
                <a:rPr lang="en-US" sz="1600" b="1" baseline="-25000">
                  <a:solidFill>
                    <a:srgbClr val="000000"/>
                  </a:solidFill>
                  <a:latin typeface="Times"/>
                  <a:cs typeface="+mn-cs"/>
                </a:rPr>
                <a:t> ref+0.1 </a:t>
              </a:r>
              <a:r>
                <a:rPr lang="en-US" sz="1600" b="1">
                  <a:solidFill>
                    <a:srgbClr val="000000"/>
                  </a:solidFill>
                  <a:latin typeface="Times"/>
                  <a:cs typeface="+mn-cs"/>
                </a:rPr>
                <a:t>- Q</a:t>
              </a:r>
              <a:r>
                <a:rPr lang="en-US" sz="1600" b="1" baseline="-25000">
                  <a:solidFill>
                    <a:srgbClr val="000000"/>
                  </a:solidFill>
                  <a:latin typeface="Times"/>
                  <a:cs typeface="+mn-cs"/>
                </a:rPr>
                <a:t>ref</a:t>
              </a:r>
              <a:endParaRPr lang="en-US" sz="1600" b="1">
                <a:solidFill>
                  <a:srgbClr val="000000"/>
                </a:solidFill>
                <a:latin typeface="Times"/>
                <a:cs typeface="+mn-cs"/>
              </a:endParaRPr>
            </a:p>
          </p:txBody>
        </p:sp>
        <p:sp>
          <p:nvSpPr>
            <p:cNvPr id="27669" name="Rectangle 38"/>
            <p:cNvSpPr>
              <a:spLocks noChangeArrowheads="1"/>
            </p:cNvSpPr>
            <p:nvPr/>
          </p:nvSpPr>
          <p:spPr bwMode="auto">
            <a:xfrm>
              <a:off x="5068" y="1275"/>
              <a:ext cx="323" cy="212"/>
            </a:xfrm>
            <a:prstGeom prst="rect">
              <a:avLst/>
            </a:prstGeom>
            <a:noFill/>
            <a:ln w="9525">
              <a:noFill/>
              <a:miter lim="800000"/>
              <a:headEnd/>
              <a:tailEnd/>
            </a:ln>
          </p:spPr>
          <p:txBody>
            <a:bodyPr wrap="none">
              <a:prstTxWarp prst="textNoShape">
                <a:avLst/>
              </a:prstTxWarp>
              <a:spAutoFit/>
            </a:bodyPr>
            <a:lstStyle/>
            <a:p>
              <a:pPr eaLnBrk="0" hangingPunct="0"/>
              <a:r>
                <a:rPr lang="en-US" sz="1600" b="1">
                  <a:solidFill>
                    <a:srgbClr val="000000"/>
                  </a:solidFill>
                  <a:latin typeface="Times"/>
                  <a:cs typeface="+mn-cs"/>
                </a:rPr>
                <a:t>Q</a:t>
              </a:r>
              <a:r>
                <a:rPr lang="en-US" sz="1600" b="1" baseline="-25000">
                  <a:solidFill>
                    <a:srgbClr val="000000"/>
                  </a:solidFill>
                  <a:latin typeface="Times"/>
                  <a:cs typeface="+mn-cs"/>
                </a:rPr>
                <a:t>ref</a:t>
              </a:r>
            </a:p>
          </p:txBody>
        </p:sp>
        <p:sp>
          <p:nvSpPr>
            <p:cNvPr id="27670" name="Line 39"/>
            <p:cNvSpPr>
              <a:spLocks noChangeShapeType="1"/>
            </p:cNvSpPr>
            <p:nvPr/>
          </p:nvSpPr>
          <p:spPr bwMode="auto">
            <a:xfrm>
              <a:off x="4672" y="1495"/>
              <a:ext cx="1001" cy="1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a:solidFill>
                  <a:srgbClr val="000000"/>
                </a:solidFill>
                <a:latin typeface="Times"/>
                <a:cs typeface="+mn-cs"/>
              </a:endParaRPr>
            </a:p>
          </p:txBody>
        </p:sp>
        <p:sp>
          <p:nvSpPr>
            <p:cNvPr id="27671" name="Rectangle 40"/>
            <p:cNvSpPr>
              <a:spLocks noChangeArrowheads="1"/>
            </p:cNvSpPr>
            <p:nvPr/>
          </p:nvSpPr>
          <p:spPr bwMode="auto">
            <a:xfrm>
              <a:off x="5060" y="1500"/>
              <a:ext cx="423"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Times"/>
                  <a:cs typeface="+mn-cs"/>
                </a:rPr>
                <a:t>0.1°C</a:t>
              </a:r>
              <a:endParaRPr lang="en-US" sz="1600" b="1" baseline="-25000" dirty="0">
                <a:solidFill>
                  <a:srgbClr val="000000"/>
                </a:solidFill>
                <a:latin typeface="Times"/>
                <a:cs typeface="+mn-cs"/>
              </a:endParaRPr>
            </a:p>
          </p:txBody>
        </p:sp>
        <p:sp>
          <p:nvSpPr>
            <p:cNvPr id="27672" name="Rectangle 42"/>
            <p:cNvSpPr>
              <a:spLocks noChangeArrowheads="1"/>
            </p:cNvSpPr>
            <p:nvPr/>
          </p:nvSpPr>
          <p:spPr bwMode="auto">
            <a:xfrm>
              <a:off x="4480" y="1246"/>
              <a:ext cx="224" cy="288"/>
            </a:xfrm>
            <a:prstGeom prst="rect">
              <a:avLst/>
            </a:prstGeom>
            <a:noFill/>
            <a:ln w="9525">
              <a:noFill/>
              <a:miter lim="800000"/>
              <a:headEnd/>
              <a:tailEnd/>
            </a:ln>
          </p:spPr>
          <p:txBody>
            <a:bodyPr wrap="none">
              <a:prstTxWarp prst="textNoShape">
                <a:avLst/>
              </a:prstTxWarp>
              <a:spAutoFit/>
            </a:bodyPr>
            <a:lstStyle/>
            <a:p>
              <a:pPr eaLnBrk="0" hangingPunct="0"/>
              <a:r>
                <a:rPr lang="en-US" sz="2400">
                  <a:solidFill>
                    <a:srgbClr val="000000"/>
                  </a:solidFill>
                  <a:latin typeface="Times"/>
                  <a:cs typeface="+mn-cs"/>
                </a:rPr>
                <a:t>=</a:t>
              </a:r>
            </a:p>
          </p:txBody>
        </p:sp>
      </p:grpSp>
      <p:sp>
        <p:nvSpPr>
          <p:cNvPr id="27665" name="TextBox 33"/>
          <p:cNvSpPr txBox="1">
            <a:spLocks noChangeArrowheads="1"/>
          </p:cNvSpPr>
          <p:nvPr/>
        </p:nvSpPr>
        <p:spPr bwMode="auto">
          <a:xfrm>
            <a:off x="4953000" y="4567238"/>
            <a:ext cx="2895600" cy="1015663"/>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srgbClr val="000000"/>
                </a:solidFill>
                <a:latin typeface="Book Antiqua"/>
                <a:cs typeface="Book Antiqua"/>
              </a:rPr>
              <a:t>P &amp;T </a:t>
            </a:r>
          </a:p>
          <a:p>
            <a:pPr algn="ctr" eaLnBrk="0" hangingPunct="0"/>
            <a:r>
              <a:rPr lang="en-US" sz="2000" b="1" dirty="0">
                <a:solidFill>
                  <a:srgbClr val="000000"/>
                </a:solidFill>
                <a:latin typeface="Book Antiqua"/>
                <a:cs typeface="Book Antiqua"/>
              </a:rPr>
              <a:t>interactions</a:t>
            </a:r>
          </a:p>
          <a:p>
            <a:pPr algn="ctr" eaLnBrk="0" hangingPunct="0"/>
            <a:endParaRPr lang="en-US" sz="2000" dirty="0">
              <a:solidFill>
                <a:srgbClr val="000000"/>
              </a:solidFill>
              <a:latin typeface="Book Antiqua"/>
              <a:cs typeface="Book Antiqu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0" y="167778"/>
            <a:ext cx="9144000" cy="9398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400" b="1" kern="0" dirty="0">
                <a:solidFill>
                  <a:srgbClr val="000000"/>
                </a:solidFill>
                <a:effectLst>
                  <a:outerShdw blurRad="38100" dist="38100" dir="2700000" algn="tl">
                    <a:srgbClr val="DDDDDD"/>
                  </a:outerShdw>
                </a:effectLst>
                <a:latin typeface="Book Antiqua"/>
                <a:cs typeface="Book Antiqua"/>
              </a:rPr>
              <a:t>Land-surface Hydrologic Models</a:t>
            </a:r>
          </a:p>
        </p:txBody>
      </p:sp>
      <p:sp>
        <p:nvSpPr>
          <p:cNvPr id="4" name="Text Box 2"/>
          <p:cNvSpPr txBox="1">
            <a:spLocks noChangeArrowheads="1"/>
          </p:cNvSpPr>
          <p:nvPr/>
        </p:nvSpPr>
        <p:spPr bwMode="auto">
          <a:xfrm>
            <a:off x="474135" y="1389328"/>
            <a:ext cx="8229598" cy="4832092"/>
          </a:xfrm>
          <a:prstGeom prst="rect">
            <a:avLst/>
          </a:prstGeom>
          <a:noFill/>
          <a:ln w="9525">
            <a:noFill/>
            <a:miter lim="800000"/>
            <a:headEnd/>
            <a:tailEnd/>
          </a:ln>
        </p:spPr>
        <p:txBody>
          <a:bodyPr wrap="square">
            <a:prstTxWarp prst="textNoShape">
              <a:avLst/>
            </a:prstTxWarp>
            <a:spAutoFit/>
          </a:bodyPr>
          <a:lstStyle/>
          <a:p>
            <a:pPr marL="287338" indent="-287338"/>
            <a:r>
              <a:rPr lang="en-US" sz="2200" b="1" dirty="0">
                <a:solidFill>
                  <a:srgbClr val="000000"/>
                </a:solidFill>
                <a:latin typeface="Book Antiqua" charset="0"/>
                <a:cs typeface="+mn-cs"/>
              </a:rPr>
              <a:t>Grid-based simulations of land-surface processes using principles of energy and water balance</a:t>
            </a:r>
          </a:p>
          <a:p>
            <a:pPr marL="287338" indent="-287338"/>
            <a:endParaRPr lang="en-US" sz="2200" b="1" dirty="0">
              <a:solidFill>
                <a:srgbClr val="000000"/>
              </a:solidFill>
              <a:latin typeface="Book Antiqua" charset="0"/>
              <a:cs typeface="+mn-cs"/>
            </a:endParaRPr>
          </a:p>
          <a:p>
            <a:pPr marL="287338" indent="-287338"/>
            <a:r>
              <a:rPr lang="en-US" sz="2200" b="1" dirty="0">
                <a:solidFill>
                  <a:srgbClr val="000000"/>
                </a:solidFill>
                <a:latin typeface="Book Antiqua" charset="0"/>
                <a:cs typeface="+mn-cs"/>
              </a:rPr>
              <a:t>Selected </a:t>
            </a:r>
            <a:r>
              <a:rPr lang="en-US" sz="2200" b="1" dirty="0" err="1">
                <a:solidFill>
                  <a:srgbClr val="000000"/>
                </a:solidFill>
                <a:latin typeface="Book Antiqua" charset="0"/>
                <a:cs typeface="+mn-cs"/>
              </a:rPr>
              <a:t>LSMs</a:t>
            </a:r>
            <a:r>
              <a:rPr lang="en-US" sz="2200" b="1" dirty="0">
                <a:solidFill>
                  <a:srgbClr val="000000"/>
                </a:solidFill>
                <a:latin typeface="Book Antiqua" charset="0"/>
                <a:cs typeface="+mn-cs"/>
              </a:rPr>
              <a:t> that have been widely applied at regional to global scales</a:t>
            </a:r>
          </a:p>
          <a:p>
            <a:pPr marL="287338" indent="-287338"/>
            <a:endParaRPr lang="en-US" sz="2200" b="1" dirty="0">
              <a:solidFill>
                <a:srgbClr val="000000"/>
              </a:solidFill>
              <a:latin typeface="Book Antiqua" charset="0"/>
              <a:cs typeface="+mn-cs"/>
            </a:endParaRPr>
          </a:p>
          <a:p>
            <a:pPr marL="287338" indent="-287338"/>
            <a:r>
              <a:rPr lang="en-US" sz="2200" b="1" dirty="0">
                <a:solidFill>
                  <a:srgbClr val="000000"/>
                </a:solidFill>
                <a:latin typeface="Book Antiqua" charset="0"/>
                <a:cs typeface="+mn-cs"/>
              </a:rPr>
              <a:t>Diverse heritages:</a:t>
            </a:r>
          </a:p>
          <a:p>
            <a:pPr marL="287338" lvl="1" indent="-287338">
              <a:buFont typeface="Times" charset="0"/>
              <a:buChar char="•"/>
            </a:pPr>
            <a:r>
              <a:rPr lang="en-US" sz="2200" b="1" dirty="0">
                <a:solidFill>
                  <a:srgbClr val="000000"/>
                </a:solidFill>
                <a:latin typeface="Book Antiqua" charset="0"/>
                <a:cs typeface="+mn-cs"/>
              </a:rPr>
              <a:t>Sac and VIC developed specifically for </a:t>
            </a:r>
            <a:r>
              <a:rPr lang="en-US" sz="2200" b="1" dirty="0" err="1">
                <a:solidFill>
                  <a:srgbClr val="000000"/>
                </a:solidFill>
                <a:latin typeface="Book Antiqua" charset="0"/>
                <a:cs typeface="+mn-cs"/>
              </a:rPr>
              <a:t>streamflow</a:t>
            </a:r>
            <a:r>
              <a:rPr lang="en-US" sz="2200" b="1" dirty="0">
                <a:solidFill>
                  <a:srgbClr val="000000"/>
                </a:solidFill>
                <a:latin typeface="Book Antiqua" charset="0"/>
                <a:cs typeface="+mn-cs"/>
              </a:rPr>
              <a:t> simulation purposes</a:t>
            </a:r>
            <a:endParaRPr lang="en-US" b="1" dirty="0">
              <a:solidFill>
                <a:srgbClr val="000000"/>
              </a:solidFill>
              <a:latin typeface="Book Antiqua" charset="0"/>
              <a:cs typeface="+mn-cs"/>
            </a:endParaRPr>
          </a:p>
          <a:p>
            <a:pPr marL="287338" lvl="1" indent="-287338">
              <a:buFont typeface="Times" charset="0"/>
              <a:buChar char="•"/>
            </a:pPr>
            <a:r>
              <a:rPr lang="en-US" sz="2200" b="1" dirty="0">
                <a:solidFill>
                  <a:srgbClr val="000000"/>
                </a:solidFill>
                <a:latin typeface="Book Antiqua" charset="0"/>
                <a:cs typeface="+mn-cs"/>
              </a:rPr>
              <a:t>Noah, Catchment, CLM developed for use in global climate models</a:t>
            </a:r>
          </a:p>
          <a:p>
            <a:pPr marL="287338" indent="-287338">
              <a:buFont typeface="Times" charset="0"/>
              <a:buChar char="•"/>
            </a:pPr>
            <a:endParaRPr lang="en-US" sz="2200" b="1" dirty="0">
              <a:solidFill>
                <a:srgbClr val="000000"/>
              </a:solidFill>
              <a:latin typeface="Book Antiqua" charset="0"/>
              <a:cs typeface="+mn-cs"/>
            </a:endParaRPr>
          </a:p>
          <a:p>
            <a:pPr marL="287338" indent="-287338"/>
            <a:r>
              <a:rPr lang="en-US" sz="2200" b="1" dirty="0">
                <a:solidFill>
                  <a:srgbClr val="000000"/>
                </a:solidFill>
                <a:latin typeface="Book Antiqua" charset="0"/>
                <a:cs typeface="+mn-cs"/>
              </a:rPr>
              <a:t>Model versions used as in previous studies, did not calibrate for this study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0" y="167778"/>
            <a:ext cx="9144000" cy="9398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4400" b="1" kern="0" dirty="0">
                <a:solidFill>
                  <a:srgbClr val="000000"/>
                </a:solidFill>
                <a:effectLst>
                  <a:outerShdw blurRad="38100" dist="38100" dir="2700000" algn="tl">
                    <a:srgbClr val="DDDDDD"/>
                  </a:outerShdw>
                </a:effectLst>
                <a:latin typeface="Book Antiqua"/>
                <a:cs typeface="Book Antiqua"/>
              </a:rPr>
              <a:t>Land-surface Hydrologic Models</a:t>
            </a:r>
          </a:p>
        </p:txBody>
      </p:sp>
      <p:sp>
        <p:nvSpPr>
          <p:cNvPr id="4" name="Text Box 2"/>
          <p:cNvSpPr txBox="1">
            <a:spLocks noChangeArrowheads="1"/>
          </p:cNvSpPr>
          <p:nvPr/>
        </p:nvSpPr>
        <p:spPr bwMode="auto">
          <a:xfrm>
            <a:off x="4673600" y="870439"/>
            <a:ext cx="4470400" cy="5693866"/>
          </a:xfrm>
          <a:prstGeom prst="rect">
            <a:avLst/>
          </a:prstGeom>
          <a:noFill/>
          <a:ln w="9525">
            <a:noFill/>
            <a:miter lim="800000"/>
            <a:headEnd/>
            <a:tailEnd/>
          </a:ln>
        </p:spPr>
        <p:txBody>
          <a:bodyPr wrap="square">
            <a:prstTxWarp prst="textNoShape">
              <a:avLst/>
            </a:prstTxWarp>
            <a:spAutoFit/>
          </a:bodyPr>
          <a:lstStyle/>
          <a:p>
            <a:pPr marL="457200" indent="-457200"/>
            <a:endParaRPr lang="en-US" sz="2200" b="1" dirty="0">
              <a:solidFill>
                <a:srgbClr val="000000"/>
              </a:solidFill>
              <a:latin typeface="Book Antiqua" charset="0"/>
              <a:cs typeface="+mn-cs"/>
            </a:endParaRPr>
          </a:p>
          <a:p>
            <a:pPr marL="457200" indent="-457200">
              <a:buFont typeface="Times" charset="0"/>
              <a:buChar char="•"/>
            </a:pPr>
            <a:r>
              <a:rPr lang="en-US" sz="2200" b="1" dirty="0">
                <a:solidFill>
                  <a:srgbClr val="000000"/>
                </a:solidFill>
                <a:latin typeface="Book Antiqua" charset="0"/>
                <a:cs typeface="+mn-cs"/>
              </a:rPr>
              <a:t>1/8 degree latitude-longitude spatial resolution</a:t>
            </a:r>
          </a:p>
          <a:p>
            <a:pPr marL="457200" indent="-457200">
              <a:buFont typeface="Times" charset="0"/>
              <a:buChar char="•"/>
            </a:pPr>
            <a:endParaRPr lang="en-US" sz="2200" b="1" dirty="0">
              <a:solidFill>
                <a:srgbClr val="000000"/>
              </a:solidFill>
              <a:latin typeface="Book Antiqua" charset="0"/>
              <a:cs typeface="+mn-cs"/>
            </a:endParaRPr>
          </a:p>
          <a:p>
            <a:pPr marL="457200" indent="-457200">
              <a:buFont typeface="Times" charset="0"/>
              <a:buChar char="•"/>
            </a:pPr>
            <a:r>
              <a:rPr lang="en-US" sz="2200" b="1" dirty="0">
                <a:solidFill>
                  <a:srgbClr val="000000"/>
                </a:solidFill>
                <a:latin typeface="Book Antiqua" charset="0"/>
                <a:cs typeface="+mn-cs"/>
              </a:rPr>
              <a:t>Similar forcing data: </a:t>
            </a:r>
            <a:r>
              <a:rPr lang="en-US" sz="2000" b="1" dirty="0">
                <a:solidFill>
                  <a:srgbClr val="000000"/>
                </a:solidFill>
                <a:latin typeface="Book Antiqua" charset="0"/>
                <a:cs typeface="+mn-cs"/>
              </a:rPr>
              <a:t>precipitation, temperature, specific humidity, wind speed, air pressure, and surface incident shortwave and </a:t>
            </a:r>
            <a:r>
              <a:rPr lang="en-US" sz="2000" b="1" dirty="0" err="1">
                <a:solidFill>
                  <a:srgbClr val="000000"/>
                </a:solidFill>
                <a:latin typeface="Book Antiqua" charset="0"/>
                <a:cs typeface="+mn-cs"/>
              </a:rPr>
              <a:t>longwave</a:t>
            </a:r>
            <a:endParaRPr lang="en-US" sz="2000" b="1" dirty="0">
              <a:solidFill>
                <a:srgbClr val="000000"/>
              </a:solidFill>
              <a:latin typeface="Book Antiqua" charset="0"/>
              <a:cs typeface="+mn-cs"/>
            </a:endParaRPr>
          </a:p>
          <a:p>
            <a:pPr marL="457200" indent="-457200"/>
            <a:endParaRPr lang="en-US" sz="2200" b="1" dirty="0">
              <a:solidFill>
                <a:srgbClr val="000000"/>
              </a:solidFill>
              <a:latin typeface="Book Antiqua" charset="0"/>
              <a:cs typeface="+mn-cs"/>
            </a:endParaRPr>
          </a:p>
          <a:p>
            <a:pPr marL="457200" indent="-457200">
              <a:buFont typeface="Times" charset="0"/>
              <a:buChar char="•"/>
            </a:pPr>
            <a:r>
              <a:rPr lang="en-US" sz="2200" b="1" dirty="0">
                <a:solidFill>
                  <a:srgbClr val="000000"/>
                </a:solidFill>
                <a:latin typeface="Book Antiqua" charset="0"/>
                <a:cs typeface="+mn-cs"/>
              </a:rPr>
              <a:t>Daily </a:t>
            </a:r>
            <a:r>
              <a:rPr lang="en-US" sz="2200" b="1" dirty="0" err="1">
                <a:solidFill>
                  <a:srgbClr val="000000"/>
                </a:solidFill>
                <a:latin typeface="Book Antiqua" charset="0"/>
                <a:cs typeface="+mn-cs"/>
              </a:rPr>
              <a:t>timesteps</a:t>
            </a:r>
            <a:r>
              <a:rPr lang="en-US" sz="2200" b="1" dirty="0">
                <a:solidFill>
                  <a:srgbClr val="000000"/>
                </a:solidFill>
                <a:latin typeface="Book Antiqua" charset="0"/>
                <a:cs typeface="+mn-cs"/>
              </a:rPr>
              <a:t> with some sub-daily processes</a:t>
            </a:r>
          </a:p>
          <a:p>
            <a:pPr marL="457200" indent="-457200">
              <a:buFont typeface="Times" charset="0"/>
              <a:buChar char="•"/>
            </a:pPr>
            <a:endParaRPr lang="en-US" sz="2200" b="1" dirty="0">
              <a:solidFill>
                <a:srgbClr val="000000"/>
              </a:solidFill>
              <a:latin typeface="Book Antiqua" charset="0"/>
              <a:cs typeface="+mn-cs"/>
            </a:endParaRPr>
          </a:p>
          <a:p>
            <a:pPr marL="457200" indent="-457200">
              <a:buFont typeface="Times" charset="0"/>
              <a:buChar char="•"/>
            </a:pPr>
            <a:r>
              <a:rPr lang="en-US" sz="2200" b="1" dirty="0">
                <a:solidFill>
                  <a:srgbClr val="000000"/>
                </a:solidFill>
                <a:latin typeface="Book Antiqua" charset="0"/>
                <a:cs typeface="+mn-cs"/>
              </a:rPr>
              <a:t>Results reported for water years 1975-2005</a:t>
            </a:r>
          </a:p>
          <a:p>
            <a:pPr marL="457200" indent="-457200"/>
            <a:endParaRPr lang="en-US" sz="2200" b="1" dirty="0">
              <a:solidFill>
                <a:srgbClr val="000000"/>
              </a:solidFill>
              <a:latin typeface="Book Antiqua" charset="0"/>
              <a:cs typeface="+mn-cs"/>
            </a:endParaRPr>
          </a:p>
        </p:txBody>
      </p:sp>
      <p:graphicFrame>
        <p:nvGraphicFramePr>
          <p:cNvPr id="1470467" name="Object 3"/>
          <p:cNvGraphicFramePr>
            <a:graphicFrameLocks noChangeAspect="1"/>
          </p:cNvGraphicFramePr>
          <p:nvPr/>
        </p:nvGraphicFramePr>
        <p:xfrm>
          <a:off x="658283" y="1321858"/>
          <a:ext cx="3678854" cy="4520142"/>
        </p:xfrm>
        <a:graphic>
          <a:graphicData uri="http://schemas.openxmlformats.org/presentationml/2006/ole">
            <mc:AlternateContent xmlns:mc="http://schemas.openxmlformats.org/markup-compatibility/2006">
              <mc:Choice xmlns:v="urn:schemas-microsoft-com:vml" Requires="v">
                <p:oleObj spid="_x0000_s225287" name="Document" r:id="rId4" imgW="4191480" imgH="5152320" progId="Word.Document.8">
                  <p:embed/>
                </p:oleObj>
              </mc:Choice>
              <mc:Fallback>
                <p:oleObj name="Document" r:id="rId4" imgW="4191480" imgH="51523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283" y="1321858"/>
                        <a:ext cx="3678854" cy="452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l="35001" t="13000" r="8749" b="9000"/>
          <a:stretch>
            <a:fillRect/>
          </a:stretch>
        </p:blipFill>
        <p:spPr bwMode="auto">
          <a:xfrm>
            <a:off x="1218599" y="305430"/>
            <a:ext cx="6858775" cy="594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 Box 3"/>
          <p:cNvSpPr txBox="1">
            <a:spLocks noChangeArrowheads="1"/>
          </p:cNvSpPr>
          <p:nvPr/>
        </p:nvSpPr>
        <p:spPr bwMode="auto">
          <a:xfrm>
            <a:off x="4114645" y="6324743"/>
            <a:ext cx="3733257" cy="36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66" tIns="45583" rIns="91166" bIns="45583">
            <a:spAutoFit/>
          </a:bodyPr>
          <a:lstStyle>
            <a:lvl1pPr defTabSz="936625">
              <a:defRPr sz="2200" b="1">
                <a:solidFill>
                  <a:schemeClr val="tx1"/>
                </a:solidFill>
                <a:latin typeface="Times New Roman" pitchFamily="18" charset="0"/>
              </a:defRPr>
            </a:lvl1pPr>
            <a:lvl2pPr marL="742950" indent="-285750" defTabSz="936625">
              <a:defRPr sz="2200" b="1">
                <a:solidFill>
                  <a:schemeClr val="tx1"/>
                </a:solidFill>
                <a:latin typeface="Times New Roman" pitchFamily="18" charset="0"/>
              </a:defRPr>
            </a:lvl2pPr>
            <a:lvl3pPr marL="1143000" indent="-228600" defTabSz="936625">
              <a:defRPr sz="2200" b="1">
                <a:solidFill>
                  <a:schemeClr val="tx1"/>
                </a:solidFill>
                <a:latin typeface="Times New Roman" pitchFamily="18" charset="0"/>
              </a:defRPr>
            </a:lvl3pPr>
            <a:lvl4pPr marL="1600200" indent="-228600" defTabSz="936625">
              <a:defRPr sz="2200" b="1">
                <a:solidFill>
                  <a:schemeClr val="tx1"/>
                </a:solidFill>
                <a:latin typeface="Times New Roman" pitchFamily="18" charset="0"/>
              </a:defRPr>
            </a:lvl4pPr>
            <a:lvl5pPr marL="2057400" indent="-228600" defTabSz="936625">
              <a:defRPr sz="2200" b="1">
                <a:solidFill>
                  <a:schemeClr val="tx1"/>
                </a:solidFill>
                <a:latin typeface="Times New Roman" pitchFamily="18" charset="0"/>
              </a:defRPr>
            </a:lvl5pPr>
            <a:lvl6pPr marL="2514600" indent="-228600" defTabSz="936625" eaLnBrk="0" fontAlgn="base" hangingPunct="0">
              <a:lnSpc>
                <a:spcPct val="89000"/>
              </a:lnSpc>
              <a:spcBef>
                <a:spcPct val="0"/>
              </a:spcBef>
              <a:spcAft>
                <a:spcPct val="0"/>
              </a:spcAft>
              <a:defRPr sz="2200" b="1">
                <a:solidFill>
                  <a:schemeClr val="tx1"/>
                </a:solidFill>
                <a:latin typeface="Times New Roman" pitchFamily="18" charset="0"/>
              </a:defRPr>
            </a:lvl6pPr>
            <a:lvl7pPr marL="2971800" indent="-228600" defTabSz="936625" eaLnBrk="0" fontAlgn="base" hangingPunct="0">
              <a:lnSpc>
                <a:spcPct val="89000"/>
              </a:lnSpc>
              <a:spcBef>
                <a:spcPct val="0"/>
              </a:spcBef>
              <a:spcAft>
                <a:spcPct val="0"/>
              </a:spcAft>
              <a:defRPr sz="2200" b="1">
                <a:solidFill>
                  <a:schemeClr val="tx1"/>
                </a:solidFill>
                <a:latin typeface="Times New Roman" pitchFamily="18" charset="0"/>
              </a:defRPr>
            </a:lvl7pPr>
            <a:lvl8pPr marL="3429000" indent="-228600" defTabSz="936625" eaLnBrk="0" fontAlgn="base" hangingPunct="0">
              <a:lnSpc>
                <a:spcPct val="89000"/>
              </a:lnSpc>
              <a:spcBef>
                <a:spcPct val="0"/>
              </a:spcBef>
              <a:spcAft>
                <a:spcPct val="0"/>
              </a:spcAft>
              <a:defRPr sz="2200" b="1">
                <a:solidFill>
                  <a:schemeClr val="tx1"/>
                </a:solidFill>
                <a:latin typeface="Times New Roman" pitchFamily="18" charset="0"/>
              </a:defRPr>
            </a:lvl8pPr>
            <a:lvl9pPr marL="3886200" indent="-228600" defTabSz="936625" eaLnBrk="0" fontAlgn="base" hangingPunct="0">
              <a:lnSpc>
                <a:spcPct val="89000"/>
              </a:lnSpc>
              <a:spcBef>
                <a:spcPct val="0"/>
              </a:spcBef>
              <a:spcAft>
                <a:spcPct val="0"/>
              </a:spcAft>
              <a:defRPr sz="2200" b="1">
                <a:solidFill>
                  <a:schemeClr val="tx1"/>
                </a:solidFill>
                <a:latin typeface="Times New Roman" pitchFamily="18" charset="0"/>
              </a:defRPr>
            </a:lvl9pPr>
          </a:lstStyle>
          <a:p>
            <a:pPr eaLnBrk="1" hangingPunct="1">
              <a:lnSpc>
                <a:spcPct val="100000"/>
              </a:lnSpc>
              <a:spcBef>
                <a:spcPct val="50000"/>
              </a:spcBef>
            </a:pPr>
            <a:r>
              <a:rPr lang="en-US" sz="1800" b="0" dirty="0">
                <a:latin typeface="Arial" pitchFamily="34" charset="0"/>
              </a:rPr>
              <a:t>from Mote et al, BAMS 2005</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57163" y="909638"/>
            <a:ext cx="4833937" cy="5848350"/>
          </a:xfrm>
          <a:prstGeom prst="rect">
            <a:avLst/>
          </a:prstGeom>
          <a:noFill/>
          <a:ln w="9525">
            <a:noFill/>
            <a:miter lim="800000"/>
            <a:headEnd/>
            <a:tailEnd/>
          </a:ln>
        </p:spPr>
        <p:txBody>
          <a:bodyPr>
            <a:prstTxWarp prst="textNoShape">
              <a:avLst/>
            </a:prstTxWarp>
            <a:spAutoFit/>
          </a:bodyPr>
          <a:lstStyle/>
          <a:p>
            <a:pPr marL="457200" indent="-457200">
              <a:buFont typeface="Times" charset="0"/>
              <a:buChar char="•"/>
            </a:pPr>
            <a:r>
              <a:rPr lang="en-US" sz="2200" b="1" dirty="0">
                <a:solidFill>
                  <a:srgbClr val="000000"/>
                </a:solidFill>
                <a:latin typeface="Book Antiqua" charset="0"/>
                <a:cs typeface="+mn-cs"/>
              </a:rPr>
              <a:t>Applied uniform perturbations in precipitation or temperature at every </a:t>
            </a:r>
            <a:r>
              <a:rPr lang="en-US" sz="2200" b="1" dirty="0" err="1">
                <a:solidFill>
                  <a:srgbClr val="000000"/>
                </a:solidFill>
                <a:latin typeface="Book Antiqua" charset="0"/>
                <a:cs typeface="+mn-cs"/>
              </a:rPr>
              <a:t>timestep</a:t>
            </a:r>
            <a:r>
              <a:rPr lang="en-US" sz="2200" b="1" dirty="0">
                <a:solidFill>
                  <a:srgbClr val="000000"/>
                </a:solidFill>
                <a:latin typeface="Book Antiqua" charset="0"/>
                <a:cs typeface="+mn-cs"/>
              </a:rPr>
              <a:t> in historic record</a:t>
            </a:r>
          </a:p>
          <a:p>
            <a:pPr marL="457200" indent="-457200">
              <a:buFont typeface="Times" charset="0"/>
              <a:buChar char="•"/>
            </a:pPr>
            <a:endParaRPr lang="en-US" sz="2200" b="1" dirty="0">
              <a:solidFill>
                <a:srgbClr val="000000"/>
              </a:solidFill>
              <a:latin typeface="Book Antiqua" charset="0"/>
              <a:cs typeface="+mn-cs"/>
            </a:endParaRPr>
          </a:p>
          <a:p>
            <a:pPr marL="457200" indent="-457200">
              <a:buFont typeface="Times" charset="0"/>
              <a:buChar char="•"/>
            </a:pPr>
            <a:r>
              <a:rPr lang="en-US" sz="2200" b="1" dirty="0">
                <a:solidFill>
                  <a:srgbClr val="000000"/>
                </a:solidFill>
                <a:latin typeface="Book Antiqua" charset="0"/>
                <a:cs typeface="+mn-cs"/>
              </a:rPr>
              <a:t>Precipitation change: related magnitude change in </a:t>
            </a:r>
            <a:r>
              <a:rPr lang="en-US" sz="2200" b="1" dirty="0" err="1">
                <a:solidFill>
                  <a:srgbClr val="000000"/>
                </a:solidFill>
                <a:latin typeface="Book Antiqua" charset="0"/>
                <a:cs typeface="+mn-cs"/>
              </a:rPr>
              <a:t>streamflow</a:t>
            </a:r>
            <a:endParaRPr lang="en-US" sz="2200" b="1" dirty="0">
              <a:solidFill>
                <a:srgbClr val="000000"/>
              </a:solidFill>
              <a:latin typeface="Book Antiqua" charset="0"/>
              <a:cs typeface="+mn-cs"/>
            </a:endParaRPr>
          </a:p>
          <a:p>
            <a:pPr marL="457200" indent="-457200">
              <a:buFont typeface="Times" charset="0"/>
              <a:buChar char="•"/>
            </a:pPr>
            <a:endParaRPr lang="en-US" sz="2200" b="1" dirty="0">
              <a:solidFill>
                <a:srgbClr val="000000"/>
              </a:solidFill>
              <a:latin typeface="Book Antiqua" charset="0"/>
              <a:cs typeface="+mn-cs"/>
            </a:endParaRPr>
          </a:p>
          <a:p>
            <a:pPr marL="457200" indent="-457200">
              <a:buFont typeface="Times" charset="0"/>
              <a:buChar char="•"/>
            </a:pPr>
            <a:r>
              <a:rPr lang="en-US" sz="2200" b="1" dirty="0">
                <a:solidFill>
                  <a:srgbClr val="000000"/>
                </a:solidFill>
                <a:latin typeface="Book Antiqua" charset="0"/>
                <a:cs typeface="+mn-cs"/>
              </a:rPr>
              <a:t>Temp increases: </a:t>
            </a:r>
            <a:r>
              <a:rPr lang="en-US" sz="2200" b="1" dirty="0" err="1">
                <a:solidFill>
                  <a:srgbClr val="000000"/>
                </a:solidFill>
                <a:latin typeface="Book Antiqua" charset="0"/>
                <a:cs typeface="+mn-cs"/>
              </a:rPr>
              <a:t>streamflow</a:t>
            </a:r>
            <a:r>
              <a:rPr lang="en-US" sz="2200" b="1" dirty="0">
                <a:solidFill>
                  <a:srgbClr val="000000"/>
                </a:solidFill>
                <a:latin typeface="Book Antiqua" charset="0"/>
                <a:cs typeface="+mn-cs"/>
              </a:rPr>
              <a:t> decreases annually, primarily because decreases flow in spring/summer</a:t>
            </a:r>
          </a:p>
          <a:p>
            <a:pPr marL="457200" indent="-457200">
              <a:buFont typeface="Times" charset="0"/>
              <a:buChar char="•"/>
            </a:pPr>
            <a:endParaRPr lang="en-US" sz="2200" b="1" dirty="0">
              <a:solidFill>
                <a:srgbClr val="000000"/>
              </a:solidFill>
              <a:latin typeface="Book Antiqua" charset="0"/>
              <a:cs typeface="+mn-cs"/>
            </a:endParaRPr>
          </a:p>
          <a:p>
            <a:pPr marL="457200" indent="-457200">
              <a:buFont typeface="Times" charset="0"/>
              <a:buChar char="•"/>
            </a:pPr>
            <a:r>
              <a:rPr lang="en-US" sz="2200" b="1" dirty="0">
                <a:solidFill>
                  <a:srgbClr val="000000"/>
                </a:solidFill>
                <a:latin typeface="Book Antiqua" charset="0"/>
                <a:cs typeface="+mn-cs"/>
              </a:rPr>
              <a:t>Common across models?  Where are these changes occurring?  Specific land-surface characteristics? Thresholds? </a:t>
            </a:r>
          </a:p>
        </p:txBody>
      </p:sp>
      <p:sp>
        <p:nvSpPr>
          <p:cNvPr id="29" name="Rectangle 3"/>
          <p:cNvSpPr txBox="1">
            <a:spLocks noChangeArrowheads="1"/>
          </p:cNvSpPr>
          <p:nvPr/>
        </p:nvSpPr>
        <p:spPr bwMode="auto">
          <a:xfrm>
            <a:off x="0" y="38100"/>
            <a:ext cx="9144000" cy="647700"/>
          </a:xfrm>
          <a:prstGeom prst="rect">
            <a:avLst/>
          </a:prstGeom>
          <a:noFill/>
          <a:ln w="9525">
            <a:noFill/>
            <a:miter lim="800000"/>
            <a:headEnd/>
            <a:tailEnd/>
          </a:ln>
        </p:spPr>
        <p:txBody>
          <a:bodyPr anchor="ctr">
            <a:prstTxWarp prst="textNoShape">
              <a:avLst/>
            </a:prstTxWarp>
          </a:bodyPr>
          <a:lstStyle/>
          <a:p>
            <a:pPr algn="ctr">
              <a:defRPr/>
            </a:pPr>
            <a:r>
              <a:rPr lang="en-US" sz="4000" b="1" kern="0" dirty="0">
                <a:solidFill>
                  <a:srgbClr val="000000"/>
                </a:solidFill>
                <a:latin typeface="Book Antiqua" charset="0"/>
                <a:ea typeface="ＭＳ Ｐゴシック" charset="-128"/>
                <a:cs typeface="ＭＳ Ｐゴシック" charset="-128"/>
              </a:rPr>
              <a:t>Delta method climate </a:t>
            </a:r>
            <a:r>
              <a:rPr lang="en-US" sz="4000" b="1" kern="0" dirty="0" err="1">
                <a:solidFill>
                  <a:srgbClr val="000000"/>
                </a:solidFill>
                <a:latin typeface="Book Antiqua" charset="0"/>
                <a:ea typeface="ＭＳ Ｐゴシック" charset="-128"/>
                <a:cs typeface="ＭＳ Ｐゴシック" charset="-128"/>
              </a:rPr>
              <a:t>forcings</a:t>
            </a:r>
            <a:endParaRPr lang="en-US" sz="4000" b="1" kern="0" dirty="0">
              <a:solidFill>
                <a:srgbClr val="000000"/>
              </a:solidFill>
              <a:latin typeface="Book Antiqua" charset="0"/>
              <a:ea typeface="ＭＳ Ｐゴシック" charset="-128"/>
              <a:cs typeface="ＭＳ Ｐゴシック" charset="-128"/>
            </a:endParaRPr>
          </a:p>
        </p:txBody>
      </p:sp>
      <p:grpSp>
        <p:nvGrpSpPr>
          <p:cNvPr id="16" name="Group 6"/>
          <p:cNvGrpSpPr>
            <a:grpSpLocks/>
          </p:cNvGrpSpPr>
          <p:nvPr/>
        </p:nvGrpSpPr>
        <p:grpSpPr bwMode="auto">
          <a:xfrm>
            <a:off x="5637213" y="5827720"/>
            <a:ext cx="4044950" cy="839788"/>
            <a:chOff x="3949" y="3638"/>
            <a:chExt cx="2548" cy="529"/>
          </a:xfrm>
        </p:grpSpPr>
        <p:sp>
          <p:nvSpPr>
            <p:cNvPr id="17" name="Text Box 7"/>
            <p:cNvSpPr txBox="1">
              <a:spLocks noChangeArrowheads="1"/>
            </p:cNvSpPr>
            <p:nvPr/>
          </p:nvSpPr>
          <p:spPr bwMode="auto">
            <a:xfrm>
              <a:off x="5248" y="3643"/>
              <a:ext cx="702" cy="289"/>
            </a:xfrm>
            <a:prstGeom prst="rect">
              <a:avLst/>
            </a:prstGeom>
            <a:noFill/>
            <a:ln w="12700">
              <a:noFill/>
              <a:miter lim="800000"/>
              <a:headEnd/>
              <a:tailEnd/>
            </a:ln>
          </p:spPr>
          <p:txBody>
            <a:bodyPr>
              <a:prstTxWarp prst="textNoShape">
                <a:avLst/>
              </a:prstTxWarp>
              <a:spAutoFit/>
            </a:bodyPr>
            <a:lstStyle/>
            <a:p>
              <a:pPr eaLnBrk="0" hangingPunct="0">
                <a:spcBef>
                  <a:spcPct val="50000"/>
                </a:spcBef>
                <a:defRPr/>
              </a:pPr>
              <a:r>
                <a:rPr lang="en-US" sz="2400" b="1" dirty="0">
                  <a:solidFill>
                    <a:srgbClr val="000000"/>
                  </a:solidFill>
                  <a:latin typeface="Arial"/>
                  <a:cs typeface="Arial"/>
                </a:rPr>
                <a:t>1 ºC</a:t>
              </a:r>
            </a:p>
          </p:txBody>
        </p:sp>
        <p:sp>
          <p:nvSpPr>
            <p:cNvPr id="18" name="Text Box 8"/>
            <p:cNvSpPr txBox="1">
              <a:spLocks noChangeArrowheads="1"/>
            </p:cNvSpPr>
            <p:nvPr/>
          </p:nvSpPr>
          <p:spPr bwMode="auto">
            <a:xfrm>
              <a:off x="4219" y="3638"/>
              <a:ext cx="1449" cy="213"/>
            </a:xfrm>
            <a:prstGeom prst="rect">
              <a:avLst/>
            </a:prstGeom>
            <a:noFill/>
            <a:ln w="12700">
              <a:noFill/>
              <a:miter lim="800000"/>
              <a:headEnd/>
              <a:tailEnd/>
            </a:ln>
          </p:spPr>
          <p:txBody>
            <a:bodyPr>
              <a:prstTxWarp prst="textNoShape">
                <a:avLst/>
              </a:prstTxWarp>
              <a:spAutoFit/>
            </a:bodyPr>
            <a:lstStyle/>
            <a:p>
              <a:pPr eaLnBrk="0" hangingPunct="0">
                <a:spcBef>
                  <a:spcPct val="50000"/>
                </a:spcBef>
                <a:defRPr/>
              </a:pPr>
              <a:r>
                <a:rPr lang="en-US" sz="1600" b="1" dirty="0">
                  <a:solidFill>
                    <a:srgbClr val="000000"/>
                  </a:solidFill>
                  <a:latin typeface="Arial"/>
                  <a:cs typeface="Arial"/>
                </a:rPr>
                <a:t>Historical</a:t>
              </a:r>
            </a:p>
          </p:txBody>
        </p:sp>
        <p:sp>
          <p:nvSpPr>
            <p:cNvPr id="19" name="Text Box 9"/>
            <p:cNvSpPr txBox="1">
              <a:spLocks noChangeArrowheads="1"/>
            </p:cNvSpPr>
            <p:nvPr/>
          </p:nvSpPr>
          <p:spPr bwMode="auto">
            <a:xfrm>
              <a:off x="5244" y="3878"/>
              <a:ext cx="1253" cy="289"/>
            </a:xfrm>
            <a:prstGeom prst="rect">
              <a:avLst/>
            </a:prstGeom>
            <a:noFill/>
            <a:ln w="12700">
              <a:noFill/>
              <a:miter lim="800000"/>
              <a:headEnd/>
              <a:tailEnd/>
            </a:ln>
          </p:spPr>
          <p:txBody>
            <a:bodyPr>
              <a:prstTxWarp prst="textNoShape">
                <a:avLst/>
              </a:prstTxWarp>
              <a:spAutoFit/>
            </a:bodyPr>
            <a:lstStyle/>
            <a:p>
              <a:pPr eaLnBrk="0" hangingPunct="0">
                <a:buFont typeface="Times" charset="0"/>
                <a:buNone/>
                <a:defRPr/>
              </a:pPr>
              <a:r>
                <a:rPr lang="en-US" sz="2400" b="1" dirty="0">
                  <a:solidFill>
                    <a:srgbClr val="000000"/>
                  </a:solidFill>
                  <a:latin typeface="Arial"/>
                  <a:cs typeface="Arial"/>
                </a:rPr>
                <a:t>3 ºC</a:t>
              </a:r>
            </a:p>
          </p:txBody>
        </p:sp>
        <p:sp>
          <p:nvSpPr>
            <p:cNvPr id="20" name="Text Box 10"/>
            <p:cNvSpPr txBox="1">
              <a:spLocks noChangeArrowheads="1"/>
            </p:cNvSpPr>
            <p:nvPr/>
          </p:nvSpPr>
          <p:spPr bwMode="auto">
            <a:xfrm>
              <a:off x="4225" y="3862"/>
              <a:ext cx="1839" cy="289"/>
            </a:xfrm>
            <a:prstGeom prst="rect">
              <a:avLst/>
            </a:prstGeom>
            <a:noFill/>
            <a:ln w="12700">
              <a:noFill/>
              <a:miter lim="800000"/>
              <a:headEnd/>
              <a:tailEnd/>
            </a:ln>
          </p:spPr>
          <p:txBody>
            <a:bodyPr>
              <a:prstTxWarp prst="textNoShape">
                <a:avLst/>
              </a:prstTxWarp>
              <a:spAutoFit/>
            </a:bodyPr>
            <a:lstStyle/>
            <a:p>
              <a:pPr eaLnBrk="0" hangingPunct="0">
                <a:spcBef>
                  <a:spcPct val="50000"/>
                </a:spcBef>
                <a:defRPr/>
              </a:pPr>
              <a:r>
                <a:rPr lang="en-US" sz="2400" b="1" dirty="0">
                  <a:solidFill>
                    <a:srgbClr val="000000"/>
                  </a:solidFill>
                  <a:latin typeface="Arial"/>
                  <a:cs typeface="Arial"/>
                </a:rPr>
                <a:t>2 ºC</a:t>
              </a:r>
            </a:p>
          </p:txBody>
        </p:sp>
        <p:sp>
          <p:nvSpPr>
            <p:cNvPr id="21" name="Line 11"/>
            <p:cNvSpPr>
              <a:spLocks noChangeShapeType="1"/>
            </p:cNvSpPr>
            <p:nvPr/>
          </p:nvSpPr>
          <p:spPr bwMode="auto">
            <a:xfrm>
              <a:off x="3952" y="3969"/>
              <a:ext cx="278" cy="0"/>
            </a:xfrm>
            <a:prstGeom prst="line">
              <a:avLst/>
            </a:prstGeom>
            <a:noFill/>
            <a:ln w="25400">
              <a:solidFill>
                <a:srgbClr val="FCB4C0"/>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sp>
          <p:nvSpPr>
            <p:cNvPr id="22" name="Line 12"/>
            <p:cNvSpPr>
              <a:spLocks noChangeShapeType="1"/>
            </p:cNvSpPr>
            <p:nvPr/>
          </p:nvSpPr>
          <p:spPr bwMode="auto">
            <a:xfrm>
              <a:off x="3949" y="3743"/>
              <a:ext cx="278" cy="0"/>
            </a:xfrm>
            <a:prstGeom prst="line">
              <a:avLst/>
            </a:prstGeom>
            <a:noFill/>
            <a:ln w="25400">
              <a:solidFill>
                <a:schemeClr val="tx1"/>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sp>
          <p:nvSpPr>
            <p:cNvPr id="23" name="Line 13"/>
            <p:cNvSpPr>
              <a:spLocks noChangeShapeType="1"/>
            </p:cNvSpPr>
            <p:nvPr/>
          </p:nvSpPr>
          <p:spPr bwMode="auto">
            <a:xfrm>
              <a:off x="4916" y="3999"/>
              <a:ext cx="278" cy="0"/>
            </a:xfrm>
            <a:prstGeom prst="line">
              <a:avLst/>
            </a:prstGeom>
            <a:noFill/>
            <a:ln w="25400">
              <a:solidFill>
                <a:srgbClr val="FF0000"/>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sp>
          <p:nvSpPr>
            <p:cNvPr id="24" name="Line 14"/>
            <p:cNvSpPr>
              <a:spLocks noChangeShapeType="1"/>
            </p:cNvSpPr>
            <p:nvPr/>
          </p:nvSpPr>
          <p:spPr bwMode="auto">
            <a:xfrm>
              <a:off x="4916" y="3759"/>
              <a:ext cx="278" cy="0"/>
            </a:xfrm>
            <a:prstGeom prst="line">
              <a:avLst/>
            </a:prstGeom>
            <a:noFill/>
            <a:ln w="25400">
              <a:solidFill>
                <a:schemeClr val="bg1">
                  <a:lumMod val="65000"/>
                </a:schemeClr>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grpSp>
      <p:pic>
        <p:nvPicPr>
          <p:cNvPr id="25" name="Picture 24" descr="flow_annual_VIC.4.0.6.base_VIC.4.0.6.tmin1.0tmax1.0_VIC.4.0.6.tmin2.0tmax2.0_VIC.4.0.6.tmin3.0tmax3.0_1975-2005_LESFY.gif"/>
          <p:cNvPicPr>
            <a:picLocks noChangeAspect="1"/>
          </p:cNvPicPr>
          <p:nvPr/>
        </p:nvPicPr>
        <p:blipFill>
          <a:blip r:embed="rId3">
            <a:alphaModFix/>
          </a:blip>
          <a:stretch>
            <a:fillRect/>
          </a:stretch>
        </p:blipFill>
        <p:spPr>
          <a:xfrm>
            <a:off x="4997089" y="1079501"/>
            <a:ext cx="3656931" cy="2249332"/>
          </a:xfrm>
          <a:prstGeom prst="rect">
            <a:avLst/>
          </a:prstGeom>
        </p:spPr>
      </p:pic>
      <p:pic>
        <p:nvPicPr>
          <p:cNvPr id="26" name="Picture 25" descr="flow_monthly_avgs_VIC.4.0.6.base_VIC.4.0.6.tmin1.0tmax1.0_VIC.4.0.6.tmin2.0tmax2.0_VIC.4.0.6.tmin3.0tmax3.0_1975-2005_LESFY.gif"/>
          <p:cNvPicPr>
            <a:picLocks noChangeAspect="1"/>
          </p:cNvPicPr>
          <p:nvPr/>
        </p:nvPicPr>
        <p:blipFill>
          <a:blip r:embed="rId4">
            <a:alphaModFix/>
          </a:blip>
          <a:stretch>
            <a:fillRect/>
          </a:stretch>
        </p:blipFill>
        <p:spPr>
          <a:xfrm>
            <a:off x="4986861" y="3450164"/>
            <a:ext cx="3724272" cy="2277535"/>
          </a:xfrm>
          <a:prstGeom prst="rect">
            <a:avLst/>
          </a:prstGeom>
        </p:spPr>
      </p:pic>
      <p:sp>
        <p:nvSpPr>
          <p:cNvPr id="27" name="Rectangle 25"/>
          <p:cNvSpPr>
            <a:spLocks noChangeArrowheads="1"/>
          </p:cNvSpPr>
          <p:nvPr/>
        </p:nvSpPr>
        <p:spPr bwMode="auto">
          <a:xfrm>
            <a:off x="7658100" y="1181100"/>
            <a:ext cx="952500" cy="461963"/>
          </a:xfrm>
          <a:prstGeom prst="rect">
            <a:avLst/>
          </a:prstGeom>
          <a:noFill/>
          <a:ln w="9525">
            <a:noFill/>
            <a:miter lim="800000"/>
            <a:headEnd/>
            <a:tailEnd/>
          </a:ln>
        </p:spPr>
        <p:txBody>
          <a:bodyPr wrap="square">
            <a:prstTxWarp prst="textNoShape">
              <a:avLst/>
            </a:prstTxWarp>
            <a:spAutoFit/>
          </a:bodyPr>
          <a:lstStyle/>
          <a:p>
            <a:pPr algn="ctr" eaLnBrk="0" hangingPunct="0"/>
            <a:r>
              <a:rPr lang="en-US" sz="2400" b="1" dirty="0">
                <a:solidFill>
                  <a:srgbClr val="000000"/>
                </a:solidFill>
                <a:latin typeface="Arial"/>
                <a:cs typeface="Arial"/>
              </a:rPr>
              <a:t>VIC</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5" name="Group 6"/>
          <p:cNvGrpSpPr>
            <a:grpSpLocks/>
          </p:cNvGrpSpPr>
          <p:nvPr/>
        </p:nvGrpSpPr>
        <p:grpSpPr bwMode="auto">
          <a:xfrm>
            <a:off x="5091113" y="3905254"/>
            <a:ext cx="4044950" cy="831850"/>
            <a:chOff x="3949" y="3643"/>
            <a:chExt cx="2548" cy="524"/>
          </a:xfrm>
        </p:grpSpPr>
        <p:sp>
          <p:nvSpPr>
            <p:cNvPr id="2" name="Text Box 7"/>
            <p:cNvSpPr txBox="1">
              <a:spLocks noChangeArrowheads="1"/>
            </p:cNvSpPr>
            <p:nvPr/>
          </p:nvSpPr>
          <p:spPr bwMode="auto">
            <a:xfrm>
              <a:off x="5248" y="3643"/>
              <a:ext cx="702" cy="289"/>
            </a:xfrm>
            <a:prstGeom prst="rect">
              <a:avLst/>
            </a:prstGeom>
            <a:noFill/>
            <a:ln w="12700">
              <a:noFill/>
              <a:miter lim="800000"/>
              <a:headEnd/>
              <a:tailEnd/>
            </a:ln>
          </p:spPr>
          <p:txBody>
            <a:bodyPr>
              <a:prstTxWarp prst="textNoShape">
                <a:avLst/>
              </a:prstTxWarp>
              <a:spAutoFit/>
            </a:bodyPr>
            <a:lstStyle/>
            <a:p>
              <a:pPr eaLnBrk="0" hangingPunct="0">
                <a:spcBef>
                  <a:spcPct val="50000"/>
                </a:spcBef>
                <a:defRPr/>
              </a:pPr>
              <a:r>
                <a:rPr lang="en-US" sz="2400" b="1" dirty="0">
                  <a:solidFill>
                    <a:srgbClr val="000000"/>
                  </a:solidFill>
                  <a:latin typeface="Arial"/>
                  <a:cs typeface="Arial"/>
                </a:rPr>
                <a:t>1 ºC</a:t>
              </a:r>
            </a:p>
          </p:txBody>
        </p:sp>
        <p:sp>
          <p:nvSpPr>
            <p:cNvPr id="4" name="Text Box 9"/>
            <p:cNvSpPr txBox="1">
              <a:spLocks noChangeArrowheads="1"/>
            </p:cNvSpPr>
            <p:nvPr/>
          </p:nvSpPr>
          <p:spPr bwMode="auto">
            <a:xfrm>
              <a:off x="5244" y="3878"/>
              <a:ext cx="1253" cy="289"/>
            </a:xfrm>
            <a:prstGeom prst="rect">
              <a:avLst/>
            </a:prstGeom>
            <a:noFill/>
            <a:ln w="12700">
              <a:noFill/>
              <a:miter lim="800000"/>
              <a:headEnd/>
              <a:tailEnd/>
            </a:ln>
          </p:spPr>
          <p:txBody>
            <a:bodyPr>
              <a:prstTxWarp prst="textNoShape">
                <a:avLst/>
              </a:prstTxWarp>
              <a:spAutoFit/>
            </a:bodyPr>
            <a:lstStyle/>
            <a:p>
              <a:pPr eaLnBrk="0" hangingPunct="0">
                <a:buFont typeface="Times" charset="0"/>
                <a:buNone/>
                <a:defRPr/>
              </a:pPr>
              <a:r>
                <a:rPr lang="en-US" sz="2400" b="1" dirty="0">
                  <a:solidFill>
                    <a:srgbClr val="000000"/>
                  </a:solidFill>
                  <a:latin typeface="Arial"/>
                  <a:cs typeface="Arial"/>
                </a:rPr>
                <a:t>3 ºC</a:t>
              </a:r>
            </a:p>
          </p:txBody>
        </p:sp>
        <p:sp>
          <p:nvSpPr>
            <p:cNvPr id="5" name="Text Box 10"/>
            <p:cNvSpPr txBox="1">
              <a:spLocks noChangeArrowheads="1"/>
            </p:cNvSpPr>
            <p:nvPr/>
          </p:nvSpPr>
          <p:spPr bwMode="auto">
            <a:xfrm>
              <a:off x="4225" y="3862"/>
              <a:ext cx="1839" cy="289"/>
            </a:xfrm>
            <a:prstGeom prst="rect">
              <a:avLst/>
            </a:prstGeom>
            <a:noFill/>
            <a:ln w="12700">
              <a:noFill/>
              <a:miter lim="800000"/>
              <a:headEnd/>
              <a:tailEnd/>
            </a:ln>
          </p:spPr>
          <p:txBody>
            <a:bodyPr>
              <a:prstTxWarp prst="textNoShape">
                <a:avLst/>
              </a:prstTxWarp>
              <a:spAutoFit/>
            </a:bodyPr>
            <a:lstStyle/>
            <a:p>
              <a:pPr eaLnBrk="0" hangingPunct="0">
                <a:spcBef>
                  <a:spcPct val="50000"/>
                </a:spcBef>
                <a:defRPr/>
              </a:pPr>
              <a:r>
                <a:rPr lang="en-US" sz="2400" b="1" dirty="0">
                  <a:solidFill>
                    <a:srgbClr val="000000"/>
                  </a:solidFill>
                  <a:latin typeface="Arial"/>
                  <a:cs typeface="Arial"/>
                </a:rPr>
                <a:t>2 ºC</a:t>
              </a:r>
            </a:p>
          </p:txBody>
        </p:sp>
        <p:sp>
          <p:nvSpPr>
            <p:cNvPr id="35860" name="Line 11"/>
            <p:cNvSpPr>
              <a:spLocks noChangeShapeType="1"/>
            </p:cNvSpPr>
            <p:nvPr/>
          </p:nvSpPr>
          <p:spPr bwMode="auto">
            <a:xfrm>
              <a:off x="3952" y="3969"/>
              <a:ext cx="278" cy="0"/>
            </a:xfrm>
            <a:prstGeom prst="line">
              <a:avLst/>
            </a:prstGeom>
            <a:noFill/>
            <a:ln w="25400">
              <a:solidFill>
                <a:srgbClr val="FCB4C0"/>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sp>
          <p:nvSpPr>
            <p:cNvPr id="35861" name="Line 12"/>
            <p:cNvSpPr>
              <a:spLocks noChangeShapeType="1"/>
            </p:cNvSpPr>
            <p:nvPr/>
          </p:nvSpPr>
          <p:spPr bwMode="auto">
            <a:xfrm>
              <a:off x="3949" y="3743"/>
              <a:ext cx="278" cy="0"/>
            </a:xfrm>
            <a:prstGeom prst="line">
              <a:avLst/>
            </a:prstGeom>
            <a:noFill/>
            <a:ln w="25400">
              <a:solidFill>
                <a:schemeClr val="tx1"/>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sp>
          <p:nvSpPr>
            <p:cNvPr id="35862" name="Line 13"/>
            <p:cNvSpPr>
              <a:spLocks noChangeShapeType="1"/>
            </p:cNvSpPr>
            <p:nvPr/>
          </p:nvSpPr>
          <p:spPr bwMode="auto">
            <a:xfrm>
              <a:off x="4916" y="3999"/>
              <a:ext cx="278" cy="0"/>
            </a:xfrm>
            <a:prstGeom prst="line">
              <a:avLst/>
            </a:prstGeom>
            <a:noFill/>
            <a:ln w="25400">
              <a:solidFill>
                <a:srgbClr val="FF0000"/>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sp>
          <p:nvSpPr>
            <p:cNvPr id="35863" name="Line 14"/>
            <p:cNvSpPr>
              <a:spLocks noChangeShapeType="1"/>
            </p:cNvSpPr>
            <p:nvPr/>
          </p:nvSpPr>
          <p:spPr bwMode="auto">
            <a:xfrm>
              <a:off x="4916" y="3759"/>
              <a:ext cx="278" cy="0"/>
            </a:xfrm>
            <a:prstGeom prst="line">
              <a:avLst/>
            </a:prstGeom>
            <a:noFill/>
            <a:ln w="25400">
              <a:solidFill>
                <a:schemeClr val="bg1">
                  <a:lumMod val="65000"/>
                </a:schemeClr>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grpSp>
      <p:sp>
        <p:nvSpPr>
          <p:cNvPr id="35849" name="Text Box 33"/>
          <p:cNvSpPr txBox="1">
            <a:spLocks noChangeArrowheads="1"/>
          </p:cNvSpPr>
          <p:nvPr/>
        </p:nvSpPr>
        <p:spPr bwMode="auto">
          <a:xfrm>
            <a:off x="4851400" y="4940300"/>
            <a:ext cx="4089400" cy="1446213"/>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200" b="1" dirty="0">
                <a:solidFill>
                  <a:srgbClr val="000000"/>
                </a:solidFill>
                <a:latin typeface="Book Antiqua" charset="0"/>
                <a:cs typeface="+mn-cs"/>
              </a:rPr>
              <a:t>At Lees Ferry, flows differ between models, but models appear to have similar patterns in temp sensitivity</a:t>
            </a:r>
          </a:p>
        </p:txBody>
      </p:sp>
      <p:sp>
        <p:nvSpPr>
          <p:cNvPr id="76" name="Rectangle 3"/>
          <p:cNvSpPr txBox="1">
            <a:spLocks noChangeArrowheads="1"/>
          </p:cNvSpPr>
          <p:nvPr/>
        </p:nvSpPr>
        <p:spPr bwMode="auto">
          <a:xfrm>
            <a:off x="0" y="38100"/>
            <a:ext cx="9144000" cy="647700"/>
          </a:xfrm>
          <a:prstGeom prst="rect">
            <a:avLst/>
          </a:prstGeom>
          <a:noFill/>
          <a:ln w="9525">
            <a:noFill/>
            <a:miter lim="800000"/>
            <a:headEnd/>
            <a:tailEnd/>
          </a:ln>
        </p:spPr>
        <p:txBody>
          <a:bodyPr anchor="ctr">
            <a:prstTxWarp prst="textNoShape">
              <a:avLst/>
            </a:prstTxWarp>
          </a:bodyPr>
          <a:lstStyle/>
          <a:p>
            <a:pPr algn="ctr">
              <a:defRPr/>
            </a:pPr>
            <a:r>
              <a:rPr lang="en-US" sz="4000" b="1" kern="0" dirty="0">
                <a:solidFill>
                  <a:srgbClr val="000000"/>
                </a:solidFill>
                <a:latin typeface="Book Antiqua" charset="0"/>
                <a:ea typeface="ＭＳ Ｐゴシック" charset="-128"/>
                <a:cs typeface="ＭＳ Ｐゴシック" charset="-128"/>
              </a:rPr>
              <a:t>Delta method climate </a:t>
            </a:r>
            <a:r>
              <a:rPr lang="en-US" sz="4000" b="1" kern="0" dirty="0" err="1">
                <a:solidFill>
                  <a:srgbClr val="000000"/>
                </a:solidFill>
                <a:latin typeface="Book Antiqua" charset="0"/>
                <a:ea typeface="ＭＳ Ｐゴシック" charset="-128"/>
                <a:cs typeface="ＭＳ Ｐゴシック" charset="-128"/>
              </a:rPr>
              <a:t>forcings</a:t>
            </a:r>
            <a:endParaRPr lang="en-US" sz="4000" b="1" kern="0" dirty="0">
              <a:solidFill>
                <a:srgbClr val="000000"/>
              </a:solidFill>
              <a:latin typeface="Book Antiqua" charset="0"/>
              <a:ea typeface="ＭＳ Ｐゴシック" charset="-128"/>
              <a:cs typeface="ＭＳ Ｐゴシック" charset="-128"/>
            </a:endParaRPr>
          </a:p>
        </p:txBody>
      </p:sp>
      <p:pic>
        <p:nvPicPr>
          <p:cNvPr id="37" name="Picture 36" descr="flow_annual_catchment.1.25.base_catchment.1.25.tmin1.0tmax1.0_catchment.1.25.tmin2.0tmax2.0_catchment.1.25.tmin3.0tmax3.0_1975-2005_LESFY.gif"/>
          <p:cNvPicPr>
            <a:picLocks noChangeAspect="1"/>
          </p:cNvPicPr>
          <p:nvPr/>
        </p:nvPicPr>
        <p:blipFill>
          <a:blip r:embed="rId3">
            <a:alphaModFix/>
          </a:blip>
          <a:stretch>
            <a:fillRect/>
          </a:stretch>
        </p:blipFill>
        <p:spPr>
          <a:xfrm>
            <a:off x="6502400" y="749181"/>
            <a:ext cx="2096815" cy="1289723"/>
          </a:xfrm>
          <a:prstGeom prst="rect">
            <a:avLst/>
          </a:prstGeom>
        </p:spPr>
      </p:pic>
      <p:pic>
        <p:nvPicPr>
          <p:cNvPr id="38" name="Picture 37" descr="flow_annual_CLM.3.5.base_CLM.3.5.tmin1.0tmax1.0_CLM.3.5.tmin2.0tmax2.0_CLM.3.5.tmin3.0tmax3.0_1975-2005_LESFY.gif"/>
          <p:cNvPicPr>
            <a:picLocks noChangeAspect="1"/>
          </p:cNvPicPr>
          <p:nvPr/>
        </p:nvPicPr>
        <p:blipFill>
          <a:blip r:embed="rId4">
            <a:alphaModFix/>
          </a:blip>
          <a:stretch>
            <a:fillRect/>
          </a:stretch>
        </p:blipFill>
        <p:spPr>
          <a:xfrm>
            <a:off x="4495800" y="735214"/>
            <a:ext cx="2107138" cy="1296073"/>
          </a:xfrm>
          <a:prstGeom prst="rect">
            <a:avLst/>
          </a:prstGeom>
        </p:spPr>
      </p:pic>
      <p:pic>
        <p:nvPicPr>
          <p:cNvPr id="40" name="Picture 39" descr="flow_annual_Noah.2.8.base_Noah.2.8.tmin1.0tmax1.0_Noah.2.8.tmin2.0tmax2.0_Noah.2.8.tmin3.0tmax3.0_1975-2005_LESFY.gif"/>
          <p:cNvPicPr>
            <a:picLocks noChangeAspect="1"/>
          </p:cNvPicPr>
          <p:nvPr/>
        </p:nvPicPr>
        <p:blipFill>
          <a:blip r:embed="rId5">
            <a:alphaModFix/>
          </a:blip>
          <a:stretch>
            <a:fillRect/>
          </a:stretch>
        </p:blipFill>
        <p:spPr>
          <a:xfrm>
            <a:off x="2482849" y="3788287"/>
            <a:ext cx="2012951" cy="1238140"/>
          </a:xfrm>
          <a:prstGeom prst="rect">
            <a:avLst/>
          </a:prstGeom>
        </p:spPr>
      </p:pic>
      <p:pic>
        <p:nvPicPr>
          <p:cNvPr id="43" name="Picture 42" descr="flow_annual_SAC.PET2.7.base_SAC.PET2.7.tmin1.0tmax1.0_SAC.PET2.7.tmin2.0tmax2.0_SAC.PET2.7.tmin3.0tmax3.0_1975-2005_LESFY.gif"/>
          <p:cNvPicPr>
            <a:picLocks noChangeAspect="1"/>
          </p:cNvPicPr>
          <p:nvPr/>
        </p:nvPicPr>
        <p:blipFill>
          <a:blip r:embed="rId6">
            <a:alphaModFix/>
          </a:blip>
          <a:stretch>
            <a:fillRect/>
          </a:stretch>
        </p:blipFill>
        <p:spPr>
          <a:xfrm>
            <a:off x="2463800" y="736599"/>
            <a:ext cx="2106082" cy="1295424"/>
          </a:xfrm>
          <a:prstGeom prst="rect">
            <a:avLst/>
          </a:prstGeom>
        </p:spPr>
      </p:pic>
      <p:pic>
        <p:nvPicPr>
          <p:cNvPr id="44" name="Picture 43" descr="flow_annual_Noah.2.7.base_Noah.2.7.tmin1.0tmax1.0_Noah.2.7.tmin2.0tmax2.0_Noah.2.7.tmin3.0tmax3.0_1975-2005_LESFY.gif"/>
          <p:cNvPicPr>
            <a:picLocks noChangeAspect="1"/>
          </p:cNvPicPr>
          <p:nvPr/>
        </p:nvPicPr>
        <p:blipFill>
          <a:blip r:embed="rId7">
            <a:alphaModFix/>
          </a:blip>
          <a:stretch>
            <a:fillRect/>
          </a:stretch>
        </p:blipFill>
        <p:spPr>
          <a:xfrm>
            <a:off x="538436" y="3773003"/>
            <a:ext cx="2042310" cy="1256198"/>
          </a:xfrm>
          <a:prstGeom prst="rect">
            <a:avLst/>
          </a:prstGeom>
        </p:spPr>
      </p:pic>
      <p:pic>
        <p:nvPicPr>
          <p:cNvPr id="46" name="Picture 45" descr="flow_monthly_avgs_Noah.2.8.base_Noah.2.8.tmin1.0tmax1.0_Noah.2.8.tmin2.0tmax2.0_Noah.2.8.tmin3.0tmax3.0_1975-2005_LESFY.gif"/>
          <p:cNvPicPr>
            <a:picLocks noChangeAspect="1"/>
          </p:cNvPicPr>
          <p:nvPr/>
        </p:nvPicPr>
        <p:blipFill>
          <a:blip r:embed="rId8">
            <a:alphaModFix/>
          </a:blip>
          <a:stretch>
            <a:fillRect/>
          </a:stretch>
        </p:blipFill>
        <p:spPr>
          <a:xfrm>
            <a:off x="2480228" y="5160435"/>
            <a:ext cx="2028272" cy="1240366"/>
          </a:xfrm>
          <a:prstGeom prst="rect">
            <a:avLst/>
          </a:prstGeom>
        </p:spPr>
      </p:pic>
      <p:pic>
        <p:nvPicPr>
          <p:cNvPr id="47" name="Picture 46" descr="flow_monthly_avgs_SAC.PET2.7.base_SAC.PET2.7.tmin1.0tmax1.0_SAC.PET2.7.tmin2.0tmax2.0_SAC.PET2.7.tmin3.0tmax3.0_1975-2005_LESFY.gif"/>
          <p:cNvPicPr>
            <a:picLocks noChangeAspect="1"/>
          </p:cNvPicPr>
          <p:nvPr/>
        </p:nvPicPr>
        <p:blipFill>
          <a:blip r:embed="rId9">
            <a:alphaModFix/>
          </a:blip>
          <a:stretch>
            <a:fillRect/>
          </a:stretch>
        </p:blipFill>
        <p:spPr>
          <a:xfrm>
            <a:off x="2463799" y="2048948"/>
            <a:ext cx="2103973" cy="1286660"/>
          </a:xfrm>
          <a:prstGeom prst="rect">
            <a:avLst/>
          </a:prstGeom>
        </p:spPr>
      </p:pic>
      <p:pic>
        <p:nvPicPr>
          <p:cNvPr id="48" name="Picture 47" descr="flow_monthly_avgs_VIC.4.0.6.base_VIC.4.0.6.tmin1.0tmax1.0_VIC.4.0.6.tmin2.0tmax2.0_VIC.4.0.6.tmin3.0tmax3.0_1975-2005_LESFY.gif"/>
          <p:cNvPicPr>
            <a:picLocks noChangeAspect="1"/>
          </p:cNvPicPr>
          <p:nvPr/>
        </p:nvPicPr>
        <p:blipFill>
          <a:blip r:embed="rId10">
            <a:alphaModFix/>
          </a:blip>
          <a:stretch>
            <a:fillRect/>
          </a:stretch>
        </p:blipFill>
        <p:spPr>
          <a:xfrm>
            <a:off x="502907" y="2053164"/>
            <a:ext cx="2083655" cy="1274235"/>
          </a:xfrm>
          <a:prstGeom prst="rect">
            <a:avLst/>
          </a:prstGeom>
        </p:spPr>
      </p:pic>
      <p:pic>
        <p:nvPicPr>
          <p:cNvPr id="49" name="Picture 48" descr="flow_monthly_avgs_catchment.1.25.base_catchment.1.25.tmin1.0tmax1.0_catchment.1.25.tmin2.0tmax2.0_catchment.1.25.tmin3.0tmax3.0_1975-2005_LESFY.gif"/>
          <p:cNvPicPr>
            <a:picLocks noChangeAspect="1"/>
          </p:cNvPicPr>
          <p:nvPr/>
        </p:nvPicPr>
        <p:blipFill>
          <a:blip r:embed="rId11">
            <a:alphaModFix/>
          </a:blip>
          <a:stretch>
            <a:fillRect/>
          </a:stretch>
        </p:blipFill>
        <p:spPr>
          <a:xfrm>
            <a:off x="6519332" y="2057401"/>
            <a:ext cx="2116668" cy="1294424"/>
          </a:xfrm>
          <a:prstGeom prst="rect">
            <a:avLst/>
          </a:prstGeom>
        </p:spPr>
      </p:pic>
      <p:pic>
        <p:nvPicPr>
          <p:cNvPr id="50" name="Picture 49" descr="flow_monthly_avgs_CLM.3.5.base_CLM.3.5.tmin1.0tmax1.0_CLM.3.5.tmin2.0tmax2.0_CLM.3.5.tmin3.0tmax3.0_1975-2005_LESFY.gif"/>
          <p:cNvPicPr>
            <a:picLocks noChangeAspect="1"/>
          </p:cNvPicPr>
          <p:nvPr/>
        </p:nvPicPr>
        <p:blipFill>
          <a:blip r:embed="rId12">
            <a:alphaModFix/>
          </a:blip>
          <a:stretch>
            <a:fillRect/>
          </a:stretch>
        </p:blipFill>
        <p:spPr>
          <a:xfrm>
            <a:off x="4500779" y="2044700"/>
            <a:ext cx="2111691" cy="1291380"/>
          </a:xfrm>
          <a:prstGeom prst="rect">
            <a:avLst/>
          </a:prstGeom>
        </p:spPr>
      </p:pic>
      <p:pic>
        <p:nvPicPr>
          <p:cNvPr id="54" name="Picture 53" descr="flow_annual_VIC.4.0.6.base_VIC.4.0.6.tmin1.0tmax1.0_VIC.4.0.6.tmin2.0tmax2.0_VIC.4.0.6.tmin3.0tmax3.0_1975-2005_LESFY.gif"/>
          <p:cNvPicPr>
            <a:picLocks noChangeAspect="1"/>
          </p:cNvPicPr>
          <p:nvPr/>
        </p:nvPicPr>
        <p:blipFill>
          <a:blip r:embed="rId13">
            <a:alphaModFix/>
          </a:blip>
          <a:stretch>
            <a:fillRect/>
          </a:stretch>
        </p:blipFill>
        <p:spPr>
          <a:xfrm>
            <a:off x="495300" y="740832"/>
            <a:ext cx="2070247" cy="1273383"/>
          </a:xfrm>
          <a:prstGeom prst="rect">
            <a:avLst/>
          </a:prstGeom>
        </p:spPr>
      </p:pic>
      <p:pic>
        <p:nvPicPr>
          <p:cNvPr id="61" name="Picture 60" descr="flow_monthly_avgs_Noah.2.7.base_Noah.2.7.tmin1.0tmax1.0_Noah.2.7.tmin2.0tmax2.0_Noah.2.7.tmin3.0tmax3.0_1975-2005_LESFY.gif"/>
          <p:cNvPicPr>
            <a:picLocks noChangeAspect="1"/>
          </p:cNvPicPr>
          <p:nvPr/>
        </p:nvPicPr>
        <p:blipFill>
          <a:blip r:embed="rId14">
            <a:alphaModFix/>
          </a:blip>
          <a:stretch>
            <a:fillRect/>
          </a:stretch>
        </p:blipFill>
        <p:spPr>
          <a:xfrm>
            <a:off x="500570" y="5143503"/>
            <a:ext cx="2035190" cy="1244597"/>
          </a:xfrm>
          <a:prstGeom prst="rect">
            <a:avLst/>
          </a:prstGeom>
        </p:spPr>
      </p:pic>
      <p:sp>
        <p:nvSpPr>
          <p:cNvPr id="64" name="TextBox 63"/>
          <p:cNvSpPr txBox="1"/>
          <p:nvPr/>
        </p:nvSpPr>
        <p:spPr>
          <a:xfrm rot="16200000">
            <a:off x="-946151" y="1830973"/>
            <a:ext cx="2730500" cy="338554"/>
          </a:xfrm>
          <a:prstGeom prst="rect">
            <a:avLst/>
          </a:prstGeom>
          <a:solidFill>
            <a:schemeClr val="bg1"/>
          </a:solidFill>
        </p:spPr>
        <p:txBody>
          <a:bodyPr wrap="square" rtlCol="0">
            <a:spAutoFit/>
          </a:bodyPr>
          <a:lstStyle/>
          <a:p>
            <a:pPr algn="ctr" eaLnBrk="0" hangingPunct="0"/>
            <a:r>
              <a:rPr lang="en-US" sz="1600" dirty="0">
                <a:solidFill>
                  <a:srgbClr val="000000"/>
                </a:solidFill>
                <a:latin typeface="Arial"/>
                <a:cs typeface="Arial"/>
              </a:rPr>
              <a:t>Discharge, </a:t>
            </a:r>
            <a:r>
              <a:rPr lang="en-US" sz="1600" dirty="0" err="1">
                <a:solidFill>
                  <a:srgbClr val="000000"/>
                </a:solidFill>
                <a:latin typeface="Arial"/>
                <a:cs typeface="Arial"/>
              </a:rPr>
              <a:t>cms</a:t>
            </a:r>
            <a:endParaRPr lang="en-US" sz="1600" dirty="0">
              <a:solidFill>
                <a:srgbClr val="000000"/>
              </a:solidFill>
              <a:latin typeface="Arial"/>
              <a:cs typeface="Arial"/>
            </a:endParaRPr>
          </a:p>
        </p:txBody>
      </p:sp>
      <p:sp>
        <p:nvSpPr>
          <p:cNvPr id="65" name="TextBox 64"/>
          <p:cNvSpPr txBox="1"/>
          <p:nvPr/>
        </p:nvSpPr>
        <p:spPr>
          <a:xfrm rot="16200000">
            <a:off x="-821323" y="4859923"/>
            <a:ext cx="2514600" cy="338554"/>
          </a:xfrm>
          <a:prstGeom prst="rect">
            <a:avLst/>
          </a:prstGeom>
          <a:solidFill>
            <a:schemeClr val="bg1"/>
          </a:solidFill>
        </p:spPr>
        <p:txBody>
          <a:bodyPr wrap="square" rtlCol="0">
            <a:spAutoFit/>
          </a:bodyPr>
          <a:lstStyle/>
          <a:p>
            <a:pPr algn="ctr" eaLnBrk="0" hangingPunct="0"/>
            <a:r>
              <a:rPr lang="en-US" sz="1600" dirty="0">
                <a:solidFill>
                  <a:srgbClr val="000000"/>
                </a:solidFill>
                <a:latin typeface="Arial"/>
                <a:cs typeface="Arial"/>
              </a:rPr>
              <a:t>Discharge, </a:t>
            </a:r>
            <a:r>
              <a:rPr lang="en-US" sz="1600" dirty="0" err="1">
                <a:solidFill>
                  <a:srgbClr val="000000"/>
                </a:solidFill>
                <a:latin typeface="Arial"/>
                <a:cs typeface="Arial"/>
              </a:rPr>
              <a:t>cms</a:t>
            </a:r>
            <a:endParaRPr lang="en-US" sz="1600" dirty="0">
              <a:solidFill>
                <a:srgbClr val="000000"/>
              </a:solidFill>
              <a:latin typeface="Arial"/>
              <a:cs typeface="Arial"/>
            </a:endParaRPr>
          </a:p>
        </p:txBody>
      </p:sp>
      <p:sp>
        <p:nvSpPr>
          <p:cNvPr id="27" name="Rectangle 37"/>
          <p:cNvSpPr>
            <a:spLocks noChangeArrowheads="1"/>
          </p:cNvSpPr>
          <p:nvPr/>
        </p:nvSpPr>
        <p:spPr bwMode="auto">
          <a:xfrm>
            <a:off x="2743009" y="6447080"/>
            <a:ext cx="1832683" cy="461720"/>
          </a:xfrm>
          <a:prstGeom prst="rect">
            <a:avLst/>
          </a:prstGeom>
          <a:noFill/>
          <a:ln w="9525">
            <a:noFill/>
            <a:miter lim="800000"/>
            <a:headEnd/>
            <a:tailEnd/>
          </a:ln>
        </p:spPr>
        <p:txBody>
          <a:bodyPr>
            <a:prstTxWarp prst="textNoShape">
              <a:avLst/>
            </a:prstTxWarp>
            <a:spAutoFit/>
          </a:bodyPr>
          <a:lstStyle/>
          <a:p>
            <a:pPr algn="ctr" eaLnBrk="0" hangingPunct="0"/>
            <a:r>
              <a:rPr lang="en-US" sz="2400" b="1">
                <a:solidFill>
                  <a:srgbClr val="000000"/>
                </a:solidFill>
                <a:latin typeface="Book Antiqua" charset="0"/>
                <a:cs typeface="+mn-cs"/>
              </a:rPr>
              <a:t>Noah 2.8</a:t>
            </a:r>
          </a:p>
        </p:txBody>
      </p:sp>
      <p:sp>
        <p:nvSpPr>
          <p:cNvPr id="28" name="Rectangle 37"/>
          <p:cNvSpPr>
            <a:spLocks noChangeArrowheads="1"/>
          </p:cNvSpPr>
          <p:nvPr/>
        </p:nvSpPr>
        <p:spPr bwMode="auto">
          <a:xfrm>
            <a:off x="6835577" y="3343550"/>
            <a:ext cx="1835348" cy="461688"/>
          </a:xfrm>
          <a:prstGeom prst="rect">
            <a:avLst/>
          </a:prstGeom>
          <a:noFill/>
          <a:ln w="9525">
            <a:noFill/>
            <a:miter lim="800000"/>
            <a:headEnd/>
            <a:tailEnd/>
          </a:ln>
        </p:spPr>
        <p:txBody>
          <a:bodyPr>
            <a:prstTxWarp prst="textNoShape">
              <a:avLst/>
            </a:prstTxWarp>
            <a:spAutoFit/>
          </a:bodyPr>
          <a:lstStyle/>
          <a:p>
            <a:pPr algn="ctr" eaLnBrk="0" hangingPunct="0"/>
            <a:r>
              <a:rPr lang="en-US" sz="2400" b="1">
                <a:solidFill>
                  <a:srgbClr val="000000"/>
                </a:solidFill>
                <a:latin typeface="Book Antiqua" charset="0"/>
                <a:cs typeface="+mn-cs"/>
              </a:rPr>
              <a:t>Catchment</a:t>
            </a:r>
          </a:p>
        </p:txBody>
      </p:sp>
      <p:sp>
        <p:nvSpPr>
          <p:cNvPr id="29" name="Rectangle 37"/>
          <p:cNvSpPr>
            <a:spLocks noChangeArrowheads="1"/>
          </p:cNvSpPr>
          <p:nvPr/>
        </p:nvSpPr>
        <p:spPr bwMode="auto">
          <a:xfrm>
            <a:off x="4792145" y="3332490"/>
            <a:ext cx="1811855" cy="461635"/>
          </a:xfrm>
          <a:prstGeom prst="rect">
            <a:avLst/>
          </a:prstGeom>
          <a:noFill/>
          <a:ln w="9525">
            <a:noFill/>
            <a:miter lim="800000"/>
            <a:headEnd/>
            <a:tailEnd/>
          </a:ln>
        </p:spPr>
        <p:txBody>
          <a:bodyPr>
            <a:prstTxWarp prst="textNoShape">
              <a:avLst/>
            </a:prstTxWarp>
            <a:spAutoFit/>
          </a:bodyPr>
          <a:lstStyle/>
          <a:p>
            <a:pPr algn="ctr" eaLnBrk="0" hangingPunct="0"/>
            <a:r>
              <a:rPr lang="en-US" sz="2400" b="1">
                <a:solidFill>
                  <a:srgbClr val="000000"/>
                </a:solidFill>
                <a:latin typeface="Book Antiqua" charset="0"/>
                <a:cs typeface="+mn-cs"/>
              </a:rPr>
              <a:t>CLM</a:t>
            </a:r>
          </a:p>
        </p:txBody>
      </p:sp>
      <p:sp>
        <p:nvSpPr>
          <p:cNvPr id="30" name="Rectangle 38"/>
          <p:cNvSpPr>
            <a:spLocks noChangeArrowheads="1"/>
          </p:cNvSpPr>
          <p:nvPr/>
        </p:nvSpPr>
        <p:spPr bwMode="auto">
          <a:xfrm>
            <a:off x="2718051" y="3280050"/>
            <a:ext cx="1828549" cy="461688"/>
          </a:xfrm>
          <a:prstGeom prst="rect">
            <a:avLst/>
          </a:prstGeom>
          <a:noFill/>
          <a:ln w="9525">
            <a:noFill/>
            <a:miter lim="800000"/>
            <a:headEnd/>
            <a:tailEnd/>
          </a:ln>
        </p:spPr>
        <p:txBody>
          <a:bodyPr>
            <a:prstTxWarp prst="textNoShape">
              <a:avLst/>
            </a:prstTxWarp>
            <a:spAutoFit/>
          </a:bodyPr>
          <a:lstStyle/>
          <a:p>
            <a:pPr algn="ctr" eaLnBrk="0" hangingPunct="0"/>
            <a:r>
              <a:rPr lang="en-US" sz="2400" b="1" dirty="0">
                <a:solidFill>
                  <a:srgbClr val="000000"/>
                </a:solidFill>
                <a:latin typeface="Book Antiqua" charset="0"/>
                <a:cs typeface="+mn-cs"/>
              </a:rPr>
              <a:t>Sac</a:t>
            </a:r>
          </a:p>
        </p:txBody>
      </p:sp>
      <p:sp>
        <p:nvSpPr>
          <p:cNvPr id="31" name="Rectangle 37"/>
          <p:cNvSpPr>
            <a:spLocks noChangeArrowheads="1"/>
          </p:cNvSpPr>
          <p:nvPr/>
        </p:nvSpPr>
        <p:spPr bwMode="auto">
          <a:xfrm>
            <a:off x="692480" y="6442403"/>
            <a:ext cx="1844345" cy="461635"/>
          </a:xfrm>
          <a:prstGeom prst="rect">
            <a:avLst/>
          </a:prstGeom>
          <a:noFill/>
          <a:ln w="9525">
            <a:noFill/>
            <a:miter lim="800000"/>
            <a:headEnd/>
            <a:tailEnd/>
          </a:ln>
        </p:spPr>
        <p:txBody>
          <a:bodyPr>
            <a:prstTxWarp prst="textNoShape">
              <a:avLst/>
            </a:prstTxWarp>
            <a:spAutoFit/>
          </a:bodyPr>
          <a:lstStyle/>
          <a:p>
            <a:pPr algn="ctr" eaLnBrk="0" hangingPunct="0"/>
            <a:r>
              <a:rPr lang="en-US" sz="2400" b="1">
                <a:solidFill>
                  <a:srgbClr val="000000"/>
                </a:solidFill>
                <a:latin typeface="Book Antiqua" charset="0"/>
                <a:cs typeface="+mn-cs"/>
              </a:rPr>
              <a:t>Noah 2.7</a:t>
            </a:r>
          </a:p>
        </p:txBody>
      </p:sp>
      <p:sp>
        <p:nvSpPr>
          <p:cNvPr id="32" name="Rectangle 25"/>
          <p:cNvSpPr>
            <a:spLocks noChangeArrowheads="1"/>
          </p:cNvSpPr>
          <p:nvPr/>
        </p:nvSpPr>
        <p:spPr bwMode="auto">
          <a:xfrm>
            <a:off x="686328" y="3279965"/>
            <a:ext cx="1828272" cy="461773"/>
          </a:xfrm>
          <a:prstGeom prst="rect">
            <a:avLst/>
          </a:prstGeom>
          <a:noFill/>
          <a:ln w="9525">
            <a:noFill/>
            <a:miter lim="800000"/>
            <a:headEnd/>
            <a:tailEnd/>
          </a:ln>
        </p:spPr>
        <p:txBody>
          <a:bodyPr>
            <a:prstTxWarp prst="textNoShape">
              <a:avLst/>
            </a:prstTxWarp>
            <a:spAutoFit/>
          </a:bodyPr>
          <a:lstStyle/>
          <a:p>
            <a:pPr algn="ctr" eaLnBrk="0" hangingPunct="0"/>
            <a:r>
              <a:rPr lang="en-US" sz="2400" b="1" dirty="0">
                <a:solidFill>
                  <a:srgbClr val="000000"/>
                </a:solidFill>
                <a:latin typeface="Book Antiqua" charset="0"/>
                <a:cs typeface="+mn-cs"/>
              </a:rPr>
              <a:t>VIC</a:t>
            </a:r>
          </a:p>
        </p:txBody>
      </p:sp>
      <p:sp>
        <p:nvSpPr>
          <p:cNvPr id="33" name="Text Box 8"/>
          <p:cNvSpPr txBox="1">
            <a:spLocks noChangeArrowheads="1"/>
          </p:cNvSpPr>
          <p:nvPr/>
        </p:nvSpPr>
        <p:spPr bwMode="auto">
          <a:xfrm>
            <a:off x="5519738" y="3884613"/>
            <a:ext cx="2300288" cy="338554"/>
          </a:xfrm>
          <a:prstGeom prst="rect">
            <a:avLst/>
          </a:prstGeom>
          <a:noFill/>
          <a:ln w="12700">
            <a:noFill/>
            <a:miter lim="800000"/>
            <a:headEnd/>
            <a:tailEnd/>
          </a:ln>
        </p:spPr>
        <p:txBody>
          <a:bodyPr>
            <a:prstTxWarp prst="textNoShape">
              <a:avLst/>
            </a:prstTxWarp>
            <a:spAutoFit/>
          </a:bodyPr>
          <a:lstStyle/>
          <a:p>
            <a:pPr eaLnBrk="0" hangingPunct="0">
              <a:spcBef>
                <a:spcPct val="50000"/>
              </a:spcBef>
              <a:defRPr/>
            </a:pPr>
            <a:r>
              <a:rPr lang="en-US" sz="1600" b="1" dirty="0">
                <a:solidFill>
                  <a:srgbClr val="000000"/>
                </a:solidFill>
                <a:latin typeface="Arial"/>
                <a:cs typeface="Arial"/>
              </a:rPr>
              <a:t>Historical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5" name="Group 6"/>
          <p:cNvGrpSpPr>
            <a:grpSpLocks/>
          </p:cNvGrpSpPr>
          <p:nvPr/>
        </p:nvGrpSpPr>
        <p:grpSpPr bwMode="auto">
          <a:xfrm>
            <a:off x="5091113" y="3905254"/>
            <a:ext cx="4044950" cy="831850"/>
            <a:chOff x="3949" y="3643"/>
            <a:chExt cx="2548" cy="524"/>
          </a:xfrm>
        </p:grpSpPr>
        <p:sp>
          <p:nvSpPr>
            <p:cNvPr id="2" name="Text Box 7"/>
            <p:cNvSpPr txBox="1">
              <a:spLocks noChangeArrowheads="1"/>
            </p:cNvSpPr>
            <p:nvPr/>
          </p:nvSpPr>
          <p:spPr bwMode="auto">
            <a:xfrm>
              <a:off x="5248" y="3643"/>
              <a:ext cx="702" cy="289"/>
            </a:xfrm>
            <a:prstGeom prst="rect">
              <a:avLst/>
            </a:prstGeom>
            <a:noFill/>
            <a:ln w="12700">
              <a:noFill/>
              <a:miter lim="800000"/>
              <a:headEnd/>
              <a:tailEnd/>
            </a:ln>
          </p:spPr>
          <p:txBody>
            <a:bodyPr>
              <a:prstTxWarp prst="textNoShape">
                <a:avLst/>
              </a:prstTxWarp>
              <a:spAutoFit/>
            </a:bodyPr>
            <a:lstStyle/>
            <a:p>
              <a:pPr eaLnBrk="0" hangingPunct="0">
                <a:spcBef>
                  <a:spcPct val="50000"/>
                </a:spcBef>
                <a:defRPr/>
              </a:pPr>
              <a:r>
                <a:rPr lang="en-US" sz="2400" b="1" dirty="0">
                  <a:solidFill>
                    <a:srgbClr val="000000"/>
                  </a:solidFill>
                  <a:latin typeface="Arial"/>
                  <a:cs typeface="Arial"/>
                </a:rPr>
                <a:t>1 ºC</a:t>
              </a:r>
            </a:p>
          </p:txBody>
        </p:sp>
        <p:sp>
          <p:nvSpPr>
            <p:cNvPr id="4" name="Text Box 9"/>
            <p:cNvSpPr txBox="1">
              <a:spLocks noChangeArrowheads="1"/>
            </p:cNvSpPr>
            <p:nvPr/>
          </p:nvSpPr>
          <p:spPr bwMode="auto">
            <a:xfrm>
              <a:off x="5244" y="3878"/>
              <a:ext cx="1253" cy="289"/>
            </a:xfrm>
            <a:prstGeom prst="rect">
              <a:avLst/>
            </a:prstGeom>
            <a:noFill/>
            <a:ln w="12700">
              <a:noFill/>
              <a:miter lim="800000"/>
              <a:headEnd/>
              <a:tailEnd/>
            </a:ln>
          </p:spPr>
          <p:txBody>
            <a:bodyPr>
              <a:prstTxWarp prst="textNoShape">
                <a:avLst/>
              </a:prstTxWarp>
              <a:spAutoFit/>
            </a:bodyPr>
            <a:lstStyle/>
            <a:p>
              <a:pPr eaLnBrk="0" hangingPunct="0">
                <a:buFont typeface="Times" charset="0"/>
                <a:buNone/>
                <a:defRPr/>
              </a:pPr>
              <a:r>
                <a:rPr lang="en-US" sz="2400" b="1" dirty="0">
                  <a:solidFill>
                    <a:srgbClr val="000000"/>
                  </a:solidFill>
                  <a:latin typeface="Arial"/>
                  <a:cs typeface="Arial"/>
                </a:rPr>
                <a:t>3 ºC</a:t>
              </a:r>
            </a:p>
          </p:txBody>
        </p:sp>
        <p:sp>
          <p:nvSpPr>
            <p:cNvPr id="5" name="Text Box 10"/>
            <p:cNvSpPr txBox="1">
              <a:spLocks noChangeArrowheads="1"/>
            </p:cNvSpPr>
            <p:nvPr/>
          </p:nvSpPr>
          <p:spPr bwMode="auto">
            <a:xfrm>
              <a:off x="4225" y="3862"/>
              <a:ext cx="1839" cy="289"/>
            </a:xfrm>
            <a:prstGeom prst="rect">
              <a:avLst/>
            </a:prstGeom>
            <a:noFill/>
            <a:ln w="12700">
              <a:noFill/>
              <a:miter lim="800000"/>
              <a:headEnd/>
              <a:tailEnd/>
            </a:ln>
          </p:spPr>
          <p:txBody>
            <a:bodyPr>
              <a:prstTxWarp prst="textNoShape">
                <a:avLst/>
              </a:prstTxWarp>
              <a:spAutoFit/>
            </a:bodyPr>
            <a:lstStyle/>
            <a:p>
              <a:pPr eaLnBrk="0" hangingPunct="0">
                <a:spcBef>
                  <a:spcPct val="50000"/>
                </a:spcBef>
                <a:defRPr/>
              </a:pPr>
              <a:r>
                <a:rPr lang="en-US" sz="2400" b="1" dirty="0">
                  <a:solidFill>
                    <a:srgbClr val="000000"/>
                  </a:solidFill>
                  <a:latin typeface="Arial"/>
                  <a:cs typeface="Arial"/>
                </a:rPr>
                <a:t>2 ºC</a:t>
              </a:r>
            </a:p>
          </p:txBody>
        </p:sp>
        <p:sp>
          <p:nvSpPr>
            <p:cNvPr id="35860" name="Line 11"/>
            <p:cNvSpPr>
              <a:spLocks noChangeShapeType="1"/>
            </p:cNvSpPr>
            <p:nvPr/>
          </p:nvSpPr>
          <p:spPr bwMode="auto">
            <a:xfrm>
              <a:off x="3952" y="3969"/>
              <a:ext cx="278" cy="0"/>
            </a:xfrm>
            <a:prstGeom prst="line">
              <a:avLst/>
            </a:prstGeom>
            <a:noFill/>
            <a:ln w="25400">
              <a:solidFill>
                <a:srgbClr val="FCB4C0"/>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sp>
          <p:nvSpPr>
            <p:cNvPr id="35861" name="Line 12"/>
            <p:cNvSpPr>
              <a:spLocks noChangeShapeType="1"/>
            </p:cNvSpPr>
            <p:nvPr/>
          </p:nvSpPr>
          <p:spPr bwMode="auto">
            <a:xfrm>
              <a:off x="3949" y="3743"/>
              <a:ext cx="278" cy="0"/>
            </a:xfrm>
            <a:prstGeom prst="line">
              <a:avLst/>
            </a:prstGeom>
            <a:noFill/>
            <a:ln w="25400">
              <a:solidFill>
                <a:schemeClr val="tx1"/>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sp>
          <p:nvSpPr>
            <p:cNvPr id="35862" name="Line 13"/>
            <p:cNvSpPr>
              <a:spLocks noChangeShapeType="1"/>
            </p:cNvSpPr>
            <p:nvPr/>
          </p:nvSpPr>
          <p:spPr bwMode="auto">
            <a:xfrm>
              <a:off x="4916" y="3999"/>
              <a:ext cx="278" cy="0"/>
            </a:xfrm>
            <a:prstGeom prst="line">
              <a:avLst/>
            </a:prstGeom>
            <a:noFill/>
            <a:ln w="25400">
              <a:solidFill>
                <a:srgbClr val="FF0000"/>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sp>
          <p:nvSpPr>
            <p:cNvPr id="35863" name="Line 14"/>
            <p:cNvSpPr>
              <a:spLocks noChangeShapeType="1"/>
            </p:cNvSpPr>
            <p:nvPr/>
          </p:nvSpPr>
          <p:spPr bwMode="auto">
            <a:xfrm>
              <a:off x="4916" y="3759"/>
              <a:ext cx="278" cy="0"/>
            </a:xfrm>
            <a:prstGeom prst="line">
              <a:avLst/>
            </a:prstGeom>
            <a:noFill/>
            <a:ln w="25400">
              <a:solidFill>
                <a:schemeClr val="bg1">
                  <a:lumMod val="65000"/>
                </a:schemeClr>
              </a:solidFill>
              <a:round/>
              <a:headEnd/>
              <a:tailEnd/>
            </a:ln>
          </p:spPr>
          <p:txBody>
            <a:bodyPr wrap="none" anchor="ctr">
              <a:prstTxWarp prst="textNoShape">
                <a:avLst/>
              </a:prstTxWarp>
            </a:bodyPr>
            <a:lstStyle/>
            <a:p>
              <a:pPr eaLnBrk="0" hangingPunct="0">
                <a:defRPr/>
              </a:pPr>
              <a:endParaRPr lang="en-US" sz="2400">
                <a:solidFill>
                  <a:srgbClr val="000000"/>
                </a:solidFill>
                <a:latin typeface="Arial"/>
                <a:cs typeface="Arial"/>
              </a:endParaRPr>
            </a:p>
          </p:txBody>
        </p:sp>
      </p:grpSp>
      <p:sp>
        <p:nvSpPr>
          <p:cNvPr id="35849" name="Text Box 33"/>
          <p:cNvSpPr txBox="1">
            <a:spLocks noChangeArrowheads="1"/>
          </p:cNvSpPr>
          <p:nvPr/>
        </p:nvSpPr>
        <p:spPr bwMode="auto">
          <a:xfrm>
            <a:off x="4851400" y="4940300"/>
            <a:ext cx="4089400" cy="1446213"/>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200" b="1" dirty="0">
                <a:solidFill>
                  <a:srgbClr val="000000"/>
                </a:solidFill>
                <a:latin typeface="Book Antiqua" charset="0"/>
                <a:cs typeface="+mn-cs"/>
              </a:rPr>
              <a:t>At Lees Ferry, flows differ between models, but models appear to have similar patterns in temp sensitivity</a:t>
            </a:r>
          </a:p>
        </p:txBody>
      </p:sp>
      <p:sp>
        <p:nvSpPr>
          <p:cNvPr id="76" name="Rectangle 3"/>
          <p:cNvSpPr txBox="1">
            <a:spLocks noChangeArrowheads="1"/>
          </p:cNvSpPr>
          <p:nvPr/>
        </p:nvSpPr>
        <p:spPr bwMode="auto">
          <a:xfrm>
            <a:off x="0" y="38100"/>
            <a:ext cx="9144000" cy="647700"/>
          </a:xfrm>
          <a:prstGeom prst="rect">
            <a:avLst/>
          </a:prstGeom>
          <a:noFill/>
          <a:ln w="9525">
            <a:noFill/>
            <a:miter lim="800000"/>
            <a:headEnd/>
            <a:tailEnd/>
          </a:ln>
        </p:spPr>
        <p:txBody>
          <a:bodyPr anchor="ctr">
            <a:prstTxWarp prst="textNoShape">
              <a:avLst/>
            </a:prstTxWarp>
          </a:bodyPr>
          <a:lstStyle/>
          <a:p>
            <a:pPr algn="ctr">
              <a:defRPr/>
            </a:pPr>
            <a:r>
              <a:rPr lang="en-US" sz="4000" b="1" kern="0" dirty="0">
                <a:solidFill>
                  <a:srgbClr val="000000"/>
                </a:solidFill>
                <a:latin typeface="Book Antiqua" charset="0"/>
                <a:ea typeface="ＭＳ Ｐゴシック" charset="-128"/>
                <a:cs typeface="ＭＳ Ｐゴシック" charset="-128"/>
              </a:rPr>
              <a:t>Delta method climate </a:t>
            </a:r>
            <a:r>
              <a:rPr lang="en-US" sz="4000" b="1" kern="0" dirty="0" err="1">
                <a:solidFill>
                  <a:srgbClr val="000000"/>
                </a:solidFill>
                <a:latin typeface="Book Antiqua" charset="0"/>
                <a:ea typeface="ＭＳ Ｐゴシック" charset="-128"/>
                <a:cs typeface="ＭＳ Ｐゴシック" charset="-128"/>
              </a:rPr>
              <a:t>forcings</a:t>
            </a:r>
            <a:endParaRPr lang="en-US" sz="4000" b="1" kern="0" dirty="0">
              <a:solidFill>
                <a:srgbClr val="000000"/>
              </a:solidFill>
              <a:latin typeface="Book Antiqua" charset="0"/>
              <a:ea typeface="ＭＳ Ｐゴシック" charset="-128"/>
              <a:cs typeface="ＭＳ Ｐゴシック" charset="-128"/>
            </a:endParaRPr>
          </a:p>
        </p:txBody>
      </p:sp>
      <p:pic>
        <p:nvPicPr>
          <p:cNvPr id="37" name="Picture 36" descr="flow_annual_catchment.1.25.base_catchment.1.25.tmin1.0tmax1.0_catchment.1.25.tmin2.0tmax2.0_catchment.1.25.tmin3.0tmax3.0_1975-2005_LESFY.gif"/>
          <p:cNvPicPr>
            <a:picLocks noChangeAspect="1"/>
          </p:cNvPicPr>
          <p:nvPr/>
        </p:nvPicPr>
        <p:blipFill>
          <a:blip r:embed="rId3">
            <a:alphaModFix/>
          </a:blip>
          <a:stretch>
            <a:fillRect/>
          </a:stretch>
        </p:blipFill>
        <p:spPr>
          <a:xfrm>
            <a:off x="6502400" y="749181"/>
            <a:ext cx="2096815" cy="1289723"/>
          </a:xfrm>
          <a:prstGeom prst="rect">
            <a:avLst/>
          </a:prstGeom>
        </p:spPr>
      </p:pic>
      <p:pic>
        <p:nvPicPr>
          <p:cNvPr id="38" name="Picture 37" descr="flow_annual_CLM.3.5.base_CLM.3.5.tmin1.0tmax1.0_CLM.3.5.tmin2.0tmax2.0_CLM.3.5.tmin3.0tmax3.0_1975-2005_LESFY.gif"/>
          <p:cNvPicPr>
            <a:picLocks noChangeAspect="1"/>
          </p:cNvPicPr>
          <p:nvPr/>
        </p:nvPicPr>
        <p:blipFill>
          <a:blip r:embed="rId4">
            <a:alphaModFix/>
          </a:blip>
          <a:stretch>
            <a:fillRect/>
          </a:stretch>
        </p:blipFill>
        <p:spPr>
          <a:xfrm>
            <a:off x="4495800" y="735214"/>
            <a:ext cx="2107138" cy="1296073"/>
          </a:xfrm>
          <a:prstGeom prst="rect">
            <a:avLst/>
          </a:prstGeom>
        </p:spPr>
      </p:pic>
      <p:pic>
        <p:nvPicPr>
          <p:cNvPr id="40" name="Picture 39" descr="flow_annual_Noah.2.8.base_Noah.2.8.tmin1.0tmax1.0_Noah.2.8.tmin2.0tmax2.0_Noah.2.8.tmin3.0tmax3.0_1975-2005_LESFY.gif"/>
          <p:cNvPicPr>
            <a:picLocks noChangeAspect="1"/>
          </p:cNvPicPr>
          <p:nvPr/>
        </p:nvPicPr>
        <p:blipFill>
          <a:blip r:embed="rId5">
            <a:alphaModFix/>
          </a:blip>
          <a:stretch>
            <a:fillRect/>
          </a:stretch>
        </p:blipFill>
        <p:spPr>
          <a:xfrm>
            <a:off x="2482849" y="3788287"/>
            <a:ext cx="2012951" cy="1238140"/>
          </a:xfrm>
          <a:prstGeom prst="rect">
            <a:avLst/>
          </a:prstGeom>
        </p:spPr>
      </p:pic>
      <p:pic>
        <p:nvPicPr>
          <p:cNvPr id="43" name="Picture 42" descr="flow_annual_SAC.PET2.7.base_SAC.PET2.7.tmin1.0tmax1.0_SAC.PET2.7.tmin2.0tmax2.0_SAC.PET2.7.tmin3.0tmax3.0_1975-2005_LESFY.gif"/>
          <p:cNvPicPr>
            <a:picLocks noChangeAspect="1"/>
          </p:cNvPicPr>
          <p:nvPr/>
        </p:nvPicPr>
        <p:blipFill>
          <a:blip r:embed="rId6">
            <a:alphaModFix/>
          </a:blip>
          <a:stretch>
            <a:fillRect/>
          </a:stretch>
        </p:blipFill>
        <p:spPr>
          <a:xfrm>
            <a:off x="2463800" y="736599"/>
            <a:ext cx="2106082" cy="1295424"/>
          </a:xfrm>
          <a:prstGeom prst="rect">
            <a:avLst/>
          </a:prstGeom>
        </p:spPr>
      </p:pic>
      <p:pic>
        <p:nvPicPr>
          <p:cNvPr id="44" name="Picture 43" descr="flow_annual_Noah.2.7.base_Noah.2.7.tmin1.0tmax1.0_Noah.2.7.tmin2.0tmax2.0_Noah.2.7.tmin3.0tmax3.0_1975-2005_LESFY.gif"/>
          <p:cNvPicPr>
            <a:picLocks noChangeAspect="1"/>
          </p:cNvPicPr>
          <p:nvPr/>
        </p:nvPicPr>
        <p:blipFill>
          <a:blip r:embed="rId7">
            <a:alphaModFix/>
          </a:blip>
          <a:stretch>
            <a:fillRect/>
          </a:stretch>
        </p:blipFill>
        <p:spPr>
          <a:xfrm>
            <a:off x="538436" y="3773003"/>
            <a:ext cx="2042310" cy="1256198"/>
          </a:xfrm>
          <a:prstGeom prst="rect">
            <a:avLst/>
          </a:prstGeom>
        </p:spPr>
      </p:pic>
      <p:pic>
        <p:nvPicPr>
          <p:cNvPr id="46" name="Picture 45" descr="flow_monthly_avgs_Noah.2.8.base_Noah.2.8.tmin1.0tmax1.0_Noah.2.8.tmin2.0tmax2.0_Noah.2.8.tmin3.0tmax3.0_1975-2005_LESFY.gif"/>
          <p:cNvPicPr>
            <a:picLocks noChangeAspect="1"/>
          </p:cNvPicPr>
          <p:nvPr/>
        </p:nvPicPr>
        <p:blipFill>
          <a:blip r:embed="rId8">
            <a:alphaModFix/>
          </a:blip>
          <a:stretch>
            <a:fillRect/>
          </a:stretch>
        </p:blipFill>
        <p:spPr>
          <a:xfrm>
            <a:off x="2480228" y="5160435"/>
            <a:ext cx="2028272" cy="1240366"/>
          </a:xfrm>
          <a:prstGeom prst="rect">
            <a:avLst/>
          </a:prstGeom>
        </p:spPr>
      </p:pic>
      <p:pic>
        <p:nvPicPr>
          <p:cNvPr id="47" name="Picture 46" descr="flow_monthly_avgs_SAC.PET2.7.base_SAC.PET2.7.tmin1.0tmax1.0_SAC.PET2.7.tmin2.0tmax2.0_SAC.PET2.7.tmin3.0tmax3.0_1975-2005_LESFY.gif"/>
          <p:cNvPicPr>
            <a:picLocks noChangeAspect="1"/>
          </p:cNvPicPr>
          <p:nvPr/>
        </p:nvPicPr>
        <p:blipFill>
          <a:blip r:embed="rId9">
            <a:alphaModFix/>
          </a:blip>
          <a:stretch>
            <a:fillRect/>
          </a:stretch>
        </p:blipFill>
        <p:spPr>
          <a:xfrm>
            <a:off x="2463799" y="2048948"/>
            <a:ext cx="2103973" cy="1286660"/>
          </a:xfrm>
          <a:prstGeom prst="rect">
            <a:avLst/>
          </a:prstGeom>
        </p:spPr>
      </p:pic>
      <p:pic>
        <p:nvPicPr>
          <p:cNvPr id="48" name="Picture 47" descr="flow_monthly_avgs_VIC.4.0.6.base_VIC.4.0.6.tmin1.0tmax1.0_VIC.4.0.6.tmin2.0tmax2.0_VIC.4.0.6.tmin3.0tmax3.0_1975-2005_LESFY.gif"/>
          <p:cNvPicPr>
            <a:picLocks noChangeAspect="1"/>
          </p:cNvPicPr>
          <p:nvPr/>
        </p:nvPicPr>
        <p:blipFill>
          <a:blip r:embed="rId10">
            <a:alphaModFix/>
          </a:blip>
          <a:stretch>
            <a:fillRect/>
          </a:stretch>
        </p:blipFill>
        <p:spPr>
          <a:xfrm>
            <a:off x="502907" y="2053164"/>
            <a:ext cx="2083655" cy="1274235"/>
          </a:xfrm>
          <a:prstGeom prst="rect">
            <a:avLst/>
          </a:prstGeom>
        </p:spPr>
      </p:pic>
      <p:pic>
        <p:nvPicPr>
          <p:cNvPr id="49" name="Picture 48" descr="flow_monthly_avgs_catchment.1.25.base_catchment.1.25.tmin1.0tmax1.0_catchment.1.25.tmin2.0tmax2.0_catchment.1.25.tmin3.0tmax3.0_1975-2005_LESFY.gif"/>
          <p:cNvPicPr>
            <a:picLocks noChangeAspect="1"/>
          </p:cNvPicPr>
          <p:nvPr/>
        </p:nvPicPr>
        <p:blipFill>
          <a:blip r:embed="rId11">
            <a:alphaModFix/>
          </a:blip>
          <a:stretch>
            <a:fillRect/>
          </a:stretch>
        </p:blipFill>
        <p:spPr>
          <a:xfrm>
            <a:off x="6519332" y="2057401"/>
            <a:ext cx="2116668" cy="1294424"/>
          </a:xfrm>
          <a:prstGeom prst="rect">
            <a:avLst/>
          </a:prstGeom>
        </p:spPr>
      </p:pic>
      <p:pic>
        <p:nvPicPr>
          <p:cNvPr id="50" name="Picture 49" descr="flow_monthly_avgs_CLM.3.5.base_CLM.3.5.tmin1.0tmax1.0_CLM.3.5.tmin2.0tmax2.0_CLM.3.5.tmin3.0tmax3.0_1975-2005_LESFY.gif"/>
          <p:cNvPicPr>
            <a:picLocks noChangeAspect="1"/>
          </p:cNvPicPr>
          <p:nvPr/>
        </p:nvPicPr>
        <p:blipFill>
          <a:blip r:embed="rId12">
            <a:alphaModFix/>
          </a:blip>
          <a:stretch>
            <a:fillRect/>
          </a:stretch>
        </p:blipFill>
        <p:spPr>
          <a:xfrm>
            <a:off x="4500779" y="2044700"/>
            <a:ext cx="2111691" cy="1291380"/>
          </a:xfrm>
          <a:prstGeom prst="rect">
            <a:avLst/>
          </a:prstGeom>
        </p:spPr>
      </p:pic>
      <p:pic>
        <p:nvPicPr>
          <p:cNvPr id="54" name="Picture 53" descr="flow_annual_VIC.4.0.6.base_VIC.4.0.6.tmin1.0tmax1.0_VIC.4.0.6.tmin2.0tmax2.0_VIC.4.0.6.tmin3.0tmax3.0_1975-2005_LESFY.gif"/>
          <p:cNvPicPr>
            <a:picLocks noChangeAspect="1"/>
          </p:cNvPicPr>
          <p:nvPr/>
        </p:nvPicPr>
        <p:blipFill>
          <a:blip r:embed="rId13">
            <a:alphaModFix/>
          </a:blip>
          <a:stretch>
            <a:fillRect/>
          </a:stretch>
        </p:blipFill>
        <p:spPr>
          <a:xfrm>
            <a:off x="495300" y="740832"/>
            <a:ext cx="2070247" cy="1273383"/>
          </a:xfrm>
          <a:prstGeom prst="rect">
            <a:avLst/>
          </a:prstGeom>
        </p:spPr>
      </p:pic>
      <p:pic>
        <p:nvPicPr>
          <p:cNvPr id="61" name="Picture 60" descr="flow_monthly_avgs_Noah.2.7.base_Noah.2.7.tmin1.0tmax1.0_Noah.2.7.tmin2.0tmax2.0_Noah.2.7.tmin3.0tmax3.0_1975-2005_LESFY.gif"/>
          <p:cNvPicPr>
            <a:picLocks noChangeAspect="1"/>
          </p:cNvPicPr>
          <p:nvPr/>
        </p:nvPicPr>
        <p:blipFill>
          <a:blip r:embed="rId14">
            <a:alphaModFix/>
          </a:blip>
          <a:stretch>
            <a:fillRect/>
          </a:stretch>
        </p:blipFill>
        <p:spPr>
          <a:xfrm>
            <a:off x="500570" y="5143503"/>
            <a:ext cx="2035190" cy="1244597"/>
          </a:xfrm>
          <a:prstGeom prst="rect">
            <a:avLst/>
          </a:prstGeom>
        </p:spPr>
      </p:pic>
      <p:sp>
        <p:nvSpPr>
          <p:cNvPr id="64" name="TextBox 63"/>
          <p:cNvSpPr txBox="1"/>
          <p:nvPr/>
        </p:nvSpPr>
        <p:spPr>
          <a:xfrm rot="16200000">
            <a:off x="-946151" y="1830973"/>
            <a:ext cx="2730500" cy="338554"/>
          </a:xfrm>
          <a:prstGeom prst="rect">
            <a:avLst/>
          </a:prstGeom>
          <a:solidFill>
            <a:schemeClr val="bg1"/>
          </a:solidFill>
        </p:spPr>
        <p:txBody>
          <a:bodyPr wrap="square" rtlCol="0">
            <a:spAutoFit/>
          </a:bodyPr>
          <a:lstStyle/>
          <a:p>
            <a:pPr algn="ctr" eaLnBrk="0" hangingPunct="0"/>
            <a:r>
              <a:rPr lang="en-US" sz="1600" dirty="0">
                <a:solidFill>
                  <a:srgbClr val="000000"/>
                </a:solidFill>
                <a:latin typeface="Arial"/>
                <a:cs typeface="Arial"/>
              </a:rPr>
              <a:t>Discharge, </a:t>
            </a:r>
            <a:r>
              <a:rPr lang="en-US" sz="1600" dirty="0" err="1">
                <a:solidFill>
                  <a:srgbClr val="000000"/>
                </a:solidFill>
                <a:latin typeface="Arial"/>
                <a:cs typeface="Arial"/>
              </a:rPr>
              <a:t>cms</a:t>
            </a:r>
            <a:endParaRPr lang="en-US" sz="1600" dirty="0">
              <a:solidFill>
                <a:srgbClr val="000000"/>
              </a:solidFill>
              <a:latin typeface="Arial"/>
              <a:cs typeface="Arial"/>
            </a:endParaRPr>
          </a:p>
        </p:txBody>
      </p:sp>
      <p:sp>
        <p:nvSpPr>
          <p:cNvPr id="65" name="TextBox 64"/>
          <p:cNvSpPr txBox="1"/>
          <p:nvPr/>
        </p:nvSpPr>
        <p:spPr>
          <a:xfrm rot="16200000">
            <a:off x="-821323" y="4859923"/>
            <a:ext cx="2514600" cy="338554"/>
          </a:xfrm>
          <a:prstGeom prst="rect">
            <a:avLst/>
          </a:prstGeom>
          <a:solidFill>
            <a:schemeClr val="bg1"/>
          </a:solidFill>
        </p:spPr>
        <p:txBody>
          <a:bodyPr wrap="square" rtlCol="0">
            <a:spAutoFit/>
          </a:bodyPr>
          <a:lstStyle/>
          <a:p>
            <a:pPr algn="ctr" eaLnBrk="0" hangingPunct="0"/>
            <a:r>
              <a:rPr lang="en-US" sz="1600" dirty="0">
                <a:solidFill>
                  <a:srgbClr val="000000"/>
                </a:solidFill>
                <a:latin typeface="Arial"/>
                <a:cs typeface="Arial"/>
              </a:rPr>
              <a:t>Discharge, </a:t>
            </a:r>
            <a:r>
              <a:rPr lang="en-US" sz="1600" dirty="0" err="1">
                <a:solidFill>
                  <a:srgbClr val="000000"/>
                </a:solidFill>
                <a:latin typeface="Arial"/>
                <a:cs typeface="Arial"/>
              </a:rPr>
              <a:t>cms</a:t>
            </a:r>
            <a:endParaRPr lang="en-US" sz="1600" dirty="0">
              <a:solidFill>
                <a:srgbClr val="000000"/>
              </a:solidFill>
              <a:latin typeface="Arial"/>
              <a:cs typeface="Arial"/>
            </a:endParaRPr>
          </a:p>
        </p:txBody>
      </p:sp>
      <p:sp>
        <p:nvSpPr>
          <p:cNvPr id="27" name="Rectangle 37"/>
          <p:cNvSpPr>
            <a:spLocks noChangeArrowheads="1"/>
          </p:cNvSpPr>
          <p:nvPr/>
        </p:nvSpPr>
        <p:spPr bwMode="auto">
          <a:xfrm>
            <a:off x="2743009" y="6447080"/>
            <a:ext cx="1832683" cy="461720"/>
          </a:xfrm>
          <a:prstGeom prst="rect">
            <a:avLst/>
          </a:prstGeom>
          <a:noFill/>
          <a:ln w="9525">
            <a:noFill/>
            <a:miter lim="800000"/>
            <a:headEnd/>
            <a:tailEnd/>
          </a:ln>
        </p:spPr>
        <p:txBody>
          <a:bodyPr>
            <a:prstTxWarp prst="textNoShape">
              <a:avLst/>
            </a:prstTxWarp>
            <a:spAutoFit/>
          </a:bodyPr>
          <a:lstStyle/>
          <a:p>
            <a:pPr algn="ctr" eaLnBrk="0" hangingPunct="0"/>
            <a:r>
              <a:rPr lang="en-US" sz="2400" b="1">
                <a:solidFill>
                  <a:srgbClr val="000000"/>
                </a:solidFill>
                <a:latin typeface="Book Antiqua" charset="0"/>
                <a:cs typeface="+mn-cs"/>
              </a:rPr>
              <a:t>Noah 2.8</a:t>
            </a:r>
          </a:p>
        </p:txBody>
      </p:sp>
      <p:sp>
        <p:nvSpPr>
          <p:cNvPr id="28" name="Rectangle 37"/>
          <p:cNvSpPr>
            <a:spLocks noChangeArrowheads="1"/>
          </p:cNvSpPr>
          <p:nvPr/>
        </p:nvSpPr>
        <p:spPr bwMode="auto">
          <a:xfrm>
            <a:off x="6835577" y="3343550"/>
            <a:ext cx="1835348" cy="461688"/>
          </a:xfrm>
          <a:prstGeom prst="rect">
            <a:avLst/>
          </a:prstGeom>
          <a:noFill/>
          <a:ln w="9525">
            <a:noFill/>
            <a:miter lim="800000"/>
            <a:headEnd/>
            <a:tailEnd/>
          </a:ln>
        </p:spPr>
        <p:txBody>
          <a:bodyPr>
            <a:prstTxWarp prst="textNoShape">
              <a:avLst/>
            </a:prstTxWarp>
            <a:spAutoFit/>
          </a:bodyPr>
          <a:lstStyle/>
          <a:p>
            <a:pPr algn="ctr" eaLnBrk="0" hangingPunct="0"/>
            <a:r>
              <a:rPr lang="en-US" sz="2400" b="1">
                <a:solidFill>
                  <a:srgbClr val="000000"/>
                </a:solidFill>
                <a:latin typeface="Book Antiqua" charset="0"/>
                <a:cs typeface="+mn-cs"/>
              </a:rPr>
              <a:t>Catchment</a:t>
            </a:r>
          </a:p>
        </p:txBody>
      </p:sp>
      <p:sp>
        <p:nvSpPr>
          <p:cNvPr id="29" name="Rectangle 37"/>
          <p:cNvSpPr>
            <a:spLocks noChangeArrowheads="1"/>
          </p:cNvSpPr>
          <p:nvPr/>
        </p:nvSpPr>
        <p:spPr bwMode="auto">
          <a:xfrm>
            <a:off x="4792145" y="3332490"/>
            <a:ext cx="1811855" cy="461635"/>
          </a:xfrm>
          <a:prstGeom prst="rect">
            <a:avLst/>
          </a:prstGeom>
          <a:noFill/>
          <a:ln w="9525">
            <a:noFill/>
            <a:miter lim="800000"/>
            <a:headEnd/>
            <a:tailEnd/>
          </a:ln>
        </p:spPr>
        <p:txBody>
          <a:bodyPr>
            <a:prstTxWarp prst="textNoShape">
              <a:avLst/>
            </a:prstTxWarp>
            <a:spAutoFit/>
          </a:bodyPr>
          <a:lstStyle/>
          <a:p>
            <a:pPr algn="ctr" eaLnBrk="0" hangingPunct="0"/>
            <a:r>
              <a:rPr lang="en-US" sz="2400" b="1">
                <a:solidFill>
                  <a:srgbClr val="000000"/>
                </a:solidFill>
                <a:latin typeface="Book Antiqua" charset="0"/>
                <a:cs typeface="+mn-cs"/>
              </a:rPr>
              <a:t>CLM</a:t>
            </a:r>
          </a:p>
        </p:txBody>
      </p:sp>
      <p:sp>
        <p:nvSpPr>
          <p:cNvPr id="30" name="Rectangle 38"/>
          <p:cNvSpPr>
            <a:spLocks noChangeArrowheads="1"/>
          </p:cNvSpPr>
          <p:nvPr/>
        </p:nvSpPr>
        <p:spPr bwMode="auto">
          <a:xfrm>
            <a:off x="2718051" y="3280050"/>
            <a:ext cx="1828549" cy="461688"/>
          </a:xfrm>
          <a:prstGeom prst="rect">
            <a:avLst/>
          </a:prstGeom>
          <a:noFill/>
          <a:ln w="9525">
            <a:noFill/>
            <a:miter lim="800000"/>
            <a:headEnd/>
            <a:tailEnd/>
          </a:ln>
        </p:spPr>
        <p:txBody>
          <a:bodyPr>
            <a:prstTxWarp prst="textNoShape">
              <a:avLst/>
            </a:prstTxWarp>
            <a:spAutoFit/>
          </a:bodyPr>
          <a:lstStyle/>
          <a:p>
            <a:pPr algn="ctr" eaLnBrk="0" hangingPunct="0"/>
            <a:r>
              <a:rPr lang="en-US" sz="2400" b="1" dirty="0">
                <a:solidFill>
                  <a:srgbClr val="000000"/>
                </a:solidFill>
                <a:latin typeface="Book Antiqua" charset="0"/>
                <a:cs typeface="+mn-cs"/>
              </a:rPr>
              <a:t>Sac</a:t>
            </a:r>
          </a:p>
        </p:txBody>
      </p:sp>
      <p:sp>
        <p:nvSpPr>
          <p:cNvPr id="31" name="Rectangle 37"/>
          <p:cNvSpPr>
            <a:spLocks noChangeArrowheads="1"/>
          </p:cNvSpPr>
          <p:nvPr/>
        </p:nvSpPr>
        <p:spPr bwMode="auto">
          <a:xfrm>
            <a:off x="692480" y="6442403"/>
            <a:ext cx="1844345" cy="461635"/>
          </a:xfrm>
          <a:prstGeom prst="rect">
            <a:avLst/>
          </a:prstGeom>
          <a:noFill/>
          <a:ln w="9525">
            <a:noFill/>
            <a:miter lim="800000"/>
            <a:headEnd/>
            <a:tailEnd/>
          </a:ln>
        </p:spPr>
        <p:txBody>
          <a:bodyPr>
            <a:prstTxWarp prst="textNoShape">
              <a:avLst/>
            </a:prstTxWarp>
            <a:spAutoFit/>
          </a:bodyPr>
          <a:lstStyle/>
          <a:p>
            <a:pPr algn="ctr" eaLnBrk="0" hangingPunct="0"/>
            <a:r>
              <a:rPr lang="en-US" sz="2400" b="1">
                <a:solidFill>
                  <a:srgbClr val="000000"/>
                </a:solidFill>
                <a:latin typeface="Book Antiqua" charset="0"/>
                <a:cs typeface="+mn-cs"/>
              </a:rPr>
              <a:t>Noah 2.7</a:t>
            </a:r>
          </a:p>
        </p:txBody>
      </p:sp>
      <p:sp>
        <p:nvSpPr>
          <p:cNvPr id="32" name="Rectangle 25"/>
          <p:cNvSpPr>
            <a:spLocks noChangeArrowheads="1"/>
          </p:cNvSpPr>
          <p:nvPr/>
        </p:nvSpPr>
        <p:spPr bwMode="auto">
          <a:xfrm>
            <a:off x="686328" y="3279965"/>
            <a:ext cx="1828272" cy="461773"/>
          </a:xfrm>
          <a:prstGeom prst="rect">
            <a:avLst/>
          </a:prstGeom>
          <a:noFill/>
          <a:ln w="9525">
            <a:noFill/>
            <a:miter lim="800000"/>
            <a:headEnd/>
            <a:tailEnd/>
          </a:ln>
        </p:spPr>
        <p:txBody>
          <a:bodyPr>
            <a:prstTxWarp prst="textNoShape">
              <a:avLst/>
            </a:prstTxWarp>
            <a:spAutoFit/>
          </a:bodyPr>
          <a:lstStyle/>
          <a:p>
            <a:pPr algn="ctr" eaLnBrk="0" hangingPunct="0"/>
            <a:r>
              <a:rPr lang="en-US" sz="2400" b="1" dirty="0">
                <a:solidFill>
                  <a:srgbClr val="000000"/>
                </a:solidFill>
                <a:latin typeface="Book Antiqua" charset="0"/>
                <a:cs typeface="+mn-cs"/>
              </a:rPr>
              <a:t>VIC</a:t>
            </a:r>
          </a:p>
        </p:txBody>
      </p:sp>
      <p:sp>
        <p:nvSpPr>
          <p:cNvPr id="33" name="Text Box 8"/>
          <p:cNvSpPr txBox="1">
            <a:spLocks noChangeArrowheads="1"/>
          </p:cNvSpPr>
          <p:nvPr/>
        </p:nvSpPr>
        <p:spPr bwMode="auto">
          <a:xfrm>
            <a:off x="5519738" y="3884613"/>
            <a:ext cx="2300288" cy="338554"/>
          </a:xfrm>
          <a:prstGeom prst="rect">
            <a:avLst/>
          </a:prstGeom>
          <a:noFill/>
          <a:ln w="12700">
            <a:noFill/>
            <a:miter lim="800000"/>
            <a:headEnd/>
            <a:tailEnd/>
          </a:ln>
        </p:spPr>
        <p:txBody>
          <a:bodyPr>
            <a:prstTxWarp prst="textNoShape">
              <a:avLst/>
            </a:prstTxWarp>
            <a:spAutoFit/>
          </a:bodyPr>
          <a:lstStyle/>
          <a:p>
            <a:pPr eaLnBrk="0" hangingPunct="0">
              <a:spcBef>
                <a:spcPct val="50000"/>
              </a:spcBef>
              <a:defRPr/>
            </a:pPr>
            <a:r>
              <a:rPr lang="en-US" sz="1600" b="1" dirty="0">
                <a:solidFill>
                  <a:srgbClr val="000000"/>
                </a:solidFill>
                <a:latin typeface="Arial"/>
                <a:cs typeface="Arial"/>
              </a:rPr>
              <a:t>Historical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elast1_LESFY_one_dot.jpg"/>
          <p:cNvPicPr>
            <a:picLocks noChangeAspect="1"/>
          </p:cNvPicPr>
          <p:nvPr/>
        </p:nvPicPr>
        <p:blipFill>
          <a:blip r:embed="rId3"/>
          <a:stretch>
            <a:fillRect/>
          </a:stretch>
        </p:blipFill>
        <p:spPr>
          <a:xfrm>
            <a:off x="1388532" y="1262633"/>
            <a:ext cx="4267200" cy="4010946"/>
          </a:xfrm>
          <a:prstGeom prst="rect">
            <a:avLst/>
          </a:prstGeom>
        </p:spPr>
      </p:pic>
      <p:grpSp>
        <p:nvGrpSpPr>
          <p:cNvPr id="41989" name="Group 76"/>
          <p:cNvGrpSpPr>
            <a:grpSpLocks/>
          </p:cNvGrpSpPr>
          <p:nvPr/>
        </p:nvGrpSpPr>
        <p:grpSpPr bwMode="auto">
          <a:xfrm>
            <a:off x="0" y="109538"/>
            <a:ext cx="9144001" cy="1162050"/>
            <a:chOff x="0" y="109"/>
            <a:chExt cx="5760" cy="732"/>
          </a:xfrm>
        </p:grpSpPr>
        <p:sp>
          <p:nvSpPr>
            <p:cNvPr id="42003" name="Text Box 40"/>
            <p:cNvSpPr txBox="1">
              <a:spLocks noChangeArrowheads="1"/>
            </p:cNvSpPr>
            <p:nvPr/>
          </p:nvSpPr>
          <p:spPr bwMode="auto">
            <a:xfrm>
              <a:off x="0" y="109"/>
              <a:ext cx="5760" cy="523"/>
            </a:xfrm>
            <a:prstGeom prst="rect">
              <a:avLst/>
            </a:prstGeom>
            <a:noFill/>
            <a:ln w="9525">
              <a:noFill/>
              <a:miter lim="800000"/>
              <a:headEnd/>
              <a:tailEnd/>
            </a:ln>
          </p:spPr>
          <p:txBody>
            <a:bodyPr wrap="square">
              <a:prstTxWarp prst="textNoShape">
                <a:avLst/>
              </a:prstTxWarp>
              <a:spAutoFit/>
            </a:bodyPr>
            <a:lstStyle/>
            <a:p>
              <a:pPr algn="ctr" eaLnBrk="0" hangingPunct="0"/>
              <a:r>
                <a:rPr lang="en-US" sz="4800" b="1" dirty="0">
                  <a:solidFill>
                    <a:srgbClr val="000000"/>
                  </a:solidFill>
                  <a:latin typeface="Book Antiqua" charset="0"/>
                  <a:cs typeface="+mn-cs"/>
                </a:rPr>
                <a:t>Precipitation </a:t>
              </a:r>
              <a:r>
                <a:rPr lang="en-US" sz="4800" b="1" dirty="0" err="1">
                  <a:solidFill>
                    <a:srgbClr val="000000"/>
                  </a:solidFill>
                  <a:latin typeface="Book Antiqua" charset="0"/>
                  <a:cs typeface="+mn-cs"/>
                </a:rPr>
                <a:t>Elasticities</a:t>
              </a:r>
              <a:endParaRPr lang="en-US" sz="4800" b="1" dirty="0">
                <a:solidFill>
                  <a:srgbClr val="000000"/>
                </a:solidFill>
                <a:latin typeface="Book Antiqua" charset="0"/>
                <a:cs typeface="+mn-cs"/>
              </a:endParaRPr>
            </a:p>
          </p:txBody>
        </p:sp>
        <p:sp>
          <p:nvSpPr>
            <p:cNvPr id="42004" name="Text Box 68"/>
            <p:cNvSpPr txBox="1">
              <a:spLocks noChangeArrowheads="1"/>
            </p:cNvSpPr>
            <p:nvPr/>
          </p:nvSpPr>
          <p:spPr bwMode="auto">
            <a:xfrm>
              <a:off x="0" y="590"/>
              <a:ext cx="5760" cy="251"/>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sz="2000" b="1" dirty="0">
                  <a:solidFill>
                    <a:srgbClr val="000000"/>
                  </a:solidFill>
                  <a:latin typeface="Book Antiqua" charset="0"/>
                  <a:cs typeface="+mn-cs"/>
                </a:rPr>
                <a:t>percent change in flow per percent increase in precipitation</a:t>
              </a:r>
            </a:p>
          </p:txBody>
        </p:sp>
      </p:grpSp>
      <p:grpSp>
        <p:nvGrpSpPr>
          <p:cNvPr id="41992" name="Group 58"/>
          <p:cNvGrpSpPr>
            <a:grpSpLocks/>
          </p:cNvGrpSpPr>
          <p:nvPr/>
        </p:nvGrpSpPr>
        <p:grpSpPr bwMode="auto">
          <a:xfrm>
            <a:off x="5592763" y="3644901"/>
            <a:ext cx="2928937" cy="1004888"/>
            <a:chOff x="3883" y="1334"/>
            <a:chExt cx="1845" cy="633"/>
          </a:xfrm>
        </p:grpSpPr>
        <p:sp>
          <p:nvSpPr>
            <p:cNvPr id="41996" name="Line 59"/>
            <p:cNvSpPr>
              <a:spLocks noChangeShapeType="1"/>
            </p:cNvSpPr>
            <p:nvPr/>
          </p:nvSpPr>
          <p:spPr bwMode="auto">
            <a:xfrm>
              <a:off x="4864" y="1553"/>
              <a:ext cx="744" cy="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b="1">
                <a:solidFill>
                  <a:srgbClr val="000000"/>
                </a:solidFill>
                <a:latin typeface="Times"/>
                <a:cs typeface="+mn-cs"/>
              </a:endParaRPr>
            </a:p>
          </p:txBody>
        </p:sp>
        <p:sp>
          <p:nvSpPr>
            <p:cNvPr id="41997" name="Text Box 60"/>
            <p:cNvSpPr txBox="1">
              <a:spLocks noChangeArrowheads="1"/>
            </p:cNvSpPr>
            <p:nvPr/>
          </p:nvSpPr>
          <p:spPr bwMode="auto">
            <a:xfrm>
              <a:off x="3883" y="1471"/>
              <a:ext cx="718" cy="442"/>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solidFill>
                    <a:srgbClr val="000000"/>
                  </a:solidFill>
                  <a:latin typeface="Calibri" charset="0"/>
                  <a:cs typeface="+mn-cs"/>
                </a:rPr>
                <a:t>P </a:t>
              </a:r>
            </a:p>
            <a:p>
              <a:pPr algn="ctr" eaLnBrk="0" hangingPunct="0"/>
              <a:r>
                <a:rPr lang="en-US" sz="2000" b="1" dirty="0">
                  <a:solidFill>
                    <a:srgbClr val="000000"/>
                  </a:solidFill>
                  <a:latin typeface="Calibri" charset="0"/>
                  <a:cs typeface="+mn-cs"/>
                </a:rPr>
                <a:t>elasticity</a:t>
              </a:r>
            </a:p>
          </p:txBody>
        </p:sp>
        <p:sp>
          <p:nvSpPr>
            <p:cNvPr id="41998" name="Text Box 61"/>
            <p:cNvSpPr txBox="1">
              <a:spLocks noChangeArrowheads="1"/>
            </p:cNvSpPr>
            <p:nvPr/>
          </p:nvSpPr>
          <p:spPr bwMode="auto">
            <a:xfrm>
              <a:off x="4827" y="1334"/>
              <a:ext cx="750"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Calibri" charset="0"/>
                  <a:cs typeface="+mn-cs"/>
                </a:rPr>
                <a:t>Q</a:t>
              </a:r>
              <a:r>
                <a:rPr lang="en-US" sz="1600" b="1" baseline="-25000" dirty="0">
                  <a:solidFill>
                    <a:srgbClr val="000000"/>
                  </a:solidFill>
                  <a:latin typeface="Calibri" charset="0"/>
                  <a:cs typeface="+mn-cs"/>
                </a:rPr>
                <a:t> ref+1% </a:t>
              </a:r>
              <a:r>
                <a:rPr lang="en-US" sz="1600" b="1" dirty="0">
                  <a:solidFill>
                    <a:srgbClr val="000000"/>
                  </a:solidFill>
                  <a:latin typeface="Calibri" charset="0"/>
                  <a:cs typeface="+mn-cs"/>
                </a:rPr>
                <a:t>- </a:t>
              </a:r>
              <a:r>
                <a:rPr lang="en-US" sz="1600" b="1" dirty="0" err="1">
                  <a:solidFill>
                    <a:srgbClr val="000000"/>
                  </a:solidFill>
                  <a:latin typeface="Calibri" charset="0"/>
                  <a:cs typeface="+mn-cs"/>
                </a:rPr>
                <a:t>Q</a:t>
              </a:r>
              <a:r>
                <a:rPr lang="en-US" sz="1600" b="1" baseline="-25000" dirty="0" err="1">
                  <a:solidFill>
                    <a:srgbClr val="000000"/>
                  </a:solidFill>
                  <a:latin typeface="Calibri" charset="0"/>
                  <a:cs typeface="+mn-cs"/>
                </a:rPr>
                <a:t>ref</a:t>
              </a:r>
              <a:endParaRPr lang="en-US" sz="1600" b="1" dirty="0">
                <a:solidFill>
                  <a:srgbClr val="000000"/>
                </a:solidFill>
                <a:latin typeface="Calibri" charset="0"/>
                <a:cs typeface="+mn-cs"/>
              </a:endParaRPr>
            </a:p>
          </p:txBody>
        </p:sp>
        <p:sp>
          <p:nvSpPr>
            <p:cNvPr id="41999" name="Rectangle 62"/>
            <p:cNvSpPr>
              <a:spLocks noChangeArrowheads="1"/>
            </p:cNvSpPr>
            <p:nvPr/>
          </p:nvSpPr>
          <p:spPr bwMode="auto">
            <a:xfrm>
              <a:off x="5068" y="1529"/>
              <a:ext cx="310"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err="1">
                  <a:solidFill>
                    <a:srgbClr val="000000"/>
                  </a:solidFill>
                  <a:latin typeface="Calibri" charset="0"/>
                  <a:cs typeface="+mn-cs"/>
                </a:rPr>
                <a:t>Q</a:t>
              </a:r>
              <a:r>
                <a:rPr lang="en-US" sz="1600" b="1" baseline="-25000" dirty="0" err="1">
                  <a:solidFill>
                    <a:srgbClr val="000000"/>
                  </a:solidFill>
                  <a:latin typeface="Calibri" charset="0"/>
                  <a:cs typeface="+mn-cs"/>
                </a:rPr>
                <a:t>ref</a:t>
              </a:r>
              <a:endParaRPr lang="en-US" sz="1600" b="1" baseline="-25000" dirty="0">
                <a:solidFill>
                  <a:srgbClr val="000000"/>
                </a:solidFill>
                <a:latin typeface="Calibri" charset="0"/>
                <a:cs typeface="+mn-cs"/>
              </a:endParaRPr>
            </a:p>
          </p:txBody>
        </p:sp>
        <p:sp>
          <p:nvSpPr>
            <p:cNvPr id="42000" name="Line 63"/>
            <p:cNvSpPr>
              <a:spLocks noChangeShapeType="1"/>
            </p:cNvSpPr>
            <p:nvPr/>
          </p:nvSpPr>
          <p:spPr bwMode="auto">
            <a:xfrm>
              <a:off x="4727" y="1749"/>
              <a:ext cx="1001" cy="1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b="1">
                <a:solidFill>
                  <a:srgbClr val="000000"/>
                </a:solidFill>
                <a:latin typeface="Times"/>
                <a:cs typeface="+mn-cs"/>
              </a:endParaRPr>
            </a:p>
          </p:txBody>
        </p:sp>
        <p:sp>
          <p:nvSpPr>
            <p:cNvPr id="42001" name="Rectangle 64"/>
            <p:cNvSpPr>
              <a:spLocks noChangeArrowheads="1"/>
            </p:cNvSpPr>
            <p:nvPr/>
          </p:nvSpPr>
          <p:spPr bwMode="auto">
            <a:xfrm>
              <a:off x="4902" y="1754"/>
              <a:ext cx="481"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Calibri" charset="0"/>
                  <a:cs typeface="+mn-cs"/>
                </a:rPr>
                <a:t>       1%</a:t>
              </a:r>
              <a:endParaRPr lang="en-US" sz="1600" b="1" baseline="-25000" dirty="0">
                <a:solidFill>
                  <a:srgbClr val="000000"/>
                </a:solidFill>
                <a:latin typeface="Calibri" charset="0"/>
                <a:cs typeface="+mn-cs"/>
              </a:endParaRPr>
            </a:p>
          </p:txBody>
        </p:sp>
        <p:sp>
          <p:nvSpPr>
            <p:cNvPr id="42002" name="Rectangle 65"/>
            <p:cNvSpPr>
              <a:spLocks noChangeArrowheads="1"/>
            </p:cNvSpPr>
            <p:nvPr/>
          </p:nvSpPr>
          <p:spPr bwMode="auto">
            <a:xfrm>
              <a:off x="4522" y="1500"/>
              <a:ext cx="213" cy="291"/>
            </a:xfrm>
            <a:prstGeom prst="rect">
              <a:avLst/>
            </a:prstGeom>
            <a:noFill/>
            <a:ln w="9525">
              <a:noFill/>
              <a:miter lim="800000"/>
              <a:headEnd/>
              <a:tailEnd/>
            </a:ln>
          </p:spPr>
          <p:txBody>
            <a:bodyPr wrap="none">
              <a:prstTxWarp prst="textNoShape">
                <a:avLst/>
              </a:prstTxWarp>
              <a:spAutoFit/>
            </a:bodyPr>
            <a:lstStyle/>
            <a:p>
              <a:pPr eaLnBrk="0" hangingPunct="0"/>
              <a:r>
                <a:rPr lang="en-US" sz="2400" b="1">
                  <a:solidFill>
                    <a:srgbClr val="000000"/>
                  </a:solidFill>
                  <a:latin typeface="Calibri" charset="0"/>
                  <a:cs typeface="+mn-cs"/>
                </a:rPr>
                <a:t>=</a:t>
              </a:r>
            </a:p>
          </p:txBody>
        </p:sp>
      </p:grpSp>
      <p:sp>
        <p:nvSpPr>
          <p:cNvPr id="41993" name="TextBox 45"/>
          <p:cNvSpPr txBox="1">
            <a:spLocks noChangeArrowheads="1"/>
          </p:cNvSpPr>
          <p:nvPr/>
        </p:nvSpPr>
        <p:spPr bwMode="auto">
          <a:xfrm flipH="1">
            <a:off x="1600199" y="5270500"/>
            <a:ext cx="4614449" cy="338554"/>
          </a:xfrm>
          <a:prstGeom prst="rect">
            <a:avLst/>
          </a:prstGeom>
          <a:noFill/>
          <a:ln w="9525">
            <a:noFill/>
            <a:miter lim="800000"/>
            <a:headEnd/>
            <a:tailEnd/>
          </a:ln>
        </p:spPr>
        <p:txBody>
          <a:bodyPr wrap="square">
            <a:prstTxWarp prst="textNoShape">
              <a:avLst/>
            </a:prstTxWarp>
            <a:spAutoFit/>
          </a:bodyPr>
          <a:lstStyle/>
          <a:p>
            <a:pPr algn="ctr" eaLnBrk="0" hangingPunct="0"/>
            <a:r>
              <a:rPr lang="en-US" sz="1600" b="1" dirty="0">
                <a:solidFill>
                  <a:srgbClr val="000000"/>
                </a:solidFill>
                <a:latin typeface="Arial"/>
                <a:ea typeface="Arial" charset="0"/>
                <a:cs typeface="Arial"/>
              </a:rPr>
              <a:t>reference precipitation (100% = historical) </a:t>
            </a:r>
          </a:p>
        </p:txBody>
      </p:sp>
      <p:sp>
        <p:nvSpPr>
          <p:cNvPr id="41994" name="TextBox 46"/>
          <p:cNvSpPr txBox="1">
            <a:spLocks noChangeArrowheads="1"/>
          </p:cNvSpPr>
          <p:nvPr/>
        </p:nvSpPr>
        <p:spPr bwMode="auto">
          <a:xfrm rot="16200000" flipH="1">
            <a:off x="-177006" y="3101181"/>
            <a:ext cx="3111500" cy="338138"/>
          </a:xfrm>
          <a:prstGeom prst="rect">
            <a:avLst/>
          </a:prstGeom>
          <a:noFill/>
          <a:ln w="9525">
            <a:noFill/>
            <a:miter lim="800000"/>
            <a:headEnd/>
            <a:tailEnd/>
          </a:ln>
        </p:spPr>
        <p:txBody>
          <a:bodyPr>
            <a:prstTxWarp prst="textNoShape">
              <a:avLst/>
            </a:prstTxWarp>
            <a:spAutoFit/>
          </a:bodyPr>
          <a:lstStyle/>
          <a:p>
            <a:pPr algn="ctr" eaLnBrk="0" hangingPunct="0"/>
            <a:r>
              <a:rPr lang="en-US" sz="1600" b="1" dirty="0" err="1">
                <a:solidFill>
                  <a:srgbClr val="000000"/>
                </a:solidFill>
                <a:latin typeface="Arial"/>
                <a:ea typeface="Arial" charset="0"/>
                <a:cs typeface="Arial"/>
              </a:rPr>
              <a:t>precip</a:t>
            </a:r>
            <a:r>
              <a:rPr lang="en-US" sz="1600" b="1" dirty="0">
                <a:solidFill>
                  <a:srgbClr val="000000"/>
                </a:solidFill>
                <a:latin typeface="Arial"/>
                <a:ea typeface="Arial" charset="0"/>
                <a:cs typeface="Arial"/>
              </a:rPr>
              <a:t> </a:t>
            </a:r>
            <a:r>
              <a:rPr lang="en-US" sz="1600" b="1" dirty="0" err="1">
                <a:solidFill>
                  <a:srgbClr val="000000"/>
                </a:solidFill>
                <a:latin typeface="Arial"/>
                <a:ea typeface="Arial" charset="0"/>
                <a:cs typeface="Arial"/>
              </a:rPr>
              <a:t>elast</a:t>
            </a:r>
            <a:r>
              <a:rPr lang="en-US" sz="1600" b="1" dirty="0">
                <a:solidFill>
                  <a:srgbClr val="000000"/>
                </a:solidFill>
                <a:latin typeface="Arial"/>
                <a:ea typeface="Arial" charset="0"/>
                <a:cs typeface="Arial"/>
              </a:rPr>
              <a:t>, Lees Ferry</a:t>
            </a:r>
          </a:p>
        </p:txBody>
      </p:sp>
      <p:pic>
        <p:nvPicPr>
          <p:cNvPr id="28" name="Picture 27" descr="elast1_ColoBasin.jpg"/>
          <p:cNvPicPr>
            <a:picLocks noChangeAspect="1"/>
          </p:cNvPicPr>
          <p:nvPr/>
        </p:nvPicPr>
        <p:blipFill>
          <a:blip r:embed="rId4"/>
          <a:srcRect l="67059" t="9445" r="11183" b="64444"/>
          <a:stretch>
            <a:fillRect/>
          </a:stretch>
        </p:blipFill>
        <p:spPr>
          <a:xfrm>
            <a:off x="5473700" y="1638300"/>
            <a:ext cx="1409700" cy="1590142"/>
          </a:xfrm>
          <a:prstGeom prst="rect">
            <a:avLst/>
          </a:prstGeom>
        </p:spPr>
      </p:pic>
      <p:sp>
        <p:nvSpPr>
          <p:cNvPr id="36" name="TextBox 35"/>
          <p:cNvSpPr txBox="1"/>
          <p:nvPr/>
        </p:nvSpPr>
        <p:spPr>
          <a:xfrm>
            <a:off x="11958302" y="2488846"/>
            <a:ext cx="1066006" cy="461665"/>
          </a:xfrm>
          <a:prstGeom prst="rect">
            <a:avLst/>
          </a:prstGeom>
          <a:noFill/>
        </p:spPr>
        <p:txBody>
          <a:bodyPr wrap="square" rtlCol="0">
            <a:spAutoFit/>
          </a:bodyPr>
          <a:lstStyle/>
          <a:p>
            <a:pPr algn="ctr" eaLnBrk="0" hangingPunct="0"/>
            <a:r>
              <a:rPr lang="en-US" sz="1200" dirty="0">
                <a:solidFill>
                  <a:srgbClr val="000000"/>
                </a:solidFill>
                <a:latin typeface="Times"/>
                <a:ea typeface="Times New Roman" charset="0"/>
                <a:cs typeface="Times New Roman" charset="0"/>
              </a:rPr>
              <a:t>historic flows at Lees Ferry</a:t>
            </a:r>
            <a:endParaRPr lang="en-US" sz="1200" dirty="0">
              <a:solidFill>
                <a:srgbClr val="000000"/>
              </a:solidFill>
              <a:latin typeface="Times"/>
              <a:cs typeface="+mn-cs"/>
            </a:endParaRPr>
          </a:p>
        </p:txBody>
      </p:sp>
      <p:cxnSp>
        <p:nvCxnSpPr>
          <p:cNvPr id="37" name="Straight Arrow Connector 36"/>
          <p:cNvCxnSpPr/>
          <p:nvPr/>
        </p:nvCxnSpPr>
        <p:spPr>
          <a:xfrm rot="10800000" flipV="1">
            <a:off x="6866661" y="10295345"/>
            <a:ext cx="426508" cy="127156"/>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flipV="1">
            <a:off x="3654425" y="11649073"/>
            <a:ext cx="82550" cy="82551"/>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srgbClr val="FFFFFF"/>
              </a:solidFill>
            </a:endParaRPr>
          </a:p>
        </p:txBody>
      </p:sp>
      <p:sp>
        <p:nvSpPr>
          <p:cNvPr id="39" name="TextBox 38"/>
          <p:cNvSpPr txBox="1"/>
          <p:nvPr/>
        </p:nvSpPr>
        <p:spPr>
          <a:xfrm>
            <a:off x="1837266" y="11725973"/>
            <a:ext cx="2616199" cy="276999"/>
          </a:xfrm>
          <a:prstGeom prst="rect">
            <a:avLst/>
          </a:prstGeom>
          <a:noFill/>
        </p:spPr>
        <p:txBody>
          <a:bodyPr wrap="square" rtlCol="0">
            <a:spAutoFit/>
          </a:bodyPr>
          <a:lstStyle/>
          <a:p>
            <a:pPr algn="ctr" eaLnBrk="0" hangingPunct="0"/>
            <a:r>
              <a:rPr lang="en-US" sz="1200" dirty="0">
                <a:solidFill>
                  <a:srgbClr val="000000"/>
                </a:solidFill>
                <a:latin typeface="Times"/>
                <a:ea typeface="Times New Roman" charset="0"/>
                <a:cs typeface="Times New Roman" charset="0"/>
              </a:rPr>
              <a:t>observed</a:t>
            </a:r>
          </a:p>
        </p:txBody>
      </p:sp>
      <p:cxnSp>
        <p:nvCxnSpPr>
          <p:cNvPr id="40" name="Straight Arrow Connector 39"/>
          <p:cNvCxnSpPr/>
          <p:nvPr/>
        </p:nvCxnSpPr>
        <p:spPr>
          <a:xfrm flipV="1">
            <a:off x="3488266" y="11760200"/>
            <a:ext cx="160870" cy="160868"/>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387600" y="11870264"/>
            <a:ext cx="2404533" cy="400110"/>
          </a:xfrm>
          <a:prstGeom prst="rect">
            <a:avLst/>
          </a:prstGeom>
          <a:noFill/>
        </p:spPr>
        <p:txBody>
          <a:bodyPr wrap="square" rtlCol="0">
            <a:spAutoFit/>
          </a:bodyPr>
          <a:lstStyle/>
          <a:p>
            <a:pPr eaLnBrk="0" hangingPunct="0"/>
            <a:r>
              <a:rPr lang="en-US" sz="1000" dirty="0">
                <a:solidFill>
                  <a:srgbClr val="000000"/>
                </a:solidFill>
                <a:latin typeface="Times"/>
                <a:ea typeface="Times New Roman" charset="0"/>
                <a:cs typeface="Times New Roman" charset="0"/>
              </a:rPr>
              <a:t>(non-parametric estimator)</a:t>
            </a:r>
          </a:p>
          <a:p>
            <a:pPr eaLnBrk="0" hangingPunct="0"/>
            <a:endParaRPr lang="en-US" sz="1000" dirty="0">
              <a:solidFill>
                <a:srgbClr val="000000"/>
              </a:solidFill>
              <a:latin typeface="Times"/>
              <a:cs typeface="+mn-cs"/>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elast1_LESFY_one_dot.jpg"/>
          <p:cNvPicPr>
            <a:picLocks noChangeAspect="1"/>
          </p:cNvPicPr>
          <p:nvPr/>
        </p:nvPicPr>
        <p:blipFill>
          <a:blip r:embed="rId3"/>
          <a:stretch>
            <a:fillRect/>
          </a:stretch>
        </p:blipFill>
        <p:spPr>
          <a:xfrm>
            <a:off x="1388532" y="1262633"/>
            <a:ext cx="4267200" cy="4010946"/>
          </a:xfrm>
          <a:prstGeom prst="rect">
            <a:avLst/>
          </a:prstGeom>
        </p:spPr>
      </p:pic>
      <p:pic>
        <p:nvPicPr>
          <p:cNvPr id="53" name="Picture 52" descr="elast1_LESFY_line.jpg"/>
          <p:cNvPicPr>
            <a:picLocks noChangeAspect="1"/>
          </p:cNvPicPr>
          <p:nvPr/>
        </p:nvPicPr>
        <p:blipFill>
          <a:blip r:embed="rId4"/>
          <a:stretch>
            <a:fillRect/>
          </a:stretch>
        </p:blipFill>
        <p:spPr>
          <a:xfrm>
            <a:off x="1388532" y="1262633"/>
            <a:ext cx="4267200" cy="4010946"/>
          </a:xfrm>
          <a:prstGeom prst="rect">
            <a:avLst/>
          </a:prstGeom>
        </p:spPr>
      </p:pic>
      <p:grpSp>
        <p:nvGrpSpPr>
          <p:cNvPr id="2" name="Group 76"/>
          <p:cNvGrpSpPr>
            <a:grpSpLocks/>
          </p:cNvGrpSpPr>
          <p:nvPr/>
        </p:nvGrpSpPr>
        <p:grpSpPr bwMode="auto">
          <a:xfrm>
            <a:off x="0" y="109538"/>
            <a:ext cx="9144001" cy="1162050"/>
            <a:chOff x="0" y="109"/>
            <a:chExt cx="5760" cy="732"/>
          </a:xfrm>
        </p:grpSpPr>
        <p:sp>
          <p:nvSpPr>
            <p:cNvPr id="42003" name="Text Box 40"/>
            <p:cNvSpPr txBox="1">
              <a:spLocks noChangeArrowheads="1"/>
            </p:cNvSpPr>
            <p:nvPr/>
          </p:nvSpPr>
          <p:spPr bwMode="auto">
            <a:xfrm>
              <a:off x="0" y="109"/>
              <a:ext cx="5760" cy="523"/>
            </a:xfrm>
            <a:prstGeom prst="rect">
              <a:avLst/>
            </a:prstGeom>
            <a:noFill/>
            <a:ln w="9525">
              <a:noFill/>
              <a:miter lim="800000"/>
              <a:headEnd/>
              <a:tailEnd/>
            </a:ln>
          </p:spPr>
          <p:txBody>
            <a:bodyPr wrap="square">
              <a:prstTxWarp prst="textNoShape">
                <a:avLst/>
              </a:prstTxWarp>
              <a:spAutoFit/>
            </a:bodyPr>
            <a:lstStyle/>
            <a:p>
              <a:pPr algn="ctr" eaLnBrk="0" hangingPunct="0"/>
              <a:r>
                <a:rPr lang="en-US" sz="4800" b="1" dirty="0">
                  <a:solidFill>
                    <a:srgbClr val="000000"/>
                  </a:solidFill>
                  <a:latin typeface="Book Antiqua" charset="0"/>
                  <a:cs typeface="+mn-cs"/>
                </a:rPr>
                <a:t>Precipitation </a:t>
              </a:r>
              <a:r>
                <a:rPr lang="en-US" sz="4800" b="1" dirty="0" err="1">
                  <a:solidFill>
                    <a:srgbClr val="000000"/>
                  </a:solidFill>
                  <a:latin typeface="Book Antiqua" charset="0"/>
                  <a:cs typeface="+mn-cs"/>
                </a:rPr>
                <a:t>Elasticities</a:t>
              </a:r>
              <a:endParaRPr lang="en-US" sz="4800" b="1" dirty="0">
                <a:solidFill>
                  <a:srgbClr val="000000"/>
                </a:solidFill>
                <a:latin typeface="Book Antiqua" charset="0"/>
                <a:cs typeface="+mn-cs"/>
              </a:endParaRPr>
            </a:p>
          </p:txBody>
        </p:sp>
        <p:sp>
          <p:nvSpPr>
            <p:cNvPr id="42004" name="Text Box 68"/>
            <p:cNvSpPr txBox="1">
              <a:spLocks noChangeArrowheads="1"/>
            </p:cNvSpPr>
            <p:nvPr/>
          </p:nvSpPr>
          <p:spPr bwMode="auto">
            <a:xfrm>
              <a:off x="0" y="590"/>
              <a:ext cx="5760" cy="251"/>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sz="2000" b="1" dirty="0">
                  <a:solidFill>
                    <a:srgbClr val="000000"/>
                  </a:solidFill>
                  <a:latin typeface="Book Antiqua" charset="0"/>
                  <a:cs typeface="+mn-cs"/>
                </a:rPr>
                <a:t>percent change in flow per percent increase in precipitation</a:t>
              </a:r>
            </a:p>
          </p:txBody>
        </p:sp>
      </p:grpSp>
      <p:grpSp>
        <p:nvGrpSpPr>
          <p:cNvPr id="3" name="Group 58"/>
          <p:cNvGrpSpPr>
            <a:grpSpLocks/>
          </p:cNvGrpSpPr>
          <p:nvPr/>
        </p:nvGrpSpPr>
        <p:grpSpPr bwMode="auto">
          <a:xfrm>
            <a:off x="5592763" y="3644901"/>
            <a:ext cx="2928937" cy="1004888"/>
            <a:chOff x="3883" y="1334"/>
            <a:chExt cx="1845" cy="633"/>
          </a:xfrm>
        </p:grpSpPr>
        <p:sp>
          <p:nvSpPr>
            <p:cNvPr id="41996" name="Line 59"/>
            <p:cNvSpPr>
              <a:spLocks noChangeShapeType="1"/>
            </p:cNvSpPr>
            <p:nvPr/>
          </p:nvSpPr>
          <p:spPr bwMode="auto">
            <a:xfrm>
              <a:off x="4864" y="1553"/>
              <a:ext cx="744" cy="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b="1">
                <a:solidFill>
                  <a:srgbClr val="000000"/>
                </a:solidFill>
                <a:latin typeface="Times"/>
                <a:cs typeface="+mn-cs"/>
              </a:endParaRPr>
            </a:p>
          </p:txBody>
        </p:sp>
        <p:sp>
          <p:nvSpPr>
            <p:cNvPr id="41997" name="Text Box 60"/>
            <p:cNvSpPr txBox="1">
              <a:spLocks noChangeArrowheads="1"/>
            </p:cNvSpPr>
            <p:nvPr/>
          </p:nvSpPr>
          <p:spPr bwMode="auto">
            <a:xfrm>
              <a:off x="3883" y="1471"/>
              <a:ext cx="718" cy="442"/>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solidFill>
                    <a:srgbClr val="000000"/>
                  </a:solidFill>
                  <a:latin typeface="Calibri" charset="0"/>
                  <a:cs typeface="+mn-cs"/>
                </a:rPr>
                <a:t>P </a:t>
              </a:r>
            </a:p>
            <a:p>
              <a:pPr algn="ctr" eaLnBrk="0" hangingPunct="0"/>
              <a:r>
                <a:rPr lang="en-US" sz="2000" b="1" dirty="0">
                  <a:solidFill>
                    <a:srgbClr val="000000"/>
                  </a:solidFill>
                  <a:latin typeface="Calibri" charset="0"/>
                  <a:cs typeface="+mn-cs"/>
                </a:rPr>
                <a:t>elasticity</a:t>
              </a:r>
            </a:p>
          </p:txBody>
        </p:sp>
        <p:sp>
          <p:nvSpPr>
            <p:cNvPr id="41998" name="Text Box 61"/>
            <p:cNvSpPr txBox="1">
              <a:spLocks noChangeArrowheads="1"/>
            </p:cNvSpPr>
            <p:nvPr/>
          </p:nvSpPr>
          <p:spPr bwMode="auto">
            <a:xfrm>
              <a:off x="4827" y="1334"/>
              <a:ext cx="750"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Calibri" charset="0"/>
                  <a:cs typeface="+mn-cs"/>
                </a:rPr>
                <a:t>Q</a:t>
              </a:r>
              <a:r>
                <a:rPr lang="en-US" sz="1600" b="1" baseline="-25000" dirty="0">
                  <a:solidFill>
                    <a:srgbClr val="000000"/>
                  </a:solidFill>
                  <a:latin typeface="Calibri" charset="0"/>
                  <a:cs typeface="+mn-cs"/>
                </a:rPr>
                <a:t> ref+1% </a:t>
              </a:r>
              <a:r>
                <a:rPr lang="en-US" sz="1600" b="1" dirty="0">
                  <a:solidFill>
                    <a:srgbClr val="000000"/>
                  </a:solidFill>
                  <a:latin typeface="Calibri" charset="0"/>
                  <a:cs typeface="+mn-cs"/>
                </a:rPr>
                <a:t>- </a:t>
              </a:r>
              <a:r>
                <a:rPr lang="en-US" sz="1600" b="1" dirty="0" err="1">
                  <a:solidFill>
                    <a:srgbClr val="000000"/>
                  </a:solidFill>
                  <a:latin typeface="Calibri" charset="0"/>
                  <a:cs typeface="+mn-cs"/>
                </a:rPr>
                <a:t>Q</a:t>
              </a:r>
              <a:r>
                <a:rPr lang="en-US" sz="1600" b="1" baseline="-25000" dirty="0" err="1">
                  <a:solidFill>
                    <a:srgbClr val="000000"/>
                  </a:solidFill>
                  <a:latin typeface="Calibri" charset="0"/>
                  <a:cs typeface="+mn-cs"/>
                </a:rPr>
                <a:t>ref</a:t>
              </a:r>
              <a:endParaRPr lang="en-US" sz="1600" b="1" dirty="0">
                <a:solidFill>
                  <a:srgbClr val="000000"/>
                </a:solidFill>
                <a:latin typeface="Calibri" charset="0"/>
                <a:cs typeface="+mn-cs"/>
              </a:endParaRPr>
            </a:p>
          </p:txBody>
        </p:sp>
        <p:sp>
          <p:nvSpPr>
            <p:cNvPr id="41999" name="Rectangle 62"/>
            <p:cNvSpPr>
              <a:spLocks noChangeArrowheads="1"/>
            </p:cNvSpPr>
            <p:nvPr/>
          </p:nvSpPr>
          <p:spPr bwMode="auto">
            <a:xfrm>
              <a:off x="5068" y="1529"/>
              <a:ext cx="310"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err="1">
                  <a:solidFill>
                    <a:srgbClr val="000000"/>
                  </a:solidFill>
                  <a:latin typeface="Calibri" charset="0"/>
                  <a:cs typeface="+mn-cs"/>
                </a:rPr>
                <a:t>Q</a:t>
              </a:r>
              <a:r>
                <a:rPr lang="en-US" sz="1600" b="1" baseline="-25000" dirty="0" err="1">
                  <a:solidFill>
                    <a:srgbClr val="000000"/>
                  </a:solidFill>
                  <a:latin typeface="Calibri" charset="0"/>
                  <a:cs typeface="+mn-cs"/>
                </a:rPr>
                <a:t>ref</a:t>
              </a:r>
              <a:endParaRPr lang="en-US" sz="1600" b="1" baseline="-25000" dirty="0">
                <a:solidFill>
                  <a:srgbClr val="000000"/>
                </a:solidFill>
                <a:latin typeface="Calibri" charset="0"/>
                <a:cs typeface="+mn-cs"/>
              </a:endParaRPr>
            </a:p>
          </p:txBody>
        </p:sp>
        <p:sp>
          <p:nvSpPr>
            <p:cNvPr id="42000" name="Line 63"/>
            <p:cNvSpPr>
              <a:spLocks noChangeShapeType="1"/>
            </p:cNvSpPr>
            <p:nvPr/>
          </p:nvSpPr>
          <p:spPr bwMode="auto">
            <a:xfrm>
              <a:off x="4727" y="1749"/>
              <a:ext cx="1001" cy="1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b="1">
                <a:solidFill>
                  <a:srgbClr val="000000"/>
                </a:solidFill>
                <a:latin typeface="Times"/>
                <a:cs typeface="+mn-cs"/>
              </a:endParaRPr>
            </a:p>
          </p:txBody>
        </p:sp>
        <p:sp>
          <p:nvSpPr>
            <p:cNvPr id="42001" name="Rectangle 64"/>
            <p:cNvSpPr>
              <a:spLocks noChangeArrowheads="1"/>
            </p:cNvSpPr>
            <p:nvPr/>
          </p:nvSpPr>
          <p:spPr bwMode="auto">
            <a:xfrm>
              <a:off x="4902" y="1754"/>
              <a:ext cx="481"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Calibri" charset="0"/>
                  <a:cs typeface="+mn-cs"/>
                </a:rPr>
                <a:t>       1%</a:t>
              </a:r>
              <a:endParaRPr lang="en-US" sz="1600" b="1" baseline="-25000" dirty="0">
                <a:solidFill>
                  <a:srgbClr val="000000"/>
                </a:solidFill>
                <a:latin typeface="Calibri" charset="0"/>
                <a:cs typeface="+mn-cs"/>
              </a:endParaRPr>
            </a:p>
          </p:txBody>
        </p:sp>
        <p:sp>
          <p:nvSpPr>
            <p:cNvPr id="42002" name="Rectangle 65"/>
            <p:cNvSpPr>
              <a:spLocks noChangeArrowheads="1"/>
            </p:cNvSpPr>
            <p:nvPr/>
          </p:nvSpPr>
          <p:spPr bwMode="auto">
            <a:xfrm>
              <a:off x="4522" y="1500"/>
              <a:ext cx="213" cy="291"/>
            </a:xfrm>
            <a:prstGeom prst="rect">
              <a:avLst/>
            </a:prstGeom>
            <a:noFill/>
            <a:ln w="9525">
              <a:noFill/>
              <a:miter lim="800000"/>
              <a:headEnd/>
              <a:tailEnd/>
            </a:ln>
          </p:spPr>
          <p:txBody>
            <a:bodyPr wrap="none">
              <a:prstTxWarp prst="textNoShape">
                <a:avLst/>
              </a:prstTxWarp>
              <a:spAutoFit/>
            </a:bodyPr>
            <a:lstStyle/>
            <a:p>
              <a:pPr eaLnBrk="0" hangingPunct="0"/>
              <a:r>
                <a:rPr lang="en-US" sz="2400" b="1">
                  <a:solidFill>
                    <a:srgbClr val="000000"/>
                  </a:solidFill>
                  <a:latin typeface="Calibri" charset="0"/>
                  <a:cs typeface="+mn-cs"/>
                </a:rPr>
                <a:t>=</a:t>
              </a:r>
            </a:p>
          </p:txBody>
        </p:sp>
      </p:grpSp>
      <p:sp>
        <p:nvSpPr>
          <p:cNvPr id="41993" name="TextBox 45"/>
          <p:cNvSpPr txBox="1">
            <a:spLocks noChangeArrowheads="1"/>
          </p:cNvSpPr>
          <p:nvPr/>
        </p:nvSpPr>
        <p:spPr bwMode="auto">
          <a:xfrm flipH="1">
            <a:off x="1600199" y="5270500"/>
            <a:ext cx="4614449" cy="338554"/>
          </a:xfrm>
          <a:prstGeom prst="rect">
            <a:avLst/>
          </a:prstGeom>
          <a:noFill/>
          <a:ln w="9525">
            <a:noFill/>
            <a:miter lim="800000"/>
            <a:headEnd/>
            <a:tailEnd/>
          </a:ln>
        </p:spPr>
        <p:txBody>
          <a:bodyPr wrap="square">
            <a:prstTxWarp prst="textNoShape">
              <a:avLst/>
            </a:prstTxWarp>
            <a:spAutoFit/>
          </a:bodyPr>
          <a:lstStyle/>
          <a:p>
            <a:pPr algn="ctr" eaLnBrk="0" hangingPunct="0"/>
            <a:r>
              <a:rPr lang="en-US" sz="1600" b="1" dirty="0">
                <a:solidFill>
                  <a:srgbClr val="000000"/>
                </a:solidFill>
                <a:latin typeface="Arial"/>
                <a:ea typeface="Arial" charset="0"/>
                <a:cs typeface="Arial"/>
              </a:rPr>
              <a:t>reference precipitation (100% = historical) </a:t>
            </a:r>
          </a:p>
        </p:txBody>
      </p:sp>
      <p:sp>
        <p:nvSpPr>
          <p:cNvPr id="41994" name="TextBox 46"/>
          <p:cNvSpPr txBox="1">
            <a:spLocks noChangeArrowheads="1"/>
          </p:cNvSpPr>
          <p:nvPr/>
        </p:nvSpPr>
        <p:spPr bwMode="auto">
          <a:xfrm rot="16200000" flipH="1">
            <a:off x="-177006" y="3101181"/>
            <a:ext cx="3111500" cy="338138"/>
          </a:xfrm>
          <a:prstGeom prst="rect">
            <a:avLst/>
          </a:prstGeom>
          <a:noFill/>
          <a:ln w="9525">
            <a:noFill/>
            <a:miter lim="800000"/>
            <a:headEnd/>
            <a:tailEnd/>
          </a:ln>
        </p:spPr>
        <p:txBody>
          <a:bodyPr>
            <a:prstTxWarp prst="textNoShape">
              <a:avLst/>
            </a:prstTxWarp>
            <a:spAutoFit/>
          </a:bodyPr>
          <a:lstStyle/>
          <a:p>
            <a:pPr algn="ctr" eaLnBrk="0" hangingPunct="0"/>
            <a:r>
              <a:rPr lang="en-US" sz="1600" b="1" dirty="0" err="1">
                <a:solidFill>
                  <a:srgbClr val="000000"/>
                </a:solidFill>
                <a:latin typeface="Arial"/>
                <a:ea typeface="Arial" charset="0"/>
                <a:cs typeface="Arial"/>
              </a:rPr>
              <a:t>precip</a:t>
            </a:r>
            <a:r>
              <a:rPr lang="en-US" sz="1600" b="1" dirty="0">
                <a:solidFill>
                  <a:srgbClr val="000000"/>
                </a:solidFill>
                <a:latin typeface="Arial"/>
                <a:ea typeface="Arial" charset="0"/>
                <a:cs typeface="Arial"/>
              </a:rPr>
              <a:t> </a:t>
            </a:r>
            <a:r>
              <a:rPr lang="en-US" sz="1600" b="1" dirty="0" err="1">
                <a:solidFill>
                  <a:srgbClr val="000000"/>
                </a:solidFill>
                <a:latin typeface="Arial"/>
                <a:ea typeface="Arial" charset="0"/>
                <a:cs typeface="Arial"/>
              </a:rPr>
              <a:t>elast</a:t>
            </a:r>
            <a:r>
              <a:rPr lang="en-US" sz="1600" b="1" dirty="0">
                <a:solidFill>
                  <a:srgbClr val="000000"/>
                </a:solidFill>
                <a:latin typeface="Arial"/>
                <a:ea typeface="Arial" charset="0"/>
                <a:cs typeface="Arial"/>
              </a:rPr>
              <a:t>, Lees Ferry</a:t>
            </a:r>
          </a:p>
        </p:txBody>
      </p:sp>
      <p:pic>
        <p:nvPicPr>
          <p:cNvPr id="28" name="Picture 27" descr="elast1_ColoBasin.jpg"/>
          <p:cNvPicPr>
            <a:picLocks noChangeAspect="1"/>
          </p:cNvPicPr>
          <p:nvPr/>
        </p:nvPicPr>
        <p:blipFill>
          <a:blip r:embed="rId5"/>
          <a:srcRect l="67059" t="9445" r="11183" b="64444"/>
          <a:stretch>
            <a:fillRect/>
          </a:stretch>
        </p:blipFill>
        <p:spPr>
          <a:xfrm>
            <a:off x="5473700" y="1638300"/>
            <a:ext cx="1409700" cy="1590142"/>
          </a:xfrm>
          <a:prstGeom prst="rect">
            <a:avLst/>
          </a:prstGeom>
        </p:spPr>
      </p:pic>
      <p:sp>
        <p:nvSpPr>
          <p:cNvPr id="36" name="TextBox 35"/>
          <p:cNvSpPr txBox="1"/>
          <p:nvPr/>
        </p:nvSpPr>
        <p:spPr>
          <a:xfrm>
            <a:off x="11958302" y="2488846"/>
            <a:ext cx="1066006" cy="461665"/>
          </a:xfrm>
          <a:prstGeom prst="rect">
            <a:avLst/>
          </a:prstGeom>
          <a:noFill/>
        </p:spPr>
        <p:txBody>
          <a:bodyPr wrap="square" rtlCol="0">
            <a:spAutoFit/>
          </a:bodyPr>
          <a:lstStyle/>
          <a:p>
            <a:pPr algn="ctr" eaLnBrk="0" hangingPunct="0"/>
            <a:r>
              <a:rPr lang="en-US" sz="1200" dirty="0">
                <a:solidFill>
                  <a:srgbClr val="000000"/>
                </a:solidFill>
                <a:latin typeface="Times"/>
                <a:ea typeface="Times New Roman" charset="0"/>
                <a:cs typeface="Times New Roman" charset="0"/>
              </a:rPr>
              <a:t>historic flows at Lees Ferry</a:t>
            </a:r>
            <a:endParaRPr lang="en-US" sz="1200" dirty="0">
              <a:solidFill>
                <a:srgbClr val="000000"/>
              </a:solidFill>
              <a:latin typeface="Times"/>
              <a:cs typeface="+mn-cs"/>
            </a:endParaRPr>
          </a:p>
        </p:txBody>
      </p:sp>
      <p:cxnSp>
        <p:nvCxnSpPr>
          <p:cNvPr id="37" name="Straight Arrow Connector 36"/>
          <p:cNvCxnSpPr/>
          <p:nvPr/>
        </p:nvCxnSpPr>
        <p:spPr>
          <a:xfrm rot="10800000" flipV="1">
            <a:off x="6866661" y="10295345"/>
            <a:ext cx="426508" cy="127156"/>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flipV="1">
            <a:off x="3654425" y="11649073"/>
            <a:ext cx="82550" cy="82551"/>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srgbClr val="FFFFFF"/>
              </a:solidFill>
            </a:endParaRPr>
          </a:p>
        </p:txBody>
      </p:sp>
      <p:sp>
        <p:nvSpPr>
          <p:cNvPr id="39" name="TextBox 38"/>
          <p:cNvSpPr txBox="1"/>
          <p:nvPr/>
        </p:nvSpPr>
        <p:spPr>
          <a:xfrm>
            <a:off x="1837266" y="11725973"/>
            <a:ext cx="2616199" cy="276999"/>
          </a:xfrm>
          <a:prstGeom prst="rect">
            <a:avLst/>
          </a:prstGeom>
          <a:noFill/>
        </p:spPr>
        <p:txBody>
          <a:bodyPr wrap="square" rtlCol="0">
            <a:spAutoFit/>
          </a:bodyPr>
          <a:lstStyle/>
          <a:p>
            <a:pPr algn="ctr" eaLnBrk="0" hangingPunct="0"/>
            <a:r>
              <a:rPr lang="en-US" sz="1200" dirty="0">
                <a:solidFill>
                  <a:srgbClr val="000000"/>
                </a:solidFill>
                <a:latin typeface="Times"/>
                <a:ea typeface="Times New Roman" charset="0"/>
                <a:cs typeface="Times New Roman" charset="0"/>
              </a:rPr>
              <a:t>observed</a:t>
            </a:r>
          </a:p>
        </p:txBody>
      </p:sp>
      <p:cxnSp>
        <p:nvCxnSpPr>
          <p:cNvPr id="40" name="Straight Arrow Connector 39"/>
          <p:cNvCxnSpPr/>
          <p:nvPr/>
        </p:nvCxnSpPr>
        <p:spPr>
          <a:xfrm flipV="1">
            <a:off x="3488266" y="11760200"/>
            <a:ext cx="160870" cy="160868"/>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387600" y="11870264"/>
            <a:ext cx="2404533" cy="400110"/>
          </a:xfrm>
          <a:prstGeom prst="rect">
            <a:avLst/>
          </a:prstGeom>
          <a:noFill/>
        </p:spPr>
        <p:txBody>
          <a:bodyPr wrap="square" rtlCol="0">
            <a:spAutoFit/>
          </a:bodyPr>
          <a:lstStyle/>
          <a:p>
            <a:pPr eaLnBrk="0" hangingPunct="0"/>
            <a:r>
              <a:rPr lang="en-US" sz="1000" dirty="0">
                <a:solidFill>
                  <a:srgbClr val="000000"/>
                </a:solidFill>
                <a:latin typeface="Times"/>
                <a:ea typeface="Times New Roman" charset="0"/>
                <a:cs typeface="Times New Roman" charset="0"/>
              </a:rPr>
              <a:t>(non-parametric estimator)</a:t>
            </a:r>
          </a:p>
          <a:p>
            <a:pPr eaLnBrk="0" hangingPunct="0"/>
            <a:endParaRPr lang="en-US" sz="1000" dirty="0">
              <a:solidFill>
                <a:srgbClr val="000000"/>
              </a:solidFill>
              <a:latin typeface="Times"/>
              <a:cs typeface="+mn-cs"/>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elast1_LESFY_one_dot.jpg"/>
          <p:cNvPicPr>
            <a:picLocks noChangeAspect="1"/>
          </p:cNvPicPr>
          <p:nvPr/>
        </p:nvPicPr>
        <p:blipFill>
          <a:blip r:embed="rId3"/>
          <a:stretch>
            <a:fillRect/>
          </a:stretch>
        </p:blipFill>
        <p:spPr>
          <a:xfrm>
            <a:off x="1388532" y="1262633"/>
            <a:ext cx="4267200" cy="4010946"/>
          </a:xfrm>
          <a:prstGeom prst="rect">
            <a:avLst/>
          </a:prstGeom>
        </p:spPr>
      </p:pic>
      <p:pic>
        <p:nvPicPr>
          <p:cNvPr id="53" name="Picture 52" descr="elast1_LESFY_line.jpg"/>
          <p:cNvPicPr>
            <a:picLocks noChangeAspect="1"/>
          </p:cNvPicPr>
          <p:nvPr/>
        </p:nvPicPr>
        <p:blipFill>
          <a:blip r:embed="rId4"/>
          <a:stretch>
            <a:fillRect/>
          </a:stretch>
        </p:blipFill>
        <p:spPr>
          <a:xfrm>
            <a:off x="1388532" y="1262633"/>
            <a:ext cx="4267200" cy="4010946"/>
          </a:xfrm>
          <a:prstGeom prst="rect">
            <a:avLst/>
          </a:prstGeom>
        </p:spPr>
      </p:pic>
      <p:pic>
        <p:nvPicPr>
          <p:cNvPr id="54" name="Picture 53" descr="elast1_LESFY_all.jpg"/>
          <p:cNvPicPr>
            <a:picLocks noChangeAspect="1"/>
          </p:cNvPicPr>
          <p:nvPr/>
        </p:nvPicPr>
        <p:blipFill>
          <a:blip r:embed="rId5"/>
          <a:stretch>
            <a:fillRect/>
          </a:stretch>
        </p:blipFill>
        <p:spPr>
          <a:xfrm>
            <a:off x="1388532" y="1260776"/>
            <a:ext cx="4267201" cy="4010946"/>
          </a:xfrm>
          <a:prstGeom prst="rect">
            <a:avLst/>
          </a:prstGeom>
        </p:spPr>
      </p:pic>
      <p:grpSp>
        <p:nvGrpSpPr>
          <p:cNvPr id="2" name="Group 76"/>
          <p:cNvGrpSpPr>
            <a:grpSpLocks/>
          </p:cNvGrpSpPr>
          <p:nvPr/>
        </p:nvGrpSpPr>
        <p:grpSpPr bwMode="auto">
          <a:xfrm>
            <a:off x="0" y="109538"/>
            <a:ext cx="9144001" cy="1162050"/>
            <a:chOff x="0" y="109"/>
            <a:chExt cx="5760" cy="732"/>
          </a:xfrm>
        </p:grpSpPr>
        <p:sp>
          <p:nvSpPr>
            <p:cNvPr id="42003" name="Text Box 40"/>
            <p:cNvSpPr txBox="1">
              <a:spLocks noChangeArrowheads="1"/>
            </p:cNvSpPr>
            <p:nvPr/>
          </p:nvSpPr>
          <p:spPr bwMode="auto">
            <a:xfrm>
              <a:off x="0" y="109"/>
              <a:ext cx="5760" cy="523"/>
            </a:xfrm>
            <a:prstGeom prst="rect">
              <a:avLst/>
            </a:prstGeom>
            <a:noFill/>
            <a:ln w="9525">
              <a:noFill/>
              <a:miter lim="800000"/>
              <a:headEnd/>
              <a:tailEnd/>
            </a:ln>
          </p:spPr>
          <p:txBody>
            <a:bodyPr wrap="square">
              <a:prstTxWarp prst="textNoShape">
                <a:avLst/>
              </a:prstTxWarp>
              <a:spAutoFit/>
            </a:bodyPr>
            <a:lstStyle/>
            <a:p>
              <a:pPr algn="ctr" eaLnBrk="0" hangingPunct="0"/>
              <a:r>
                <a:rPr lang="en-US" sz="4800" b="1" dirty="0">
                  <a:solidFill>
                    <a:srgbClr val="000000"/>
                  </a:solidFill>
                  <a:latin typeface="Book Antiqua" charset="0"/>
                  <a:cs typeface="+mn-cs"/>
                </a:rPr>
                <a:t>Precipitation </a:t>
              </a:r>
              <a:r>
                <a:rPr lang="en-US" sz="4800" b="1" dirty="0" err="1">
                  <a:solidFill>
                    <a:srgbClr val="000000"/>
                  </a:solidFill>
                  <a:latin typeface="Book Antiqua" charset="0"/>
                  <a:cs typeface="+mn-cs"/>
                </a:rPr>
                <a:t>Elasticities</a:t>
              </a:r>
              <a:endParaRPr lang="en-US" sz="4800" b="1" dirty="0">
                <a:solidFill>
                  <a:srgbClr val="000000"/>
                </a:solidFill>
                <a:latin typeface="Book Antiqua" charset="0"/>
                <a:cs typeface="+mn-cs"/>
              </a:endParaRPr>
            </a:p>
          </p:txBody>
        </p:sp>
        <p:sp>
          <p:nvSpPr>
            <p:cNvPr id="42004" name="Text Box 68"/>
            <p:cNvSpPr txBox="1">
              <a:spLocks noChangeArrowheads="1"/>
            </p:cNvSpPr>
            <p:nvPr/>
          </p:nvSpPr>
          <p:spPr bwMode="auto">
            <a:xfrm>
              <a:off x="0" y="590"/>
              <a:ext cx="5760" cy="251"/>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sz="2000" b="1" dirty="0">
                  <a:solidFill>
                    <a:srgbClr val="000000"/>
                  </a:solidFill>
                  <a:latin typeface="Book Antiqua" charset="0"/>
                  <a:cs typeface="+mn-cs"/>
                </a:rPr>
                <a:t>percent change in flow per percent increase in precipitation</a:t>
              </a:r>
            </a:p>
          </p:txBody>
        </p:sp>
      </p:grpSp>
      <p:grpSp>
        <p:nvGrpSpPr>
          <p:cNvPr id="3" name="Group 58"/>
          <p:cNvGrpSpPr>
            <a:grpSpLocks/>
          </p:cNvGrpSpPr>
          <p:nvPr/>
        </p:nvGrpSpPr>
        <p:grpSpPr bwMode="auto">
          <a:xfrm>
            <a:off x="5592763" y="3644901"/>
            <a:ext cx="2928937" cy="1004888"/>
            <a:chOff x="3883" y="1334"/>
            <a:chExt cx="1845" cy="633"/>
          </a:xfrm>
        </p:grpSpPr>
        <p:sp>
          <p:nvSpPr>
            <p:cNvPr id="41996" name="Line 59"/>
            <p:cNvSpPr>
              <a:spLocks noChangeShapeType="1"/>
            </p:cNvSpPr>
            <p:nvPr/>
          </p:nvSpPr>
          <p:spPr bwMode="auto">
            <a:xfrm>
              <a:off x="4864" y="1553"/>
              <a:ext cx="744" cy="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b="1">
                <a:solidFill>
                  <a:srgbClr val="000000"/>
                </a:solidFill>
                <a:latin typeface="Times"/>
                <a:cs typeface="+mn-cs"/>
              </a:endParaRPr>
            </a:p>
          </p:txBody>
        </p:sp>
        <p:sp>
          <p:nvSpPr>
            <p:cNvPr id="41997" name="Text Box 60"/>
            <p:cNvSpPr txBox="1">
              <a:spLocks noChangeArrowheads="1"/>
            </p:cNvSpPr>
            <p:nvPr/>
          </p:nvSpPr>
          <p:spPr bwMode="auto">
            <a:xfrm>
              <a:off x="3883" y="1471"/>
              <a:ext cx="718" cy="442"/>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solidFill>
                    <a:srgbClr val="000000"/>
                  </a:solidFill>
                  <a:latin typeface="Calibri" charset="0"/>
                  <a:cs typeface="+mn-cs"/>
                </a:rPr>
                <a:t>P </a:t>
              </a:r>
            </a:p>
            <a:p>
              <a:pPr algn="ctr" eaLnBrk="0" hangingPunct="0"/>
              <a:r>
                <a:rPr lang="en-US" sz="2000" b="1" dirty="0">
                  <a:solidFill>
                    <a:srgbClr val="000000"/>
                  </a:solidFill>
                  <a:latin typeface="Calibri" charset="0"/>
                  <a:cs typeface="+mn-cs"/>
                </a:rPr>
                <a:t>elasticity</a:t>
              </a:r>
            </a:p>
          </p:txBody>
        </p:sp>
        <p:sp>
          <p:nvSpPr>
            <p:cNvPr id="41998" name="Text Box 61"/>
            <p:cNvSpPr txBox="1">
              <a:spLocks noChangeArrowheads="1"/>
            </p:cNvSpPr>
            <p:nvPr/>
          </p:nvSpPr>
          <p:spPr bwMode="auto">
            <a:xfrm>
              <a:off x="4827" y="1334"/>
              <a:ext cx="750"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Calibri" charset="0"/>
                  <a:cs typeface="+mn-cs"/>
                </a:rPr>
                <a:t>Q</a:t>
              </a:r>
              <a:r>
                <a:rPr lang="en-US" sz="1600" b="1" baseline="-25000" dirty="0">
                  <a:solidFill>
                    <a:srgbClr val="000000"/>
                  </a:solidFill>
                  <a:latin typeface="Calibri" charset="0"/>
                  <a:cs typeface="+mn-cs"/>
                </a:rPr>
                <a:t> ref+1% </a:t>
              </a:r>
              <a:r>
                <a:rPr lang="en-US" sz="1600" b="1" dirty="0">
                  <a:solidFill>
                    <a:srgbClr val="000000"/>
                  </a:solidFill>
                  <a:latin typeface="Calibri" charset="0"/>
                  <a:cs typeface="+mn-cs"/>
                </a:rPr>
                <a:t>- </a:t>
              </a:r>
              <a:r>
                <a:rPr lang="en-US" sz="1600" b="1" dirty="0" err="1">
                  <a:solidFill>
                    <a:srgbClr val="000000"/>
                  </a:solidFill>
                  <a:latin typeface="Calibri" charset="0"/>
                  <a:cs typeface="+mn-cs"/>
                </a:rPr>
                <a:t>Q</a:t>
              </a:r>
              <a:r>
                <a:rPr lang="en-US" sz="1600" b="1" baseline="-25000" dirty="0" err="1">
                  <a:solidFill>
                    <a:srgbClr val="000000"/>
                  </a:solidFill>
                  <a:latin typeface="Calibri" charset="0"/>
                  <a:cs typeface="+mn-cs"/>
                </a:rPr>
                <a:t>ref</a:t>
              </a:r>
              <a:endParaRPr lang="en-US" sz="1600" b="1" dirty="0">
                <a:solidFill>
                  <a:srgbClr val="000000"/>
                </a:solidFill>
                <a:latin typeface="Calibri" charset="0"/>
                <a:cs typeface="+mn-cs"/>
              </a:endParaRPr>
            </a:p>
          </p:txBody>
        </p:sp>
        <p:sp>
          <p:nvSpPr>
            <p:cNvPr id="41999" name="Rectangle 62"/>
            <p:cNvSpPr>
              <a:spLocks noChangeArrowheads="1"/>
            </p:cNvSpPr>
            <p:nvPr/>
          </p:nvSpPr>
          <p:spPr bwMode="auto">
            <a:xfrm>
              <a:off x="5068" y="1529"/>
              <a:ext cx="310"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err="1">
                  <a:solidFill>
                    <a:srgbClr val="000000"/>
                  </a:solidFill>
                  <a:latin typeface="Calibri" charset="0"/>
                  <a:cs typeface="+mn-cs"/>
                </a:rPr>
                <a:t>Q</a:t>
              </a:r>
              <a:r>
                <a:rPr lang="en-US" sz="1600" b="1" baseline="-25000" dirty="0" err="1">
                  <a:solidFill>
                    <a:srgbClr val="000000"/>
                  </a:solidFill>
                  <a:latin typeface="Calibri" charset="0"/>
                  <a:cs typeface="+mn-cs"/>
                </a:rPr>
                <a:t>ref</a:t>
              </a:r>
              <a:endParaRPr lang="en-US" sz="1600" b="1" baseline="-25000" dirty="0">
                <a:solidFill>
                  <a:srgbClr val="000000"/>
                </a:solidFill>
                <a:latin typeface="Calibri" charset="0"/>
                <a:cs typeface="+mn-cs"/>
              </a:endParaRPr>
            </a:p>
          </p:txBody>
        </p:sp>
        <p:sp>
          <p:nvSpPr>
            <p:cNvPr id="42000" name="Line 63"/>
            <p:cNvSpPr>
              <a:spLocks noChangeShapeType="1"/>
            </p:cNvSpPr>
            <p:nvPr/>
          </p:nvSpPr>
          <p:spPr bwMode="auto">
            <a:xfrm>
              <a:off x="4727" y="1749"/>
              <a:ext cx="1001" cy="1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b="1">
                <a:solidFill>
                  <a:srgbClr val="000000"/>
                </a:solidFill>
                <a:latin typeface="Times"/>
                <a:cs typeface="+mn-cs"/>
              </a:endParaRPr>
            </a:p>
          </p:txBody>
        </p:sp>
        <p:sp>
          <p:nvSpPr>
            <p:cNvPr id="42001" name="Rectangle 64"/>
            <p:cNvSpPr>
              <a:spLocks noChangeArrowheads="1"/>
            </p:cNvSpPr>
            <p:nvPr/>
          </p:nvSpPr>
          <p:spPr bwMode="auto">
            <a:xfrm>
              <a:off x="4902" y="1754"/>
              <a:ext cx="481"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Calibri" charset="0"/>
                  <a:cs typeface="+mn-cs"/>
                </a:rPr>
                <a:t>       1%</a:t>
              </a:r>
              <a:endParaRPr lang="en-US" sz="1600" b="1" baseline="-25000" dirty="0">
                <a:solidFill>
                  <a:srgbClr val="000000"/>
                </a:solidFill>
                <a:latin typeface="Calibri" charset="0"/>
                <a:cs typeface="+mn-cs"/>
              </a:endParaRPr>
            </a:p>
          </p:txBody>
        </p:sp>
        <p:sp>
          <p:nvSpPr>
            <p:cNvPr id="42002" name="Rectangle 65"/>
            <p:cNvSpPr>
              <a:spLocks noChangeArrowheads="1"/>
            </p:cNvSpPr>
            <p:nvPr/>
          </p:nvSpPr>
          <p:spPr bwMode="auto">
            <a:xfrm>
              <a:off x="4522" y="1500"/>
              <a:ext cx="213" cy="291"/>
            </a:xfrm>
            <a:prstGeom prst="rect">
              <a:avLst/>
            </a:prstGeom>
            <a:noFill/>
            <a:ln w="9525">
              <a:noFill/>
              <a:miter lim="800000"/>
              <a:headEnd/>
              <a:tailEnd/>
            </a:ln>
          </p:spPr>
          <p:txBody>
            <a:bodyPr wrap="none">
              <a:prstTxWarp prst="textNoShape">
                <a:avLst/>
              </a:prstTxWarp>
              <a:spAutoFit/>
            </a:bodyPr>
            <a:lstStyle/>
            <a:p>
              <a:pPr eaLnBrk="0" hangingPunct="0"/>
              <a:r>
                <a:rPr lang="en-US" sz="2400" b="1">
                  <a:solidFill>
                    <a:srgbClr val="000000"/>
                  </a:solidFill>
                  <a:latin typeface="Calibri" charset="0"/>
                  <a:cs typeface="+mn-cs"/>
                </a:rPr>
                <a:t>=</a:t>
              </a:r>
            </a:p>
          </p:txBody>
        </p:sp>
      </p:grpSp>
      <p:sp>
        <p:nvSpPr>
          <p:cNvPr id="41993" name="TextBox 45"/>
          <p:cNvSpPr txBox="1">
            <a:spLocks noChangeArrowheads="1"/>
          </p:cNvSpPr>
          <p:nvPr/>
        </p:nvSpPr>
        <p:spPr bwMode="auto">
          <a:xfrm flipH="1">
            <a:off x="1600199" y="5270500"/>
            <a:ext cx="4614449" cy="338554"/>
          </a:xfrm>
          <a:prstGeom prst="rect">
            <a:avLst/>
          </a:prstGeom>
          <a:noFill/>
          <a:ln w="9525">
            <a:noFill/>
            <a:miter lim="800000"/>
            <a:headEnd/>
            <a:tailEnd/>
          </a:ln>
        </p:spPr>
        <p:txBody>
          <a:bodyPr wrap="square">
            <a:prstTxWarp prst="textNoShape">
              <a:avLst/>
            </a:prstTxWarp>
            <a:spAutoFit/>
          </a:bodyPr>
          <a:lstStyle/>
          <a:p>
            <a:pPr algn="ctr" eaLnBrk="0" hangingPunct="0"/>
            <a:r>
              <a:rPr lang="en-US" sz="1600" b="1" dirty="0">
                <a:solidFill>
                  <a:srgbClr val="000000"/>
                </a:solidFill>
                <a:latin typeface="Arial"/>
                <a:ea typeface="Arial" charset="0"/>
                <a:cs typeface="Arial"/>
              </a:rPr>
              <a:t>reference precipitation (100% = historical) </a:t>
            </a:r>
          </a:p>
        </p:txBody>
      </p:sp>
      <p:sp>
        <p:nvSpPr>
          <p:cNvPr id="41994" name="TextBox 46"/>
          <p:cNvSpPr txBox="1">
            <a:spLocks noChangeArrowheads="1"/>
          </p:cNvSpPr>
          <p:nvPr/>
        </p:nvSpPr>
        <p:spPr bwMode="auto">
          <a:xfrm rot="16200000" flipH="1">
            <a:off x="-177006" y="3101181"/>
            <a:ext cx="3111500" cy="338138"/>
          </a:xfrm>
          <a:prstGeom prst="rect">
            <a:avLst/>
          </a:prstGeom>
          <a:noFill/>
          <a:ln w="9525">
            <a:noFill/>
            <a:miter lim="800000"/>
            <a:headEnd/>
            <a:tailEnd/>
          </a:ln>
        </p:spPr>
        <p:txBody>
          <a:bodyPr>
            <a:prstTxWarp prst="textNoShape">
              <a:avLst/>
            </a:prstTxWarp>
            <a:spAutoFit/>
          </a:bodyPr>
          <a:lstStyle/>
          <a:p>
            <a:pPr algn="ctr" eaLnBrk="0" hangingPunct="0"/>
            <a:r>
              <a:rPr lang="en-US" sz="1600" b="1" dirty="0" err="1">
                <a:solidFill>
                  <a:srgbClr val="000000"/>
                </a:solidFill>
                <a:latin typeface="Arial"/>
                <a:ea typeface="Arial" charset="0"/>
                <a:cs typeface="Arial"/>
              </a:rPr>
              <a:t>precip</a:t>
            </a:r>
            <a:r>
              <a:rPr lang="en-US" sz="1600" b="1" dirty="0">
                <a:solidFill>
                  <a:srgbClr val="000000"/>
                </a:solidFill>
                <a:latin typeface="Arial"/>
                <a:ea typeface="Arial" charset="0"/>
                <a:cs typeface="Arial"/>
              </a:rPr>
              <a:t> </a:t>
            </a:r>
            <a:r>
              <a:rPr lang="en-US" sz="1600" b="1" dirty="0" err="1">
                <a:solidFill>
                  <a:srgbClr val="000000"/>
                </a:solidFill>
                <a:latin typeface="Arial"/>
                <a:ea typeface="Arial" charset="0"/>
                <a:cs typeface="Arial"/>
              </a:rPr>
              <a:t>elast</a:t>
            </a:r>
            <a:r>
              <a:rPr lang="en-US" sz="1600" b="1" dirty="0">
                <a:solidFill>
                  <a:srgbClr val="000000"/>
                </a:solidFill>
                <a:latin typeface="Arial"/>
                <a:ea typeface="Arial" charset="0"/>
                <a:cs typeface="Arial"/>
              </a:rPr>
              <a:t>, Lees Ferry</a:t>
            </a:r>
          </a:p>
        </p:txBody>
      </p:sp>
      <p:pic>
        <p:nvPicPr>
          <p:cNvPr id="28" name="Picture 27" descr="elast1_ColoBasin.jpg"/>
          <p:cNvPicPr>
            <a:picLocks noChangeAspect="1"/>
          </p:cNvPicPr>
          <p:nvPr/>
        </p:nvPicPr>
        <p:blipFill>
          <a:blip r:embed="rId6"/>
          <a:srcRect l="67059" t="9445" r="11183" b="64444"/>
          <a:stretch>
            <a:fillRect/>
          </a:stretch>
        </p:blipFill>
        <p:spPr>
          <a:xfrm>
            <a:off x="5473700" y="1638300"/>
            <a:ext cx="1409700" cy="1590142"/>
          </a:xfrm>
          <a:prstGeom prst="rect">
            <a:avLst/>
          </a:prstGeom>
        </p:spPr>
      </p:pic>
      <p:sp>
        <p:nvSpPr>
          <p:cNvPr id="36" name="TextBox 35"/>
          <p:cNvSpPr txBox="1"/>
          <p:nvPr/>
        </p:nvSpPr>
        <p:spPr>
          <a:xfrm>
            <a:off x="11958302" y="2488846"/>
            <a:ext cx="1066006" cy="461665"/>
          </a:xfrm>
          <a:prstGeom prst="rect">
            <a:avLst/>
          </a:prstGeom>
          <a:noFill/>
        </p:spPr>
        <p:txBody>
          <a:bodyPr wrap="square" rtlCol="0">
            <a:spAutoFit/>
          </a:bodyPr>
          <a:lstStyle/>
          <a:p>
            <a:pPr algn="ctr" eaLnBrk="0" hangingPunct="0"/>
            <a:r>
              <a:rPr lang="en-US" sz="1200" dirty="0">
                <a:solidFill>
                  <a:srgbClr val="000000"/>
                </a:solidFill>
                <a:latin typeface="Times"/>
                <a:ea typeface="Times New Roman" charset="0"/>
                <a:cs typeface="Times New Roman" charset="0"/>
              </a:rPr>
              <a:t>historic flows at Lees Ferry</a:t>
            </a:r>
            <a:endParaRPr lang="en-US" sz="1200" dirty="0">
              <a:solidFill>
                <a:srgbClr val="000000"/>
              </a:solidFill>
              <a:latin typeface="Times"/>
              <a:cs typeface="+mn-cs"/>
            </a:endParaRPr>
          </a:p>
        </p:txBody>
      </p:sp>
      <p:cxnSp>
        <p:nvCxnSpPr>
          <p:cNvPr id="37" name="Straight Arrow Connector 36"/>
          <p:cNvCxnSpPr/>
          <p:nvPr/>
        </p:nvCxnSpPr>
        <p:spPr>
          <a:xfrm rot="10800000" flipV="1">
            <a:off x="6866661" y="10295345"/>
            <a:ext cx="426508" cy="127156"/>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flipV="1">
            <a:off x="3654425" y="11649073"/>
            <a:ext cx="82550" cy="82551"/>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srgbClr val="FFFFFF"/>
              </a:solidFill>
            </a:endParaRPr>
          </a:p>
        </p:txBody>
      </p:sp>
      <p:sp>
        <p:nvSpPr>
          <p:cNvPr id="39" name="TextBox 38"/>
          <p:cNvSpPr txBox="1"/>
          <p:nvPr/>
        </p:nvSpPr>
        <p:spPr>
          <a:xfrm>
            <a:off x="1837266" y="11725973"/>
            <a:ext cx="2616199" cy="276999"/>
          </a:xfrm>
          <a:prstGeom prst="rect">
            <a:avLst/>
          </a:prstGeom>
          <a:noFill/>
        </p:spPr>
        <p:txBody>
          <a:bodyPr wrap="square" rtlCol="0">
            <a:spAutoFit/>
          </a:bodyPr>
          <a:lstStyle/>
          <a:p>
            <a:pPr algn="ctr" eaLnBrk="0" hangingPunct="0"/>
            <a:r>
              <a:rPr lang="en-US" sz="1200" dirty="0">
                <a:solidFill>
                  <a:srgbClr val="000000"/>
                </a:solidFill>
                <a:latin typeface="Times"/>
                <a:ea typeface="Times New Roman" charset="0"/>
                <a:cs typeface="Times New Roman" charset="0"/>
              </a:rPr>
              <a:t>observed</a:t>
            </a:r>
          </a:p>
        </p:txBody>
      </p:sp>
      <p:cxnSp>
        <p:nvCxnSpPr>
          <p:cNvPr id="40" name="Straight Arrow Connector 39"/>
          <p:cNvCxnSpPr/>
          <p:nvPr/>
        </p:nvCxnSpPr>
        <p:spPr>
          <a:xfrm flipV="1">
            <a:off x="3488266" y="11760200"/>
            <a:ext cx="160870" cy="160868"/>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387600" y="11870264"/>
            <a:ext cx="2404533" cy="400110"/>
          </a:xfrm>
          <a:prstGeom prst="rect">
            <a:avLst/>
          </a:prstGeom>
          <a:noFill/>
        </p:spPr>
        <p:txBody>
          <a:bodyPr wrap="square" rtlCol="0">
            <a:spAutoFit/>
          </a:bodyPr>
          <a:lstStyle/>
          <a:p>
            <a:pPr eaLnBrk="0" hangingPunct="0"/>
            <a:r>
              <a:rPr lang="en-US" sz="1000" dirty="0">
                <a:solidFill>
                  <a:srgbClr val="000000"/>
                </a:solidFill>
                <a:latin typeface="Times"/>
                <a:ea typeface="Times New Roman" charset="0"/>
                <a:cs typeface="Times New Roman" charset="0"/>
              </a:rPr>
              <a:t>(non-parametric estimator)</a:t>
            </a:r>
          </a:p>
          <a:p>
            <a:pPr eaLnBrk="0" hangingPunct="0"/>
            <a:endParaRPr lang="en-US" sz="1000" dirty="0">
              <a:solidFill>
                <a:srgbClr val="000000"/>
              </a:solidFill>
              <a:latin typeface="Times"/>
              <a:cs typeface="+mn-cs"/>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943100" y="1536700"/>
            <a:ext cx="3289300" cy="3098800"/>
            <a:chOff x="1943100" y="1536700"/>
            <a:chExt cx="3289300" cy="3098800"/>
          </a:xfrm>
        </p:grpSpPr>
        <p:sp>
          <p:nvSpPr>
            <p:cNvPr id="48" name="Rectangle 47"/>
            <p:cNvSpPr/>
            <p:nvPr/>
          </p:nvSpPr>
          <p:spPr bwMode="auto">
            <a:xfrm>
              <a:off x="1943100" y="1536700"/>
              <a:ext cx="3289300" cy="3098800"/>
            </a:xfrm>
            <a:prstGeom prst="rect">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cs typeface="+mn-cs"/>
              </a:endParaRPr>
            </a:p>
          </p:txBody>
        </p:sp>
        <p:pic>
          <p:nvPicPr>
            <p:cNvPr id="21" name="Picture 20" descr="elast1_scatter.jpg"/>
            <p:cNvPicPr>
              <a:picLocks noChangeAspect="1"/>
            </p:cNvPicPr>
            <p:nvPr/>
          </p:nvPicPr>
          <p:blipFill>
            <a:blip r:embed="rId3">
              <a:alphaModFix/>
            </a:blip>
            <a:srcRect l="15770" t="11306" r="10440" b="12504"/>
            <a:stretch>
              <a:fillRect/>
            </a:stretch>
          </p:blipFill>
          <p:spPr>
            <a:xfrm>
              <a:off x="2057400" y="1689100"/>
              <a:ext cx="3149600" cy="2901950"/>
            </a:xfrm>
            <a:prstGeom prst="rect">
              <a:avLst/>
            </a:prstGeom>
          </p:spPr>
        </p:pic>
      </p:grpSp>
      <p:pic>
        <p:nvPicPr>
          <p:cNvPr id="25" name="Picture 24" descr="elast1_ColoBasin.jpg"/>
          <p:cNvPicPr>
            <a:picLocks noChangeAspect="1"/>
          </p:cNvPicPr>
          <p:nvPr/>
        </p:nvPicPr>
        <p:blipFill>
          <a:blip r:embed="rId4"/>
          <a:srcRect r="86908" b="13265"/>
          <a:stretch>
            <a:fillRect/>
          </a:stretch>
        </p:blipFill>
        <p:spPr>
          <a:xfrm>
            <a:off x="1384300" y="1257300"/>
            <a:ext cx="558800" cy="3479800"/>
          </a:xfrm>
          <a:prstGeom prst="rect">
            <a:avLst/>
          </a:prstGeom>
        </p:spPr>
      </p:pic>
      <p:grpSp>
        <p:nvGrpSpPr>
          <p:cNvPr id="2" name="Group 76"/>
          <p:cNvGrpSpPr>
            <a:grpSpLocks/>
          </p:cNvGrpSpPr>
          <p:nvPr/>
        </p:nvGrpSpPr>
        <p:grpSpPr bwMode="auto">
          <a:xfrm>
            <a:off x="0" y="109538"/>
            <a:ext cx="9144001" cy="1162050"/>
            <a:chOff x="0" y="109"/>
            <a:chExt cx="5760" cy="732"/>
          </a:xfrm>
        </p:grpSpPr>
        <p:sp>
          <p:nvSpPr>
            <p:cNvPr id="42003" name="Text Box 40"/>
            <p:cNvSpPr txBox="1">
              <a:spLocks noChangeArrowheads="1"/>
            </p:cNvSpPr>
            <p:nvPr/>
          </p:nvSpPr>
          <p:spPr bwMode="auto">
            <a:xfrm>
              <a:off x="0" y="109"/>
              <a:ext cx="5760" cy="523"/>
            </a:xfrm>
            <a:prstGeom prst="rect">
              <a:avLst/>
            </a:prstGeom>
            <a:noFill/>
            <a:ln w="9525">
              <a:noFill/>
              <a:miter lim="800000"/>
              <a:headEnd/>
              <a:tailEnd/>
            </a:ln>
          </p:spPr>
          <p:txBody>
            <a:bodyPr wrap="square">
              <a:prstTxWarp prst="textNoShape">
                <a:avLst/>
              </a:prstTxWarp>
              <a:spAutoFit/>
            </a:bodyPr>
            <a:lstStyle/>
            <a:p>
              <a:pPr algn="ctr" eaLnBrk="0" hangingPunct="0"/>
              <a:r>
                <a:rPr lang="en-US" sz="4800" b="1" dirty="0">
                  <a:solidFill>
                    <a:srgbClr val="000000"/>
                  </a:solidFill>
                  <a:latin typeface="Book Antiqua" charset="0"/>
                  <a:cs typeface="+mn-cs"/>
                </a:rPr>
                <a:t>Precipitation </a:t>
              </a:r>
              <a:r>
                <a:rPr lang="en-US" sz="4800" b="1" dirty="0" err="1">
                  <a:solidFill>
                    <a:srgbClr val="000000"/>
                  </a:solidFill>
                  <a:latin typeface="Book Antiqua" charset="0"/>
                  <a:cs typeface="+mn-cs"/>
                </a:rPr>
                <a:t>Elasticities</a:t>
              </a:r>
              <a:endParaRPr lang="en-US" sz="4800" b="1" dirty="0">
                <a:solidFill>
                  <a:srgbClr val="000000"/>
                </a:solidFill>
                <a:latin typeface="Book Antiqua" charset="0"/>
                <a:cs typeface="+mn-cs"/>
              </a:endParaRPr>
            </a:p>
          </p:txBody>
        </p:sp>
        <p:sp>
          <p:nvSpPr>
            <p:cNvPr id="42004" name="Text Box 68"/>
            <p:cNvSpPr txBox="1">
              <a:spLocks noChangeArrowheads="1"/>
            </p:cNvSpPr>
            <p:nvPr/>
          </p:nvSpPr>
          <p:spPr bwMode="auto">
            <a:xfrm>
              <a:off x="0" y="590"/>
              <a:ext cx="5760" cy="251"/>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sz="2000" b="1" dirty="0">
                  <a:solidFill>
                    <a:srgbClr val="000000"/>
                  </a:solidFill>
                  <a:latin typeface="Book Antiqua" charset="0"/>
                  <a:cs typeface="+mn-cs"/>
                </a:rPr>
                <a:t>percent change in flow per percent increase in precipitation</a:t>
              </a:r>
            </a:p>
          </p:txBody>
        </p:sp>
      </p:grpSp>
      <p:grpSp>
        <p:nvGrpSpPr>
          <p:cNvPr id="3" name="Group 58"/>
          <p:cNvGrpSpPr>
            <a:grpSpLocks/>
          </p:cNvGrpSpPr>
          <p:nvPr/>
        </p:nvGrpSpPr>
        <p:grpSpPr bwMode="auto">
          <a:xfrm>
            <a:off x="5592763" y="3644901"/>
            <a:ext cx="2928937" cy="1004888"/>
            <a:chOff x="3883" y="1334"/>
            <a:chExt cx="1845" cy="633"/>
          </a:xfrm>
        </p:grpSpPr>
        <p:sp>
          <p:nvSpPr>
            <p:cNvPr id="41996" name="Line 59"/>
            <p:cNvSpPr>
              <a:spLocks noChangeShapeType="1"/>
            </p:cNvSpPr>
            <p:nvPr/>
          </p:nvSpPr>
          <p:spPr bwMode="auto">
            <a:xfrm>
              <a:off x="4864" y="1553"/>
              <a:ext cx="744" cy="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b="1">
                <a:solidFill>
                  <a:srgbClr val="000000"/>
                </a:solidFill>
                <a:latin typeface="Times"/>
                <a:cs typeface="+mn-cs"/>
              </a:endParaRPr>
            </a:p>
          </p:txBody>
        </p:sp>
        <p:sp>
          <p:nvSpPr>
            <p:cNvPr id="41997" name="Text Box 60"/>
            <p:cNvSpPr txBox="1">
              <a:spLocks noChangeArrowheads="1"/>
            </p:cNvSpPr>
            <p:nvPr/>
          </p:nvSpPr>
          <p:spPr bwMode="auto">
            <a:xfrm>
              <a:off x="3883" y="1471"/>
              <a:ext cx="718" cy="442"/>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solidFill>
                    <a:srgbClr val="000000"/>
                  </a:solidFill>
                  <a:latin typeface="Calibri" charset="0"/>
                  <a:cs typeface="+mn-cs"/>
                </a:rPr>
                <a:t>P </a:t>
              </a:r>
            </a:p>
            <a:p>
              <a:pPr algn="ctr" eaLnBrk="0" hangingPunct="0"/>
              <a:r>
                <a:rPr lang="en-US" sz="2000" b="1" dirty="0">
                  <a:solidFill>
                    <a:srgbClr val="000000"/>
                  </a:solidFill>
                  <a:latin typeface="Calibri" charset="0"/>
                  <a:cs typeface="+mn-cs"/>
                </a:rPr>
                <a:t>elasticity</a:t>
              </a:r>
            </a:p>
          </p:txBody>
        </p:sp>
        <p:sp>
          <p:nvSpPr>
            <p:cNvPr id="41998" name="Text Box 61"/>
            <p:cNvSpPr txBox="1">
              <a:spLocks noChangeArrowheads="1"/>
            </p:cNvSpPr>
            <p:nvPr/>
          </p:nvSpPr>
          <p:spPr bwMode="auto">
            <a:xfrm>
              <a:off x="4827" y="1334"/>
              <a:ext cx="750"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Calibri" charset="0"/>
                  <a:cs typeface="+mn-cs"/>
                </a:rPr>
                <a:t>Q</a:t>
              </a:r>
              <a:r>
                <a:rPr lang="en-US" sz="1600" b="1" baseline="-25000" dirty="0">
                  <a:solidFill>
                    <a:srgbClr val="000000"/>
                  </a:solidFill>
                  <a:latin typeface="Calibri" charset="0"/>
                  <a:cs typeface="+mn-cs"/>
                </a:rPr>
                <a:t> ref+1% </a:t>
              </a:r>
              <a:r>
                <a:rPr lang="en-US" sz="1600" b="1" dirty="0">
                  <a:solidFill>
                    <a:srgbClr val="000000"/>
                  </a:solidFill>
                  <a:latin typeface="Calibri" charset="0"/>
                  <a:cs typeface="+mn-cs"/>
                </a:rPr>
                <a:t>- </a:t>
              </a:r>
              <a:r>
                <a:rPr lang="en-US" sz="1600" b="1" dirty="0" err="1">
                  <a:solidFill>
                    <a:srgbClr val="000000"/>
                  </a:solidFill>
                  <a:latin typeface="Calibri" charset="0"/>
                  <a:cs typeface="+mn-cs"/>
                </a:rPr>
                <a:t>Q</a:t>
              </a:r>
              <a:r>
                <a:rPr lang="en-US" sz="1600" b="1" baseline="-25000" dirty="0" err="1">
                  <a:solidFill>
                    <a:srgbClr val="000000"/>
                  </a:solidFill>
                  <a:latin typeface="Calibri" charset="0"/>
                  <a:cs typeface="+mn-cs"/>
                </a:rPr>
                <a:t>ref</a:t>
              </a:r>
              <a:endParaRPr lang="en-US" sz="1600" b="1" dirty="0">
                <a:solidFill>
                  <a:srgbClr val="000000"/>
                </a:solidFill>
                <a:latin typeface="Calibri" charset="0"/>
                <a:cs typeface="+mn-cs"/>
              </a:endParaRPr>
            </a:p>
          </p:txBody>
        </p:sp>
        <p:sp>
          <p:nvSpPr>
            <p:cNvPr id="41999" name="Rectangle 62"/>
            <p:cNvSpPr>
              <a:spLocks noChangeArrowheads="1"/>
            </p:cNvSpPr>
            <p:nvPr/>
          </p:nvSpPr>
          <p:spPr bwMode="auto">
            <a:xfrm>
              <a:off x="5068" y="1529"/>
              <a:ext cx="310"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err="1">
                  <a:solidFill>
                    <a:srgbClr val="000000"/>
                  </a:solidFill>
                  <a:latin typeface="Calibri" charset="0"/>
                  <a:cs typeface="+mn-cs"/>
                </a:rPr>
                <a:t>Q</a:t>
              </a:r>
              <a:r>
                <a:rPr lang="en-US" sz="1600" b="1" baseline="-25000" dirty="0" err="1">
                  <a:solidFill>
                    <a:srgbClr val="000000"/>
                  </a:solidFill>
                  <a:latin typeface="Calibri" charset="0"/>
                  <a:cs typeface="+mn-cs"/>
                </a:rPr>
                <a:t>ref</a:t>
              </a:r>
              <a:endParaRPr lang="en-US" sz="1600" b="1" baseline="-25000" dirty="0">
                <a:solidFill>
                  <a:srgbClr val="000000"/>
                </a:solidFill>
                <a:latin typeface="Calibri" charset="0"/>
                <a:cs typeface="+mn-cs"/>
              </a:endParaRPr>
            </a:p>
          </p:txBody>
        </p:sp>
        <p:sp>
          <p:nvSpPr>
            <p:cNvPr id="42000" name="Line 63"/>
            <p:cNvSpPr>
              <a:spLocks noChangeShapeType="1"/>
            </p:cNvSpPr>
            <p:nvPr/>
          </p:nvSpPr>
          <p:spPr bwMode="auto">
            <a:xfrm>
              <a:off x="4727" y="1749"/>
              <a:ext cx="1001" cy="1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b="1">
                <a:solidFill>
                  <a:srgbClr val="000000"/>
                </a:solidFill>
                <a:latin typeface="Times"/>
                <a:cs typeface="+mn-cs"/>
              </a:endParaRPr>
            </a:p>
          </p:txBody>
        </p:sp>
        <p:sp>
          <p:nvSpPr>
            <p:cNvPr id="42001" name="Rectangle 64"/>
            <p:cNvSpPr>
              <a:spLocks noChangeArrowheads="1"/>
            </p:cNvSpPr>
            <p:nvPr/>
          </p:nvSpPr>
          <p:spPr bwMode="auto">
            <a:xfrm>
              <a:off x="4902" y="1754"/>
              <a:ext cx="481"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Calibri" charset="0"/>
                  <a:cs typeface="+mn-cs"/>
                </a:rPr>
                <a:t>       1%</a:t>
              </a:r>
              <a:endParaRPr lang="en-US" sz="1600" b="1" baseline="-25000" dirty="0">
                <a:solidFill>
                  <a:srgbClr val="000000"/>
                </a:solidFill>
                <a:latin typeface="Calibri" charset="0"/>
                <a:cs typeface="+mn-cs"/>
              </a:endParaRPr>
            </a:p>
          </p:txBody>
        </p:sp>
        <p:sp>
          <p:nvSpPr>
            <p:cNvPr id="42002" name="Rectangle 65"/>
            <p:cNvSpPr>
              <a:spLocks noChangeArrowheads="1"/>
            </p:cNvSpPr>
            <p:nvPr/>
          </p:nvSpPr>
          <p:spPr bwMode="auto">
            <a:xfrm>
              <a:off x="4522" y="1500"/>
              <a:ext cx="213" cy="291"/>
            </a:xfrm>
            <a:prstGeom prst="rect">
              <a:avLst/>
            </a:prstGeom>
            <a:noFill/>
            <a:ln w="9525">
              <a:noFill/>
              <a:miter lim="800000"/>
              <a:headEnd/>
              <a:tailEnd/>
            </a:ln>
          </p:spPr>
          <p:txBody>
            <a:bodyPr wrap="none">
              <a:prstTxWarp prst="textNoShape">
                <a:avLst/>
              </a:prstTxWarp>
              <a:spAutoFit/>
            </a:bodyPr>
            <a:lstStyle/>
            <a:p>
              <a:pPr eaLnBrk="0" hangingPunct="0"/>
              <a:r>
                <a:rPr lang="en-US" sz="2400" b="1">
                  <a:solidFill>
                    <a:srgbClr val="000000"/>
                  </a:solidFill>
                  <a:latin typeface="Calibri" charset="0"/>
                  <a:cs typeface="+mn-cs"/>
                </a:rPr>
                <a:t>=</a:t>
              </a:r>
            </a:p>
          </p:txBody>
        </p:sp>
      </p:grpSp>
      <p:pic>
        <p:nvPicPr>
          <p:cNvPr id="27" name="Picture 26" descr="elast1_ColoBasin.jpg"/>
          <p:cNvPicPr>
            <a:picLocks noChangeAspect="1"/>
          </p:cNvPicPr>
          <p:nvPr/>
        </p:nvPicPr>
        <p:blipFill>
          <a:blip r:embed="rId5"/>
          <a:srcRect l="67059" t="9445" r="11183" b="64444"/>
          <a:stretch>
            <a:fillRect/>
          </a:stretch>
        </p:blipFill>
        <p:spPr>
          <a:xfrm>
            <a:off x="5473700" y="1638300"/>
            <a:ext cx="1409700" cy="1590142"/>
          </a:xfrm>
          <a:prstGeom prst="rect">
            <a:avLst/>
          </a:prstGeom>
        </p:spPr>
      </p:pic>
      <p:sp>
        <p:nvSpPr>
          <p:cNvPr id="30" name="TextBox 45"/>
          <p:cNvSpPr txBox="1">
            <a:spLocks noChangeArrowheads="1"/>
          </p:cNvSpPr>
          <p:nvPr/>
        </p:nvSpPr>
        <p:spPr bwMode="auto">
          <a:xfrm flipH="1">
            <a:off x="1600200" y="5270500"/>
            <a:ext cx="4094958" cy="338554"/>
          </a:xfrm>
          <a:prstGeom prst="rect">
            <a:avLst/>
          </a:prstGeom>
          <a:noFill/>
          <a:ln w="9525">
            <a:noFill/>
            <a:miter lim="800000"/>
            <a:headEnd/>
            <a:tailEnd/>
          </a:ln>
        </p:spPr>
        <p:txBody>
          <a:bodyPr wrap="square">
            <a:prstTxWarp prst="textNoShape">
              <a:avLst/>
            </a:prstTxWarp>
            <a:spAutoFit/>
          </a:bodyPr>
          <a:lstStyle/>
          <a:p>
            <a:pPr algn="ctr" eaLnBrk="0" hangingPunct="0"/>
            <a:r>
              <a:rPr lang="en-US" sz="1600" b="1" dirty="0">
                <a:solidFill>
                  <a:srgbClr val="000000"/>
                </a:solidFill>
                <a:latin typeface="Arial"/>
                <a:ea typeface="Arial" charset="0"/>
                <a:cs typeface="Arial"/>
              </a:rPr>
              <a:t>average runoff (</a:t>
            </a:r>
            <a:r>
              <a:rPr lang="en-US" sz="1600" b="1" dirty="0" err="1">
                <a:solidFill>
                  <a:srgbClr val="000000"/>
                </a:solidFill>
                <a:latin typeface="Arial"/>
                <a:ea typeface="Arial" charset="0"/>
                <a:cs typeface="Arial"/>
              </a:rPr>
              <a:t>cms</a:t>
            </a:r>
            <a:r>
              <a:rPr lang="en-US" sz="1600" b="1" dirty="0">
                <a:solidFill>
                  <a:srgbClr val="000000"/>
                </a:solidFill>
                <a:latin typeface="Arial"/>
                <a:ea typeface="Arial" charset="0"/>
                <a:cs typeface="Arial"/>
              </a:rPr>
              <a:t>)</a:t>
            </a:r>
          </a:p>
        </p:txBody>
      </p:sp>
      <p:sp>
        <p:nvSpPr>
          <p:cNvPr id="31" name="TextBox 60"/>
          <p:cNvSpPr txBox="1">
            <a:spLocks noChangeArrowheads="1"/>
          </p:cNvSpPr>
          <p:nvPr/>
        </p:nvSpPr>
        <p:spPr bwMode="auto">
          <a:xfrm flipH="1">
            <a:off x="1891600" y="4740350"/>
            <a:ext cx="3349265" cy="338554"/>
          </a:xfrm>
          <a:prstGeom prst="rect">
            <a:avLst/>
          </a:prstGeom>
          <a:noFill/>
          <a:ln w="9525">
            <a:noFill/>
            <a:miter lim="800000"/>
            <a:headEnd/>
            <a:tailEnd/>
          </a:ln>
        </p:spPr>
        <p:txBody>
          <a:bodyPr wrap="square">
            <a:prstTxWarp prst="textNoShape">
              <a:avLst/>
            </a:prstTxWarp>
            <a:spAutoFit/>
          </a:bodyPr>
          <a:lstStyle/>
          <a:p>
            <a:pPr algn="ctr" eaLnBrk="0" hangingPunct="0"/>
            <a:endParaRPr lang="en-US" sz="1600" dirty="0">
              <a:solidFill>
                <a:srgbClr val="000000"/>
              </a:solidFill>
              <a:latin typeface="Arial" charset="0"/>
              <a:ea typeface="Arial" charset="0"/>
              <a:cs typeface="Arial" charset="0"/>
            </a:endParaRPr>
          </a:p>
        </p:txBody>
      </p:sp>
      <p:sp>
        <p:nvSpPr>
          <p:cNvPr id="33" name="TextBox 32"/>
          <p:cNvSpPr txBox="1"/>
          <p:nvPr/>
        </p:nvSpPr>
        <p:spPr>
          <a:xfrm>
            <a:off x="1803400" y="4734982"/>
            <a:ext cx="3691467" cy="246221"/>
          </a:xfrm>
          <a:prstGeom prst="rect">
            <a:avLst/>
          </a:prstGeom>
          <a:solidFill>
            <a:schemeClr val="bg1"/>
          </a:solidFill>
          <a:ln>
            <a:solidFill>
              <a:schemeClr val="bg1"/>
            </a:solidFill>
          </a:ln>
        </p:spPr>
        <p:txBody>
          <a:bodyPr wrap="square" rtlCol="0">
            <a:spAutoFit/>
          </a:bodyPr>
          <a:lstStyle/>
          <a:p>
            <a:pPr eaLnBrk="0" hangingPunct="0"/>
            <a:r>
              <a:rPr lang="en-US" sz="1000" dirty="0">
                <a:solidFill>
                  <a:srgbClr val="000000"/>
                </a:solidFill>
                <a:latin typeface="Arial"/>
                <a:cs typeface="Arial"/>
              </a:rPr>
              <a:t>0          200       400       600       800     1000     1200    1400 </a:t>
            </a:r>
          </a:p>
        </p:txBody>
      </p:sp>
      <p:grpSp>
        <p:nvGrpSpPr>
          <p:cNvPr id="26" name="Group 25"/>
          <p:cNvGrpSpPr/>
          <p:nvPr/>
        </p:nvGrpSpPr>
        <p:grpSpPr>
          <a:xfrm>
            <a:off x="3237706" y="1321594"/>
            <a:ext cx="1581997" cy="3594100"/>
            <a:chOff x="3237706" y="1321594"/>
            <a:chExt cx="1581997" cy="3594100"/>
          </a:xfrm>
        </p:grpSpPr>
        <p:cxnSp>
          <p:nvCxnSpPr>
            <p:cNvPr id="28" name="Straight Connector 27"/>
            <p:cNvCxnSpPr/>
            <p:nvPr/>
          </p:nvCxnSpPr>
          <p:spPr bwMode="auto">
            <a:xfrm rot="5400000">
              <a:off x="1441450" y="3117850"/>
              <a:ext cx="35941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4" name="TextBox 33"/>
            <p:cNvSpPr txBox="1"/>
            <p:nvPr/>
          </p:nvSpPr>
          <p:spPr>
            <a:xfrm>
              <a:off x="3753697" y="1629021"/>
              <a:ext cx="1066006" cy="461665"/>
            </a:xfrm>
            <a:prstGeom prst="rect">
              <a:avLst/>
            </a:prstGeom>
            <a:noFill/>
          </p:spPr>
          <p:txBody>
            <a:bodyPr wrap="square" rtlCol="0">
              <a:spAutoFit/>
            </a:bodyPr>
            <a:lstStyle/>
            <a:p>
              <a:pPr algn="ctr" eaLnBrk="0" hangingPunct="0"/>
              <a:r>
                <a:rPr lang="en-US" sz="1200" dirty="0">
                  <a:solidFill>
                    <a:srgbClr val="000000"/>
                  </a:solidFill>
                  <a:latin typeface="Times"/>
                  <a:ea typeface="Times New Roman" charset="0"/>
                  <a:cs typeface="Times New Roman" charset="0"/>
                </a:rPr>
                <a:t>historic flows at Lees Ferry</a:t>
              </a:r>
              <a:endParaRPr lang="en-US" sz="1200" dirty="0">
                <a:solidFill>
                  <a:srgbClr val="000000"/>
                </a:solidFill>
                <a:latin typeface="Times"/>
                <a:cs typeface="+mn-cs"/>
              </a:endParaRPr>
            </a:p>
          </p:txBody>
        </p:sp>
        <p:cxnSp>
          <p:nvCxnSpPr>
            <p:cNvPr id="35" name="Straight Arrow Connector 34"/>
            <p:cNvCxnSpPr/>
            <p:nvPr/>
          </p:nvCxnSpPr>
          <p:spPr>
            <a:xfrm rot="10800000" flipV="1">
              <a:off x="3403389" y="1900186"/>
              <a:ext cx="426508" cy="127156"/>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bwMode="auto">
          <a:xfrm>
            <a:off x="3181350" y="3968750"/>
            <a:ext cx="107950" cy="10795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cs typeface="+mn-cs"/>
            </a:endParaRPr>
          </a:p>
        </p:txBody>
      </p:sp>
      <p:sp>
        <p:nvSpPr>
          <p:cNvPr id="52" name="TextBox 46"/>
          <p:cNvSpPr txBox="1">
            <a:spLocks noChangeArrowheads="1"/>
          </p:cNvSpPr>
          <p:nvPr/>
        </p:nvSpPr>
        <p:spPr bwMode="auto">
          <a:xfrm rot="16200000" flipH="1">
            <a:off x="-177006" y="3101181"/>
            <a:ext cx="3111500" cy="338138"/>
          </a:xfrm>
          <a:prstGeom prst="rect">
            <a:avLst/>
          </a:prstGeom>
          <a:noFill/>
          <a:ln w="9525">
            <a:noFill/>
            <a:miter lim="800000"/>
            <a:headEnd/>
            <a:tailEnd/>
          </a:ln>
        </p:spPr>
        <p:txBody>
          <a:bodyPr>
            <a:prstTxWarp prst="textNoShape">
              <a:avLst/>
            </a:prstTxWarp>
            <a:spAutoFit/>
          </a:bodyPr>
          <a:lstStyle/>
          <a:p>
            <a:pPr algn="ctr" eaLnBrk="0" hangingPunct="0"/>
            <a:r>
              <a:rPr lang="en-US" sz="1600" b="1" dirty="0" err="1">
                <a:solidFill>
                  <a:srgbClr val="000000"/>
                </a:solidFill>
                <a:latin typeface="Arial"/>
                <a:ea typeface="Arial" charset="0"/>
                <a:cs typeface="Arial"/>
              </a:rPr>
              <a:t>precip</a:t>
            </a:r>
            <a:r>
              <a:rPr lang="en-US" sz="1600" b="1" dirty="0">
                <a:solidFill>
                  <a:srgbClr val="000000"/>
                </a:solidFill>
                <a:latin typeface="Arial"/>
                <a:ea typeface="Arial" charset="0"/>
                <a:cs typeface="Arial"/>
              </a:rPr>
              <a:t> </a:t>
            </a:r>
            <a:r>
              <a:rPr lang="en-US" sz="1600" b="1" dirty="0" err="1">
                <a:solidFill>
                  <a:srgbClr val="000000"/>
                </a:solidFill>
                <a:latin typeface="Arial"/>
                <a:ea typeface="Arial" charset="0"/>
                <a:cs typeface="Arial"/>
              </a:rPr>
              <a:t>elast</a:t>
            </a:r>
            <a:r>
              <a:rPr lang="en-US" sz="1600" b="1" dirty="0">
                <a:solidFill>
                  <a:srgbClr val="000000"/>
                </a:solidFill>
                <a:latin typeface="Arial"/>
                <a:ea typeface="Arial" charset="0"/>
                <a:cs typeface="Arial"/>
              </a:rPr>
              <a:t>, Lees Ferry</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title" idx="4294967295"/>
          </p:nvPr>
        </p:nvSpPr>
        <p:spPr>
          <a:xfrm>
            <a:off x="127840" y="22225"/>
            <a:ext cx="7772400" cy="1143000"/>
          </a:xfrm>
        </p:spPr>
        <p:txBody>
          <a:bodyPr/>
          <a:lstStyle/>
          <a:p>
            <a:pPr eaLnBrk="1" hangingPunct="1"/>
            <a:r>
              <a:rPr lang="en-US" sz="4800" b="1" dirty="0" smtClean="0">
                <a:solidFill>
                  <a:schemeClr val="tx1"/>
                </a:solidFill>
                <a:latin typeface="Book Antiqua" charset="0"/>
              </a:rPr>
              <a:t>Temperature </a:t>
            </a:r>
            <a:r>
              <a:rPr lang="en-US" sz="4800" b="1" dirty="0">
                <a:solidFill>
                  <a:schemeClr val="tx1"/>
                </a:solidFill>
                <a:latin typeface="Book Antiqua" charset="0"/>
              </a:rPr>
              <a:t>Sensitivity</a:t>
            </a:r>
          </a:p>
        </p:txBody>
      </p:sp>
      <p:sp>
        <p:nvSpPr>
          <p:cNvPr id="46084" name="Text Box 67"/>
          <p:cNvSpPr txBox="1">
            <a:spLocks noChangeArrowheads="1"/>
          </p:cNvSpPr>
          <p:nvPr/>
        </p:nvSpPr>
        <p:spPr bwMode="auto">
          <a:xfrm>
            <a:off x="-500239" y="893763"/>
            <a:ext cx="9144000" cy="398462"/>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sz="2000" b="1" dirty="0">
                <a:solidFill>
                  <a:srgbClr val="000000"/>
                </a:solidFill>
                <a:latin typeface="Book Antiqua" charset="0"/>
                <a:cs typeface="+mn-cs"/>
              </a:rPr>
              <a:t>percent change in flow per °C temperature increase</a:t>
            </a:r>
          </a:p>
        </p:txBody>
      </p:sp>
      <p:sp>
        <p:nvSpPr>
          <p:cNvPr id="46096" name="TextBox 61"/>
          <p:cNvSpPr txBox="1">
            <a:spLocks noChangeArrowheads="1"/>
          </p:cNvSpPr>
          <p:nvPr/>
        </p:nvSpPr>
        <p:spPr bwMode="auto">
          <a:xfrm rot="16200000" flipH="1">
            <a:off x="978754" y="2728589"/>
            <a:ext cx="3222572" cy="584794"/>
          </a:xfrm>
          <a:prstGeom prst="rect">
            <a:avLst/>
          </a:prstGeom>
          <a:noFill/>
          <a:ln w="9525">
            <a:noFill/>
            <a:miter lim="800000"/>
            <a:headEnd/>
            <a:tailEnd/>
          </a:ln>
        </p:spPr>
        <p:txBody>
          <a:bodyPr wrap="square">
            <a:prstTxWarp prst="textNoShape">
              <a:avLst/>
            </a:prstTxWarp>
            <a:spAutoFit/>
          </a:bodyPr>
          <a:lstStyle/>
          <a:p>
            <a:pPr algn="ctr" eaLnBrk="0" hangingPunct="0"/>
            <a:r>
              <a:rPr lang="en-US" sz="1600" dirty="0">
                <a:solidFill>
                  <a:srgbClr val="000000"/>
                </a:solidFill>
                <a:latin typeface="Arial" charset="0"/>
                <a:ea typeface="Arial" charset="0"/>
                <a:cs typeface="Arial" charset="0"/>
              </a:rPr>
              <a:t>temp </a:t>
            </a:r>
            <a:r>
              <a:rPr lang="en-US" sz="1600" dirty="0" err="1">
                <a:solidFill>
                  <a:srgbClr val="000000"/>
                </a:solidFill>
                <a:latin typeface="Arial" charset="0"/>
                <a:ea typeface="Arial" charset="0"/>
                <a:cs typeface="Arial" charset="0"/>
              </a:rPr>
              <a:t>sens</a:t>
            </a:r>
            <a:r>
              <a:rPr lang="en-US" sz="1600" dirty="0">
                <a:solidFill>
                  <a:srgbClr val="000000"/>
                </a:solidFill>
                <a:latin typeface="Arial" charset="0"/>
                <a:ea typeface="Arial" charset="0"/>
                <a:cs typeface="Arial" charset="0"/>
              </a:rPr>
              <a:t> (%), Lees Ferry</a:t>
            </a:r>
          </a:p>
          <a:p>
            <a:pPr algn="ctr" eaLnBrk="0" hangingPunct="0"/>
            <a:r>
              <a:rPr lang="en-US" sz="1600" dirty="0">
                <a:solidFill>
                  <a:srgbClr val="000000"/>
                </a:solidFill>
                <a:latin typeface="Arial" charset="0"/>
                <a:ea typeface="Arial" charset="0"/>
                <a:cs typeface="Arial" charset="0"/>
              </a:rPr>
              <a:t>(</a:t>
            </a:r>
            <a:r>
              <a:rPr lang="en-US" sz="1600" dirty="0" err="1">
                <a:solidFill>
                  <a:srgbClr val="000000"/>
                </a:solidFill>
                <a:latin typeface="Arial" charset="0"/>
                <a:ea typeface="Arial" charset="0"/>
                <a:cs typeface="Arial" charset="0"/>
              </a:rPr>
              <a:t>Tmin</a:t>
            </a:r>
            <a:r>
              <a:rPr lang="en-US" sz="1600" dirty="0">
                <a:solidFill>
                  <a:srgbClr val="000000"/>
                </a:solidFill>
                <a:latin typeface="Arial" charset="0"/>
                <a:ea typeface="Arial" charset="0"/>
                <a:cs typeface="Arial" charset="0"/>
              </a:rPr>
              <a:t> &amp; </a:t>
            </a:r>
            <a:r>
              <a:rPr lang="en-US" sz="1600" dirty="0" err="1">
                <a:solidFill>
                  <a:srgbClr val="000000"/>
                </a:solidFill>
                <a:latin typeface="Arial" charset="0"/>
                <a:ea typeface="Arial" charset="0"/>
                <a:cs typeface="Arial" charset="0"/>
              </a:rPr>
              <a:t>Tmax</a:t>
            </a:r>
            <a:r>
              <a:rPr lang="en-US" sz="1600" dirty="0">
                <a:solidFill>
                  <a:srgbClr val="000000"/>
                </a:solidFill>
                <a:latin typeface="Arial" charset="0"/>
                <a:ea typeface="Arial" charset="0"/>
                <a:cs typeface="Arial" charset="0"/>
              </a:rPr>
              <a:t>) </a:t>
            </a:r>
          </a:p>
        </p:txBody>
      </p:sp>
      <p:sp>
        <p:nvSpPr>
          <p:cNvPr id="39" name="TextBox 60"/>
          <p:cNvSpPr txBox="1">
            <a:spLocks noChangeArrowheads="1"/>
          </p:cNvSpPr>
          <p:nvPr/>
        </p:nvSpPr>
        <p:spPr bwMode="auto">
          <a:xfrm flipH="1">
            <a:off x="3203933" y="4757284"/>
            <a:ext cx="3703370" cy="338554"/>
          </a:xfrm>
          <a:prstGeom prst="rect">
            <a:avLst/>
          </a:prstGeom>
          <a:noFill/>
          <a:ln w="9525">
            <a:noFill/>
            <a:miter lim="800000"/>
            <a:headEnd/>
            <a:tailEnd/>
          </a:ln>
        </p:spPr>
        <p:txBody>
          <a:bodyPr wrap="square">
            <a:prstTxWarp prst="textNoShape">
              <a:avLst/>
            </a:prstTxWarp>
            <a:spAutoFit/>
          </a:bodyPr>
          <a:lstStyle/>
          <a:p>
            <a:pPr algn="ctr" eaLnBrk="0" hangingPunct="0"/>
            <a:r>
              <a:rPr lang="en-US" sz="1600" dirty="0">
                <a:solidFill>
                  <a:srgbClr val="000000"/>
                </a:solidFill>
                <a:latin typeface="Arial" charset="0"/>
                <a:ea typeface="Arial" charset="0"/>
                <a:cs typeface="Arial" charset="0"/>
              </a:rPr>
              <a:t>reference temp in °C (historical = 0) </a:t>
            </a:r>
          </a:p>
        </p:txBody>
      </p:sp>
      <p:pic>
        <p:nvPicPr>
          <p:cNvPr id="43" name="Picture 42" descr="elast1_ColoBasin.jpg"/>
          <p:cNvPicPr>
            <a:picLocks noChangeAspect="1"/>
          </p:cNvPicPr>
          <p:nvPr/>
        </p:nvPicPr>
        <p:blipFill>
          <a:blip r:embed="rId3"/>
          <a:srcRect l="67059" t="9445" r="11183" b="64444"/>
          <a:stretch>
            <a:fillRect/>
          </a:stretch>
        </p:blipFill>
        <p:spPr>
          <a:xfrm>
            <a:off x="6577013" y="1595967"/>
            <a:ext cx="1193800" cy="1346607"/>
          </a:xfrm>
          <a:prstGeom prst="rect">
            <a:avLst/>
          </a:prstGeom>
        </p:spPr>
      </p:pic>
      <p:grpSp>
        <p:nvGrpSpPr>
          <p:cNvPr id="18" name="Group 45"/>
          <p:cNvGrpSpPr>
            <a:grpSpLocks/>
          </p:cNvGrpSpPr>
          <p:nvPr/>
        </p:nvGrpSpPr>
        <p:grpSpPr bwMode="auto">
          <a:xfrm>
            <a:off x="2800351" y="5468939"/>
            <a:ext cx="3513139" cy="1119188"/>
            <a:chOff x="3460" y="1080"/>
            <a:chExt cx="2213" cy="705"/>
          </a:xfrm>
        </p:grpSpPr>
        <p:sp>
          <p:nvSpPr>
            <p:cNvPr id="19" name="Line 35"/>
            <p:cNvSpPr>
              <a:spLocks noChangeShapeType="1"/>
            </p:cNvSpPr>
            <p:nvPr/>
          </p:nvSpPr>
          <p:spPr bwMode="auto">
            <a:xfrm>
              <a:off x="4864" y="1299"/>
              <a:ext cx="744" cy="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a:solidFill>
                  <a:srgbClr val="000000"/>
                </a:solidFill>
                <a:latin typeface="Times"/>
                <a:cs typeface="+mn-cs"/>
              </a:endParaRPr>
            </a:p>
          </p:txBody>
        </p:sp>
        <p:sp>
          <p:nvSpPr>
            <p:cNvPr id="20" name="Text Box 36"/>
            <p:cNvSpPr txBox="1">
              <a:spLocks noChangeArrowheads="1"/>
            </p:cNvSpPr>
            <p:nvPr/>
          </p:nvSpPr>
          <p:spPr bwMode="auto">
            <a:xfrm>
              <a:off x="3460" y="1145"/>
              <a:ext cx="1175" cy="64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solidFill>
                    <a:srgbClr val="000000"/>
                  </a:solidFill>
                  <a:latin typeface="Book Antiqua"/>
                  <a:cs typeface="Book Antiqua"/>
                </a:rPr>
                <a:t>T </a:t>
              </a:r>
            </a:p>
            <a:p>
              <a:pPr algn="ctr" eaLnBrk="0" hangingPunct="0"/>
              <a:r>
                <a:rPr lang="en-US" sz="2000" b="1" dirty="0">
                  <a:solidFill>
                    <a:srgbClr val="000000"/>
                  </a:solidFill>
                  <a:latin typeface="Book Antiqua"/>
                  <a:cs typeface="Book Antiqua"/>
                </a:rPr>
                <a:t>Sensitivity</a:t>
              </a:r>
            </a:p>
            <a:p>
              <a:pPr algn="ctr" eaLnBrk="0" hangingPunct="0"/>
              <a:r>
                <a:rPr lang="en-US" sz="2000" b="1" dirty="0">
                  <a:solidFill>
                    <a:srgbClr val="000000"/>
                  </a:solidFill>
                  <a:latin typeface="Book Antiqua"/>
                  <a:cs typeface="Book Antiqua"/>
                </a:rPr>
                <a:t>(</a:t>
              </a:r>
              <a:r>
                <a:rPr lang="en-US" sz="2000" b="1" dirty="0" err="1">
                  <a:solidFill>
                    <a:srgbClr val="000000"/>
                  </a:solidFill>
                  <a:latin typeface="Book Antiqua"/>
                  <a:cs typeface="Book Antiqua"/>
                </a:rPr>
                <a:t>Tmin&amp;Tmax</a:t>
              </a:r>
              <a:r>
                <a:rPr lang="en-US" sz="2000" b="1" dirty="0">
                  <a:solidFill>
                    <a:srgbClr val="000000"/>
                  </a:solidFill>
                  <a:latin typeface="Book Antiqua"/>
                  <a:cs typeface="Book Antiqua"/>
                </a:rPr>
                <a:t>)</a:t>
              </a:r>
            </a:p>
          </p:txBody>
        </p:sp>
        <p:sp>
          <p:nvSpPr>
            <p:cNvPr id="21" name="Text Box 37"/>
            <p:cNvSpPr txBox="1">
              <a:spLocks noChangeArrowheads="1"/>
            </p:cNvSpPr>
            <p:nvPr/>
          </p:nvSpPr>
          <p:spPr bwMode="auto">
            <a:xfrm>
              <a:off x="4827" y="1080"/>
              <a:ext cx="810" cy="212"/>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Times"/>
                  <a:cs typeface="+mn-cs"/>
                </a:rPr>
                <a:t>Q</a:t>
              </a:r>
              <a:r>
                <a:rPr lang="en-US" sz="1600" b="1" baseline="-25000" dirty="0">
                  <a:solidFill>
                    <a:srgbClr val="000000"/>
                  </a:solidFill>
                  <a:latin typeface="Times"/>
                  <a:cs typeface="+mn-cs"/>
                </a:rPr>
                <a:t> ref+0.1 </a:t>
              </a:r>
              <a:r>
                <a:rPr lang="en-US" sz="1600" b="1" dirty="0">
                  <a:solidFill>
                    <a:srgbClr val="000000"/>
                  </a:solidFill>
                  <a:latin typeface="Times"/>
                  <a:cs typeface="+mn-cs"/>
                </a:rPr>
                <a:t>- </a:t>
              </a:r>
              <a:r>
                <a:rPr lang="en-US" sz="1600" b="1" dirty="0" err="1">
                  <a:solidFill>
                    <a:srgbClr val="000000"/>
                  </a:solidFill>
                  <a:latin typeface="Times"/>
                  <a:cs typeface="+mn-cs"/>
                </a:rPr>
                <a:t>Q</a:t>
              </a:r>
              <a:r>
                <a:rPr lang="en-US" sz="1600" b="1" baseline="-25000" dirty="0" err="1">
                  <a:solidFill>
                    <a:srgbClr val="000000"/>
                  </a:solidFill>
                  <a:latin typeface="Times"/>
                  <a:cs typeface="+mn-cs"/>
                </a:rPr>
                <a:t>ref</a:t>
              </a:r>
              <a:endParaRPr lang="en-US" sz="1600" b="1" dirty="0">
                <a:solidFill>
                  <a:srgbClr val="000000"/>
                </a:solidFill>
                <a:latin typeface="Times"/>
                <a:cs typeface="+mn-cs"/>
              </a:endParaRPr>
            </a:p>
          </p:txBody>
        </p:sp>
        <p:sp>
          <p:nvSpPr>
            <p:cNvPr id="22" name="Rectangle 38"/>
            <p:cNvSpPr>
              <a:spLocks noChangeArrowheads="1"/>
            </p:cNvSpPr>
            <p:nvPr/>
          </p:nvSpPr>
          <p:spPr bwMode="auto">
            <a:xfrm>
              <a:off x="5068" y="1275"/>
              <a:ext cx="323" cy="212"/>
            </a:xfrm>
            <a:prstGeom prst="rect">
              <a:avLst/>
            </a:prstGeom>
            <a:noFill/>
            <a:ln w="9525">
              <a:noFill/>
              <a:miter lim="800000"/>
              <a:headEnd/>
              <a:tailEnd/>
            </a:ln>
          </p:spPr>
          <p:txBody>
            <a:bodyPr wrap="none">
              <a:prstTxWarp prst="textNoShape">
                <a:avLst/>
              </a:prstTxWarp>
              <a:spAutoFit/>
            </a:bodyPr>
            <a:lstStyle/>
            <a:p>
              <a:pPr eaLnBrk="0" hangingPunct="0"/>
              <a:r>
                <a:rPr lang="en-US" sz="1600" b="1">
                  <a:solidFill>
                    <a:srgbClr val="000000"/>
                  </a:solidFill>
                  <a:latin typeface="Times"/>
                  <a:cs typeface="+mn-cs"/>
                </a:rPr>
                <a:t>Q</a:t>
              </a:r>
              <a:r>
                <a:rPr lang="en-US" sz="1600" b="1" baseline="-25000">
                  <a:solidFill>
                    <a:srgbClr val="000000"/>
                  </a:solidFill>
                  <a:latin typeface="Times"/>
                  <a:cs typeface="+mn-cs"/>
                </a:rPr>
                <a:t>ref</a:t>
              </a:r>
            </a:p>
          </p:txBody>
        </p:sp>
        <p:sp>
          <p:nvSpPr>
            <p:cNvPr id="23" name="Line 39"/>
            <p:cNvSpPr>
              <a:spLocks noChangeShapeType="1"/>
            </p:cNvSpPr>
            <p:nvPr/>
          </p:nvSpPr>
          <p:spPr bwMode="auto">
            <a:xfrm>
              <a:off x="4672" y="1495"/>
              <a:ext cx="1001" cy="10"/>
            </a:xfrm>
            <a:prstGeom prst="line">
              <a:avLst/>
            </a:prstGeom>
            <a:noFill/>
            <a:ln w="9525">
              <a:solidFill>
                <a:schemeClr val="tx1"/>
              </a:solidFill>
              <a:round/>
              <a:headEnd/>
              <a:tailEnd/>
            </a:ln>
          </p:spPr>
          <p:txBody>
            <a:bodyPr wrap="none" anchor="ctr">
              <a:prstTxWarp prst="textNoShape">
                <a:avLst/>
              </a:prstTxWarp>
            </a:bodyPr>
            <a:lstStyle/>
            <a:p>
              <a:pPr eaLnBrk="0" hangingPunct="0"/>
              <a:endParaRPr lang="en-US" sz="2400">
                <a:solidFill>
                  <a:srgbClr val="000000"/>
                </a:solidFill>
                <a:latin typeface="Times"/>
                <a:cs typeface="+mn-cs"/>
              </a:endParaRPr>
            </a:p>
          </p:txBody>
        </p:sp>
        <p:sp>
          <p:nvSpPr>
            <p:cNvPr id="24" name="Rectangle 40"/>
            <p:cNvSpPr>
              <a:spLocks noChangeArrowheads="1"/>
            </p:cNvSpPr>
            <p:nvPr/>
          </p:nvSpPr>
          <p:spPr bwMode="auto">
            <a:xfrm>
              <a:off x="4987" y="1500"/>
              <a:ext cx="488" cy="213"/>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solidFill>
                    <a:srgbClr val="000000"/>
                  </a:solidFill>
                  <a:latin typeface="Times"/>
                  <a:cs typeface="+mn-cs"/>
                </a:rPr>
                <a:t>0.1 ° C</a:t>
              </a:r>
              <a:endParaRPr lang="en-US" sz="1600" b="1" baseline="-25000" dirty="0">
                <a:solidFill>
                  <a:srgbClr val="000000"/>
                </a:solidFill>
                <a:latin typeface="Times"/>
                <a:cs typeface="+mn-cs"/>
              </a:endParaRPr>
            </a:p>
          </p:txBody>
        </p:sp>
        <p:sp>
          <p:nvSpPr>
            <p:cNvPr id="25" name="Rectangle 42"/>
            <p:cNvSpPr>
              <a:spLocks noChangeArrowheads="1"/>
            </p:cNvSpPr>
            <p:nvPr/>
          </p:nvSpPr>
          <p:spPr bwMode="auto">
            <a:xfrm>
              <a:off x="4480" y="1246"/>
              <a:ext cx="224" cy="288"/>
            </a:xfrm>
            <a:prstGeom prst="rect">
              <a:avLst/>
            </a:prstGeom>
            <a:noFill/>
            <a:ln w="9525">
              <a:noFill/>
              <a:miter lim="800000"/>
              <a:headEnd/>
              <a:tailEnd/>
            </a:ln>
          </p:spPr>
          <p:txBody>
            <a:bodyPr wrap="none">
              <a:prstTxWarp prst="textNoShape">
                <a:avLst/>
              </a:prstTxWarp>
              <a:spAutoFit/>
            </a:bodyPr>
            <a:lstStyle/>
            <a:p>
              <a:pPr eaLnBrk="0" hangingPunct="0"/>
              <a:r>
                <a:rPr lang="en-US" sz="2400" dirty="0">
                  <a:solidFill>
                    <a:srgbClr val="000000"/>
                  </a:solidFill>
                  <a:latin typeface="Times"/>
                  <a:cs typeface="+mn-cs"/>
                </a:rPr>
                <a:t>=</a:t>
              </a:r>
            </a:p>
          </p:txBody>
        </p:sp>
      </p:grpSp>
      <p:pic>
        <p:nvPicPr>
          <p:cNvPr id="26" name="Picture 25" descr="sens0.1_tminmaxLESFY.jpg"/>
          <p:cNvPicPr>
            <a:picLocks noChangeAspect="1"/>
          </p:cNvPicPr>
          <p:nvPr/>
        </p:nvPicPr>
        <p:blipFill>
          <a:blip r:embed="rId4"/>
          <a:stretch>
            <a:fillRect/>
          </a:stretch>
        </p:blipFill>
        <p:spPr>
          <a:xfrm>
            <a:off x="2890727" y="1286935"/>
            <a:ext cx="3729144" cy="3505200"/>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9" name="Rectangle 4"/>
          <p:cNvSpPr>
            <a:spLocks noGrp="1" noChangeArrowheads="1"/>
          </p:cNvSpPr>
          <p:nvPr>
            <p:ph type="title" idx="4294967295"/>
          </p:nvPr>
        </p:nvSpPr>
        <p:spPr>
          <a:xfrm>
            <a:off x="0" y="22225"/>
            <a:ext cx="9144000" cy="920720"/>
          </a:xfrm>
        </p:spPr>
        <p:txBody>
          <a:bodyPr/>
          <a:lstStyle/>
          <a:p>
            <a:pPr eaLnBrk="1" hangingPunct="1"/>
            <a:r>
              <a:rPr lang="en-US" sz="4300" b="1" dirty="0" smtClean="0">
                <a:solidFill>
                  <a:schemeClr val="tx1"/>
                </a:solidFill>
                <a:latin typeface="Book Antiqua"/>
                <a:cs typeface="Book Antiqua"/>
              </a:rPr>
              <a:t>Precipitation &amp; Temperature</a:t>
            </a:r>
            <a:endParaRPr lang="en-US" sz="4300" b="1" dirty="0">
              <a:solidFill>
                <a:schemeClr val="tx1"/>
              </a:solidFill>
              <a:latin typeface="Book Antiqua"/>
              <a:cs typeface="Book Antiqua"/>
            </a:endParaRPr>
          </a:p>
        </p:txBody>
      </p:sp>
      <p:grpSp>
        <p:nvGrpSpPr>
          <p:cNvPr id="35" name="Group 34"/>
          <p:cNvGrpSpPr/>
          <p:nvPr/>
        </p:nvGrpSpPr>
        <p:grpSpPr>
          <a:xfrm>
            <a:off x="2" y="984027"/>
            <a:ext cx="9143999" cy="3356584"/>
            <a:chOff x="2" y="984027"/>
            <a:chExt cx="9143999" cy="3356584"/>
          </a:xfrm>
        </p:grpSpPr>
        <p:grpSp>
          <p:nvGrpSpPr>
            <p:cNvPr id="2" name="Group 71"/>
            <p:cNvGrpSpPr>
              <a:grpSpLocks/>
            </p:cNvGrpSpPr>
            <p:nvPr/>
          </p:nvGrpSpPr>
          <p:grpSpPr bwMode="auto">
            <a:xfrm>
              <a:off x="2" y="984027"/>
              <a:ext cx="9143999" cy="3356584"/>
              <a:chOff x="1648310" y="859995"/>
              <a:chExt cx="2964135" cy="2087228"/>
            </a:xfrm>
          </p:grpSpPr>
          <p:sp>
            <p:nvSpPr>
              <p:cNvPr id="48150" name="Text Box 36"/>
              <p:cNvSpPr txBox="1">
                <a:spLocks noChangeArrowheads="1"/>
              </p:cNvSpPr>
              <p:nvPr/>
            </p:nvSpPr>
            <p:spPr bwMode="auto">
              <a:xfrm>
                <a:off x="1766669" y="859995"/>
                <a:ext cx="1036772" cy="223284"/>
              </a:xfrm>
              <a:prstGeom prst="rect">
                <a:avLst/>
              </a:prstGeom>
              <a:noFill/>
              <a:ln w="9525">
                <a:noFill/>
                <a:miter lim="800000"/>
                <a:headEnd/>
                <a:tailEnd/>
              </a:ln>
            </p:spPr>
            <p:txBody>
              <a:bodyPr vert="horz" wrap="square">
                <a:prstTxWarp prst="textNoShape">
                  <a:avLst/>
                </a:prstTxWarp>
                <a:spAutoFit/>
              </a:bodyPr>
              <a:lstStyle/>
              <a:p>
                <a:pPr algn="ctr" eaLnBrk="0" hangingPunct="0"/>
                <a:endParaRPr lang="en-US" sz="2600" b="1" baseline="-25000" dirty="0">
                  <a:solidFill>
                    <a:srgbClr val="000000"/>
                  </a:solidFill>
                  <a:latin typeface="Book Antiqua"/>
                  <a:cs typeface="Book Antiqua"/>
                </a:endParaRPr>
              </a:p>
            </p:txBody>
          </p:sp>
          <p:sp>
            <p:nvSpPr>
              <p:cNvPr id="48151" name="Text Box 37"/>
              <p:cNvSpPr txBox="1">
                <a:spLocks noChangeArrowheads="1"/>
              </p:cNvSpPr>
              <p:nvPr/>
            </p:nvSpPr>
            <p:spPr bwMode="auto">
              <a:xfrm>
                <a:off x="1648310" y="2641007"/>
                <a:ext cx="2964135" cy="306216"/>
              </a:xfrm>
              <a:prstGeom prst="rect">
                <a:avLst/>
              </a:prstGeom>
              <a:noFill/>
              <a:ln w="9525">
                <a:noFill/>
                <a:miter lim="800000"/>
                <a:headEnd/>
                <a:tailEnd/>
              </a:ln>
            </p:spPr>
            <p:txBody>
              <a:bodyPr wrap="square">
                <a:prstTxWarp prst="textNoShape">
                  <a:avLst/>
                </a:prstTxWarp>
                <a:spAutoFit/>
              </a:bodyPr>
              <a:lstStyle/>
              <a:p>
                <a:pPr algn="ctr" eaLnBrk="0" hangingPunct="0"/>
                <a:r>
                  <a:rPr lang="en-US" sz="2600" b="1" dirty="0">
                    <a:solidFill>
                      <a:srgbClr val="000000"/>
                    </a:solidFill>
                    <a:latin typeface="Book Antiqua"/>
                    <a:cs typeface="Book Antiqua"/>
                  </a:rPr>
                  <a:t>Q</a:t>
                </a:r>
                <a:r>
                  <a:rPr lang="en-US" sz="2600" b="1" baseline="-25000" dirty="0">
                    <a:solidFill>
                      <a:srgbClr val="000000"/>
                    </a:solidFill>
                    <a:latin typeface="Book Antiqua"/>
                    <a:cs typeface="Book Antiqua"/>
                  </a:rPr>
                  <a:t> base </a:t>
                </a:r>
                <a:r>
                  <a:rPr lang="en-US" sz="2600" b="1" dirty="0">
                    <a:solidFill>
                      <a:srgbClr val="000000"/>
                    </a:solidFill>
                    <a:latin typeface="Book Antiqua"/>
                    <a:cs typeface="Book Antiqua"/>
                  </a:rPr>
                  <a:t>+ (Q</a:t>
                </a:r>
                <a:r>
                  <a:rPr lang="en-US" sz="2600" b="1" baseline="-25000" dirty="0">
                    <a:solidFill>
                      <a:srgbClr val="000000"/>
                    </a:solidFill>
                    <a:latin typeface="Book Antiqua"/>
                    <a:cs typeface="Book Antiqua"/>
                  </a:rPr>
                  <a:t>1%prcp</a:t>
                </a:r>
                <a:r>
                  <a:rPr lang="en-US" sz="2600" b="1" dirty="0">
                    <a:solidFill>
                      <a:srgbClr val="000000"/>
                    </a:solidFill>
                    <a:latin typeface="Book Antiqua"/>
                    <a:cs typeface="Book Antiqua"/>
                  </a:rPr>
                  <a:t>- </a:t>
                </a:r>
                <a:r>
                  <a:rPr lang="en-US" sz="2600" b="1" dirty="0" err="1">
                    <a:solidFill>
                      <a:srgbClr val="000000"/>
                    </a:solidFill>
                    <a:latin typeface="Book Antiqua"/>
                    <a:cs typeface="Book Antiqua"/>
                  </a:rPr>
                  <a:t>Q</a:t>
                </a:r>
                <a:r>
                  <a:rPr lang="en-US" sz="2600" b="1" baseline="-25000" dirty="0" err="1">
                    <a:solidFill>
                      <a:srgbClr val="000000"/>
                    </a:solidFill>
                    <a:latin typeface="Book Antiqua"/>
                    <a:cs typeface="Book Antiqua"/>
                  </a:rPr>
                  <a:t>base</a:t>
                </a:r>
                <a:r>
                  <a:rPr lang="en-US" sz="2600" b="1" dirty="0">
                    <a:solidFill>
                      <a:srgbClr val="000000"/>
                    </a:solidFill>
                    <a:latin typeface="Book Antiqua"/>
                    <a:cs typeface="Book Antiqua"/>
                  </a:rPr>
                  <a:t>) +(Q</a:t>
                </a:r>
                <a:r>
                  <a:rPr lang="en-US" sz="2600" b="1" baseline="-25000" dirty="0">
                    <a:solidFill>
                      <a:srgbClr val="000000"/>
                    </a:solidFill>
                    <a:latin typeface="Book Antiqua"/>
                    <a:cs typeface="Book Antiqua"/>
                  </a:rPr>
                  <a:t>1°C </a:t>
                </a:r>
                <a:r>
                  <a:rPr lang="en-US" sz="2600" b="1" dirty="0">
                    <a:solidFill>
                      <a:srgbClr val="000000"/>
                    </a:solidFill>
                    <a:latin typeface="Book Antiqua"/>
                    <a:cs typeface="Book Antiqua"/>
                  </a:rPr>
                  <a:t>- </a:t>
                </a:r>
                <a:r>
                  <a:rPr lang="en-US" sz="2600" b="1" dirty="0" err="1">
                    <a:solidFill>
                      <a:srgbClr val="000000"/>
                    </a:solidFill>
                    <a:latin typeface="Book Antiqua"/>
                    <a:cs typeface="Book Antiqua"/>
                  </a:rPr>
                  <a:t>Q</a:t>
                </a:r>
                <a:r>
                  <a:rPr lang="en-US" sz="2600" b="1" baseline="-25000" dirty="0" err="1">
                    <a:solidFill>
                      <a:srgbClr val="000000"/>
                    </a:solidFill>
                    <a:latin typeface="Book Antiqua"/>
                    <a:cs typeface="Book Antiqua"/>
                  </a:rPr>
                  <a:t>base</a:t>
                </a:r>
                <a:r>
                  <a:rPr lang="en-US" sz="2600" b="1" dirty="0">
                    <a:solidFill>
                      <a:srgbClr val="000000"/>
                    </a:solidFill>
                    <a:latin typeface="Book Antiqua"/>
                    <a:cs typeface="Book Antiqua"/>
                  </a:rPr>
                  <a:t>)   =</a:t>
                </a:r>
                <a:r>
                  <a:rPr lang="en-US" sz="2600" b="1" dirty="0">
                    <a:solidFill>
                      <a:srgbClr val="800000"/>
                    </a:solidFill>
                    <a:latin typeface="Book Antiqua"/>
                    <a:cs typeface="Book Antiqua"/>
                  </a:rPr>
                  <a:t>   </a:t>
                </a:r>
                <a:r>
                  <a:rPr lang="en-US" sz="2600" b="1" dirty="0">
                    <a:solidFill>
                      <a:srgbClr val="000000"/>
                    </a:solidFill>
                    <a:latin typeface="Book Antiqua"/>
                    <a:cs typeface="Book Antiqua"/>
                  </a:rPr>
                  <a:t>Q</a:t>
                </a:r>
                <a:r>
                  <a:rPr lang="en-US" sz="2600" b="1" baseline="-25000" dirty="0">
                    <a:solidFill>
                      <a:srgbClr val="000000"/>
                    </a:solidFill>
                    <a:latin typeface="Book Antiqua"/>
                    <a:cs typeface="Book Antiqua"/>
                  </a:rPr>
                  <a:t>1°C &amp; 1%prcp</a:t>
                </a:r>
                <a:endParaRPr lang="en-US" sz="2600" b="1" dirty="0">
                  <a:solidFill>
                    <a:srgbClr val="000000"/>
                  </a:solidFill>
                  <a:latin typeface="Book Antiqua"/>
                  <a:cs typeface="Book Antiqua"/>
                </a:endParaRPr>
              </a:p>
            </p:txBody>
          </p:sp>
        </p:grpSp>
        <p:sp>
          <p:nvSpPr>
            <p:cNvPr id="31" name="TextBox 30"/>
            <p:cNvSpPr txBox="1"/>
            <p:nvPr/>
          </p:nvSpPr>
          <p:spPr>
            <a:xfrm>
              <a:off x="6259680" y="3562911"/>
              <a:ext cx="355423" cy="553998"/>
            </a:xfrm>
            <a:prstGeom prst="rect">
              <a:avLst/>
            </a:prstGeom>
            <a:noFill/>
          </p:spPr>
          <p:txBody>
            <a:bodyPr wrap="none" rtlCol="0">
              <a:spAutoFit/>
            </a:bodyPr>
            <a:lstStyle/>
            <a:p>
              <a:pPr eaLnBrk="0" hangingPunct="0"/>
              <a:r>
                <a:rPr lang="en-US" sz="3000" b="1" dirty="0">
                  <a:solidFill>
                    <a:srgbClr val="FF0000"/>
                  </a:solidFill>
                  <a:latin typeface="Book Antiqua"/>
                  <a:cs typeface="Book Antiqua"/>
                </a:rPr>
                <a:t>?</a:t>
              </a:r>
            </a:p>
          </p:txBody>
        </p:sp>
      </p:grpSp>
      <p:sp>
        <p:nvSpPr>
          <p:cNvPr id="47" name="TextBox 46"/>
          <p:cNvSpPr txBox="1"/>
          <p:nvPr/>
        </p:nvSpPr>
        <p:spPr>
          <a:xfrm>
            <a:off x="654179" y="4402975"/>
            <a:ext cx="5445033" cy="461665"/>
          </a:xfrm>
          <a:prstGeom prst="rect">
            <a:avLst/>
          </a:prstGeom>
          <a:noFill/>
        </p:spPr>
        <p:txBody>
          <a:bodyPr wrap="square" rtlCol="0">
            <a:spAutoFit/>
          </a:bodyPr>
          <a:lstStyle/>
          <a:p>
            <a:pPr algn="ctr" eaLnBrk="0" hangingPunct="0"/>
            <a:r>
              <a:rPr lang="en-US" sz="2400" i="1" dirty="0">
                <a:solidFill>
                  <a:srgbClr val="000000"/>
                </a:solidFill>
                <a:latin typeface="Book Antiqua"/>
                <a:cs typeface="Book Antiqua"/>
              </a:rPr>
              <a:t>estimated</a:t>
            </a:r>
          </a:p>
        </p:txBody>
      </p:sp>
      <p:sp>
        <p:nvSpPr>
          <p:cNvPr id="48" name="TextBox 47"/>
          <p:cNvSpPr txBox="1"/>
          <p:nvPr/>
        </p:nvSpPr>
        <p:spPr>
          <a:xfrm>
            <a:off x="6907309" y="4448382"/>
            <a:ext cx="1577713" cy="400110"/>
          </a:xfrm>
          <a:prstGeom prst="rect">
            <a:avLst/>
          </a:prstGeom>
          <a:noFill/>
        </p:spPr>
        <p:txBody>
          <a:bodyPr wrap="square" rtlCol="0">
            <a:spAutoFit/>
          </a:bodyPr>
          <a:lstStyle/>
          <a:p>
            <a:pPr algn="ctr" eaLnBrk="0" hangingPunct="0"/>
            <a:r>
              <a:rPr lang="en-US" sz="2000" i="1" dirty="0">
                <a:solidFill>
                  <a:srgbClr val="000000"/>
                </a:solidFill>
                <a:latin typeface="Book Antiqua"/>
                <a:cs typeface="Book Antiqua"/>
              </a:rPr>
              <a:t>actual </a:t>
            </a:r>
            <a:r>
              <a:rPr lang="en-US" sz="2000" i="1" dirty="0" err="1">
                <a:solidFill>
                  <a:srgbClr val="000000"/>
                </a:solidFill>
                <a:latin typeface="Book Antiqua"/>
                <a:cs typeface="Book Antiqua"/>
              </a:rPr>
              <a:t>sim</a:t>
            </a:r>
            <a:endParaRPr lang="en-US" sz="2000" i="1" dirty="0">
              <a:solidFill>
                <a:srgbClr val="000000"/>
              </a:solidFill>
              <a:latin typeface="Book Antiqua"/>
              <a:cs typeface="Book Antiqua"/>
            </a:endParaRPr>
          </a:p>
        </p:txBody>
      </p:sp>
      <p:grpSp>
        <p:nvGrpSpPr>
          <p:cNvPr id="59" name="Group 58"/>
          <p:cNvGrpSpPr/>
          <p:nvPr/>
        </p:nvGrpSpPr>
        <p:grpSpPr>
          <a:xfrm>
            <a:off x="0" y="5213511"/>
            <a:ext cx="9144000" cy="1165391"/>
            <a:chOff x="96202" y="5059561"/>
            <a:chExt cx="9144001" cy="1165391"/>
          </a:xfrm>
        </p:grpSpPr>
        <p:grpSp>
          <p:nvGrpSpPr>
            <p:cNvPr id="46" name="Group 45"/>
            <p:cNvGrpSpPr/>
            <p:nvPr/>
          </p:nvGrpSpPr>
          <p:grpSpPr>
            <a:xfrm>
              <a:off x="96203" y="5466499"/>
              <a:ext cx="9144000" cy="758453"/>
              <a:chOff x="96203" y="5466499"/>
              <a:chExt cx="9144000" cy="758453"/>
            </a:xfrm>
          </p:grpSpPr>
          <p:sp>
            <p:nvSpPr>
              <p:cNvPr id="44" name="Text Box 37"/>
              <p:cNvSpPr txBox="1">
                <a:spLocks noChangeArrowheads="1"/>
              </p:cNvSpPr>
              <p:nvPr/>
            </p:nvSpPr>
            <p:spPr bwMode="auto">
              <a:xfrm>
                <a:off x="96203" y="5732509"/>
                <a:ext cx="9144000" cy="492443"/>
              </a:xfrm>
              <a:prstGeom prst="rect">
                <a:avLst/>
              </a:prstGeom>
              <a:noFill/>
              <a:ln w="9525">
                <a:noFill/>
                <a:miter lim="800000"/>
                <a:headEnd/>
                <a:tailEnd/>
              </a:ln>
            </p:spPr>
            <p:txBody>
              <a:bodyPr wrap="square">
                <a:prstTxWarp prst="textNoShape">
                  <a:avLst/>
                </a:prstTxWarp>
                <a:spAutoFit/>
              </a:bodyPr>
              <a:lstStyle/>
              <a:p>
                <a:pPr algn="ctr" eaLnBrk="0" hangingPunct="0"/>
                <a:r>
                  <a:rPr lang="en-US" sz="2600" b="1" dirty="0">
                    <a:solidFill>
                      <a:srgbClr val="000000"/>
                    </a:solidFill>
                    <a:latin typeface="Book Antiqua"/>
                    <a:cs typeface="Book Antiqua"/>
                  </a:rPr>
                  <a:t>(Q</a:t>
                </a:r>
                <a:r>
                  <a:rPr lang="en-US" sz="2600" b="1" baseline="-25000" dirty="0">
                    <a:solidFill>
                      <a:srgbClr val="000000"/>
                    </a:solidFill>
                    <a:latin typeface="Book Antiqua"/>
                    <a:cs typeface="Book Antiqua"/>
                  </a:rPr>
                  <a:t>1%prcp</a:t>
                </a:r>
                <a:r>
                  <a:rPr lang="en-US" sz="2600" b="1" dirty="0">
                    <a:solidFill>
                      <a:srgbClr val="000000"/>
                    </a:solidFill>
                    <a:latin typeface="Book Antiqua"/>
                    <a:cs typeface="Book Antiqua"/>
                  </a:rPr>
                  <a:t>- </a:t>
                </a:r>
                <a:r>
                  <a:rPr lang="en-US" sz="2600" b="1" dirty="0" err="1">
                    <a:solidFill>
                      <a:srgbClr val="000000"/>
                    </a:solidFill>
                    <a:latin typeface="Book Antiqua"/>
                    <a:cs typeface="Book Antiqua"/>
                  </a:rPr>
                  <a:t>Q</a:t>
                </a:r>
                <a:r>
                  <a:rPr lang="en-US" sz="2600" b="1" baseline="-25000" dirty="0" err="1">
                    <a:solidFill>
                      <a:srgbClr val="000000"/>
                    </a:solidFill>
                    <a:latin typeface="Book Antiqua"/>
                    <a:cs typeface="Book Antiqua"/>
                  </a:rPr>
                  <a:t>base</a:t>
                </a:r>
                <a:r>
                  <a:rPr lang="en-US" sz="2600" b="1" dirty="0">
                    <a:solidFill>
                      <a:srgbClr val="000000"/>
                    </a:solidFill>
                    <a:latin typeface="Book Antiqua"/>
                    <a:cs typeface="Book Antiqua"/>
                  </a:rPr>
                  <a:t>)  + (Q</a:t>
                </a:r>
                <a:r>
                  <a:rPr lang="en-US" sz="2600" b="1" baseline="-25000" dirty="0">
                    <a:solidFill>
                      <a:srgbClr val="000000"/>
                    </a:solidFill>
                    <a:latin typeface="Book Antiqua"/>
                    <a:cs typeface="Book Antiqua"/>
                  </a:rPr>
                  <a:t>1°C </a:t>
                </a:r>
                <a:r>
                  <a:rPr lang="en-US" sz="2600" b="1" dirty="0">
                    <a:solidFill>
                      <a:srgbClr val="000000"/>
                    </a:solidFill>
                    <a:latin typeface="Book Antiqua"/>
                    <a:cs typeface="Book Antiqua"/>
                  </a:rPr>
                  <a:t>- </a:t>
                </a:r>
                <a:r>
                  <a:rPr lang="en-US" sz="2600" b="1" dirty="0" err="1">
                    <a:solidFill>
                      <a:srgbClr val="000000"/>
                    </a:solidFill>
                    <a:latin typeface="Book Antiqua"/>
                    <a:cs typeface="Book Antiqua"/>
                  </a:rPr>
                  <a:t>Q</a:t>
                </a:r>
                <a:r>
                  <a:rPr lang="en-US" sz="2600" b="1" baseline="-25000" dirty="0" err="1">
                    <a:solidFill>
                      <a:srgbClr val="000000"/>
                    </a:solidFill>
                    <a:latin typeface="Book Antiqua"/>
                    <a:cs typeface="Book Antiqua"/>
                  </a:rPr>
                  <a:t>base</a:t>
                </a:r>
                <a:r>
                  <a:rPr lang="en-US" sz="2600" b="1" dirty="0">
                    <a:solidFill>
                      <a:srgbClr val="000000"/>
                    </a:solidFill>
                    <a:latin typeface="Book Antiqua"/>
                    <a:cs typeface="Book Antiqua"/>
                  </a:rPr>
                  <a:t>)   =   Q</a:t>
                </a:r>
                <a:r>
                  <a:rPr lang="en-US" sz="2600" b="1" baseline="-25000" dirty="0">
                    <a:solidFill>
                      <a:srgbClr val="000000"/>
                    </a:solidFill>
                    <a:latin typeface="Book Antiqua"/>
                    <a:cs typeface="Book Antiqua"/>
                  </a:rPr>
                  <a:t>1°C &amp; 1%prcp </a:t>
                </a:r>
                <a:r>
                  <a:rPr lang="en-US" sz="2600" b="1" dirty="0">
                    <a:solidFill>
                      <a:srgbClr val="000000"/>
                    </a:solidFill>
                    <a:latin typeface="Book Antiqua"/>
                    <a:cs typeface="Book Antiqua"/>
                  </a:rPr>
                  <a:t>– </a:t>
                </a:r>
                <a:r>
                  <a:rPr lang="en-US" sz="2600" b="1" dirty="0" err="1">
                    <a:solidFill>
                      <a:srgbClr val="000000"/>
                    </a:solidFill>
                    <a:latin typeface="Book Antiqua"/>
                    <a:cs typeface="Book Antiqua"/>
                  </a:rPr>
                  <a:t>Q</a:t>
                </a:r>
                <a:r>
                  <a:rPr lang="en-US" sz="2600" b="1" baseline="-25000" dirty="0" err="1">
                    <a:solidFill>
                      <a:srgbClr val="000000"/>
                    </a:solidFill>
                    <a:latin typeface="Book Antiqua"/>
                    <a:cs typeface="Book Antiqua"/>
                  </a:rPr>
                  <a:t>base</a:t>
                </a:r>
                <a:r>
                  <a:rPr lang="en-US" sz="2600" b="1" baseline="-25000" dirty="0">
                    <a:solidFill>
                      <a:srgbClr val="000000"/>
                    </a:solidFill>
                    <a:latin typeface="Book Antiqua"/>
                    <a:cs typeface="Book Antiqua"/>
                  </a:rPr>
                  <a:t> </a:t>
                </a:r>
                <a:endParaRPr lang="en-US" sz="2600" b="1" dirty="0">
                  <a:solidFill>
                    <a:srgbClr val="000000"/>
                  </a:solidFill>
                  <a:latin typeface="Book Antiqua"/>
                  <a:cs typeface="Book Antiqua"/>
                </a:endParaRPr>
              </a:p>
            </p:txBody>
          </p:sp>
          <p:sp>
            <p:nvSpPr>
              <p:cNvPr id="45" name="TextBox 44"/>
              <p:cNvSpPr txBox="1"/>
              <p:nvPr/>
            </p:nvSpPr>
            <p:spPr>
              <a:xfrm>
                <a:off x="5334609" y="5466499"/>
                <a:ext cx="355423" cy="553998"/>
              </a:xfrm>
              <a:prstGeom prst="rect">
                <a:avLst/>
              </a:prstGeom>
              <a:noFill/>
            </p:spPr>
            <p:txBody>
              <a:bodyPr wrap="square" rtlCol="0">
                <a:spAutoFit/>
              </a:bodyPr>
              <a:lstStyle/>
              <a:p>
                <a:pPr eaLnBrk="0" hangingPunct="0"/>
                <a:r>
                  <a:rPr lang="en-US" sz="3000" b="1" dirty="0">
                    <a:solidFill>
                      <a:srgbClr val="FF0000"/>
                    </a:solidFill>
                    <a:latin typeface="Book Antiqua"/>
                    <a:cs typeface="Book Antiqua"/>
                  </a:rPr>
                  <a:t>?</a:t>
                </a:r>
              </a:p>
            </p:txBody>
          </p:sp>
        </p:grpSp>
        <p:sp>
          <p:nvSpPr>
            <p:cNvPr id="49" name="TextBox 48"/>
            <p:cNvSpPr txBox="1"/>
            <p:nvPr/>
          </p:nvSpPr>
          <p:spPr>
            <a:xfrm>
              <a:off x="96202" y="5059561"/>
              <a:ext cx="9144000" cy="461665"/>
            </a:xfrm>
            <a:prstGeom prst="rect">
              <a:avLst/>
            </a:prstGeom>
            <a:noFill/>
          </p:spPr>
          <p:txBody>
            <a:bodyPr wrap="square" rtlCol="0">
              <a:spAutoFit/>
            </a:bodyPr>
            <a:lstStyle/>
            <a:p>
              <a:pPr algn="ctr" eaLnBrk="0" hangingPunct="0"/>
              <a:r>
                <a:rPr lang="en-US" sz="2400" dirty="0">
                  <a:solidFill>
                    <a:srgbClr val="000000"/>
                  </a:solidFill>
                  <a:latin typeface="Book Antiqua"/>
                  <a:cs typeface="Book Antiqua"/>
                </a:rPr>
                <a:t>rearrange to more easily compare small differences:</a:t>
              </a:r>
            </a:p>
          </p:txBody>
        </p:sp>
      </p:grpSp>
      <p:cxnSp>
        <p:nvCxnSpPr>
          <p:cNvPr id="51" name="Straight Connector 50"/>
          <p:cNvCxnSpPr/>
          <p:nvPr/>
        </p:nvCxnSpPr>
        <p:spPr bwMode="auto">
          <a:xfrm rot="5400000">
            <a:off x="2836686" y="2142818"/>
            <a:ext cx="1601195" cy="1763"/>
          </a:xfrm>
          <a:prstGeom prst="line">
            <a:avLst/>
          </a:prstGeom>
          <a:solidFill>
            <a:schemeClr val="accent1"/>
          </a:solidFill>
          <a:ln w="38100" cap="flat" cmpd="sng" algn="ctr">
            <a:solidFill>
              <a:schemeClr val="tx1"/>
            </a:solidFill>
            <a:prstDash val="solid"/>
            <a:round/>
            <a:headEnd type="triangle" w="med" len="med"/>
            <a:tailEnd type="none" w="med" len="med"/>
          </a:ln>
          <a:effectLst/>
        </p:spPr>
      </p:cxnSp>
      <p:cxnSp>
        <p:nvCxnSpPr>
          <p:cNvPr id="52" name="Straight Connector 51"/>
          <p:cNvCxnSpPr/>
          <p:nvPr/>
        </p:nvCxnSpPr>
        <p:spPr bwMode="auto">
          <a:xfrm rot="10800000">
            <a:off x="3615639" y="2942748"/>
            <a:ext cx="1483032" cy="1551"/>
          </a:xfrm>
          <a:prstGeom prst="line">
            <a:avLst/>
          </a:prstGeom>
          <a:solidFill>
            <a:schemeClr val="accent1"/>
          </a:solidFill>
          <a:ln w="38100" cap="flat" cmpd="sng" algn="ctr">
            <a:solidFill>
              <a:schemeClr val="tx1"/>
            </a:solidFill>
            <a:prstDash val="solid"/>
            <a:round/>
            <a:headEnd type="triangle" w="med" len="med"/>
            <a:tailEnd type="none" w="med" len="med"/>
          </a:ln>
          <a:effectLst/>
        </p:spPr>
      </p:cxnSp>
      <p:sp>
        <p:nvSpPr>
          <p:cNvPr id="54" name="Rectangle 53"/>
          <p:cNvSpPr/>
          <p:nvPr/>
        </p:nvSpPr>
        <p:spPr>
          <a:xfrm>
            <a:off x="3209815" y="2832534"/>
            <a:ext cx="913932" cy="461665"/>
          </a:xfrm>
          <a:prstGeom prst="rect">
            <a:avLst/>
          </a:prstGeom>
        </p:spPr>
        <p:txBody>
          <a:bodyPr wrap="none">
            <a:spAutoFit/>
          </a:bodyPr>
          <a:lstStyle/>
          <a:p>
            <a:pPr eaLnBrk="0" hangingPunct="0"/>
            <a:r>
              <a:rPr lang="en-US" sz="2400" b="1" dirty="0">
                <a:solidFill>
                  <a:srgbClr val="000000"/>
                </a:solidFill>
                <a:latin typeface="Book Antiqua"/>
                <a:cs typeface="Book Antiqua"/>
              </a:rPr>
              <a:t>Q</a:t>
            </a:r>
            <a:r>
              <a:rPr lang="en-US" sz="2400" b="1" baseline="-25000" dirty="0">
                <a:solidFill>
                  <a:srgbClr val="000000"/>
                </a:solidFill>
                <a:latin typeface="Book Antiqua"/>
                <a:cs typeface="Book Antiqua"/>
              </a:rPr>
              <a:t> base </a:t>
            </a:r>
            <a:endParaRPr lang="en-US" sz="2400" dirty="0">
              <a:solidFill>
                <a:srgbClr val="000000"/>
              </a:solidFill>
              <a:latin typeface="Book Antiqua"/>
              <a:cs typeface="Book Antiqua"/>
            </a:endParaRPr>
          </a:p>
        </p:txBody>
      </p:sp>
      <p:sp>
        <p:nvSpPr>
          <p:cNvPr id="55" name="Rectangle 54"/>
          <p:cNvSpPr/>
          <p:nvPr/>
        </p:nvSpPr>
        <p:spPr>
          <a:xfrm>
            <a:off x="4713658" y="2890266"/>
            <a:ext cx="773870" cy="461665"/>
          </a:xfrm>
          <a:prstGeom prst="rect">
            <a:avLst/>
          </a:prstGeom>
        </p:spPr>
        <p:txBody>
          <a:bodyPr wrap="none">
            <a:spAutoFit/>
          </a:bodyPr>
          <a:lstStyle/>
          <a:p>
            <a:pPr eaLnBrk="0" hangingPunct="0"/>
            <a:r>
              <a:rPr lang="en-US" sz="2400" b="1" dirty="0">
                <a:solidFill>
                  <a:srgbClr val="000000"/>
                </a:solidFill>
                <a:latin typeface="Book Antiqua"/>
                <a:cs typeface="Book Antiqua"/>
              </a:rPr>
              <a:t>Q</a:t>
            </a:r>
            <a:r>
              <a:rPr lang="en-US" sz="2400" b="1" baseline="-25000" dirty="0">
                <a:solidFill>
                  <a:srgbClr val="000000"/>
                </a:solidFill>
                <a:latin typeface="Book Antiqua"/>
                <a:cs typeface="Book Antiqua"/>
              </a:rPr>
              <a:t>1°C </a:t>
            </a:r>
            <a:endParaRPr lang="en-US" sz="2400" dirty="0">
              <a:solidFill>
                <a:srgbClr val="000000"/>
              </a:solidFill>
              <a:latin typeface="Book Antiqua"/>
              <a:cs typeface="Book Antiqua"/>
            </a:endParaRPr>
          </a:p>
        </p:txBody>
      </p:sp>
      <p:sp>
        <p:nvSpPr>
          <p:cNvPr id="56" name="Rectangle 55"/>
          <p:cNvSpPr/>
          <p:nvPr/>
        </p:nvSpPr>
        <p:spPr>
          <a:xfrm>
            <a:off x="2500750" y="1196816"/>
            <a:ext cx="1147670" cy="461665"/>
          </a:xfrm>
          <a:prstGeom prst="rect">
            <a:avLst/>
          </a:prstGeom>
        </p:spPr>
        <p:txBody>
          <a:bodyPr wrap="none">
            <a:spAutoFit/>
          </a:bodyPr>
          <a:lstStyle/>
          <a:p>
            <a:pPr eaLnBrk="0" hangingPunct="0"/>
            <a:r>
              <a:rPr lang="en-US" sz="2400" b="1" dirty="0">
                <a:solidFill>
                  <a:srgbClr val="000000"/>
                </a:solidFill>
                <a:latin typeface="Book Antiqua"/>
                <a:cs typeface="Book Antiqua"/>
              </a:rPr>
              <a:t>Q</a:t>
            </a:r>
            <a:r>
              <a:rPr lang="en-US" sz="2400" b="1" baseline="-25000" dirty="0">
                <a:solidFill>
                  <a:srgbClr val="000000"/>
                </a:solidFill>
                <a:latin typeface="Book Antiqua"/>
                <a:cs typeface="Book Antiqua"/>
              </a:rPr>
              <a:t>1%prcp</a:t>
            </a:r>
            <a:endParaRPr lang="en-US" sz="2400" dirty="0">
              <a:solidFill>
                <a:srgbClr val="000000"/>
              </a:solidFill>
              <a:latin typeface="Book Antiqua"/>
              <a:cs typeface="Book Antiqua"/>
            </a:endParaRPr>
          </a:p>
        </p:txBody>
      </p:sp>
      <p:sp>
        <p:nvSpPr>
          <p:cNvPr id="58" name="Rectangle 57"/>
          <p:cNvSpPr/>
          <p:nvPr/>
        </p:nvSpPr>
        <p:spPr>
          <a:xfrm>
            <a:off x="4992039" y="1293037"/>
            <a:ext cx="1754006" cy="461665"/>
          </a:xfrm>
          <a:prstGeom prst="rect">
            <a:avLst/>
          </a:prstGeom>
        </p:spPr>
        <p:txBody>
          <a:bodyPr wrap="none">
            <a:spAutoFit/>
          </a:bodyPr>
          <a:lstStyle/>
          <a:p>
            <a:pPr eaLnBrk="0" hangingPunct="0"/>
            <a:r>
              <a:rPr lang="en-US" sz="2400" b="1" dirty="0">
                <a:solidFill>
                  <a:srgbClr val="000000"/>
                </a:solidFill>
                <a:latin typeface="Book Antiqua"/>
                <a:cs typeface="Book Antiqua"/>
              </a:rPr>
              <a:t>Q</a:t>
            </a:r>
            <a:r>
              <a:rPr lang="en-US" sz="2400" b="1" baseline="-25000" dirty="0">
                <a:solidFill>
                  <a:srgbClr val="000000"/>
                </a:solidFill>
                <a:latin typeface="Book Antiqua"/>
                <a:cs typeface="Book Antiqua"/>
              </a:rPr>
              <a:t>1°C &amp; 1%prcp </a:t>
            </a:r>
            <a:endParaRPr lang="en-US" sz="2400" b="1" dirty="0">
              <a:solidFill>
                <a:srgbClr val="000000"/>
              </a:solidFill>
              <a:latin typeface="Book Antiqua"/>
              <a:cs typeface="Book Antiqua"/>
            </a:endParaRPr>
          </a:p>
        </p:txBody>
      </p:sp>
      <p:sp>
        <p:nvSpPr>
          <p:cNvPr id="69" name="TextBox 68"/>
          <p:cNvSpPr txBox="1"/>
          <p:nvPr/>
        </p:nvSpPr>
        <p:spPr>
          <a:xfrm>
            <a:off x="4793572" y="1071979"/>
            <a:ext cx="355423" cy="553998"/>
          </a:xfrm>
          <a:prstGeom prst="rect">
            <a:avLst/>
          </a:prstGeom>
          <a:noFill/>
        </p:spPr>
        <p:txBody>
          <a:bodyPr wrap="none" rtlCol="0">
            <a:spAutoFit/>
          </a:bodyPr>
          <a:lstStyle/>
          <a:p>
            <a:pPr eaLnBrk="0" hangingPunct="0"/>
            <a:r>
              <a:rPr lang="en-US" sz="3000" b="1" dirty="0">
                <a:solidFill>
                  <a:srgbClr val="FF0000"/>
                </a:solidFill>
                <a:latin typeface="Book Antiqua"/>
                <a:cs typeface="Book Antiqua"/>
              </a:rPr>
              <a:t>?</a:t>
            </a:r>
          </a:p>
        </p:txBody>
      </p:sp>
      <p:sp>
        <p:nvSpPr>
          <p:cNvPr id="70" name="Oval 69"/>
          <p:cNvSpPr/>
          <p:nvPr/>
        </p:nvSpPr>
        <p:spPr bwMode="auto">
          <a:xfrm>
            <a:off x="4925542" y="1558744"/>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cs typeface="+mn-cs"/>
            </a:endParaRPr>
          </a:p>
        </p:txBody>
      </p:sp>
      <p:cxnSp>
        <p:nvCxnSpPr>
          <p:cNvPr id="29" name="Straight Connector 28"/>
          <p:cNvCxnSpPr/>
          <p:nvPr/>
        </p:nvCxnSpPr>
        <p:spPr bwMode="auto">
          <a:xfrm>
            <a:off x="4030136" y="4690533"/>
            <a:ext cx="1981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753530" y="4699000"/>
            <a:ext cx="1981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V="1">
            <a:off x="6829534" y="4690533"/>
            <a:ext cx="330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flipV="1">
            <a:off x="8248054" y="4682066"/>
            <a:ext cx="330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0" name="Group 39"/>
          <p:cNvGrpSpPr/>
          <p:nvPr/>
        </p:nvGrpSpPr>
        <p:grpSpPr>
          <a:xfrm>
            <a:off x="557972" y="2788798"/>
            <a:ext cx="3500229" cy="1810464"/>
            <a:chOff x="557972" y="2788798"/>
            <a:chExt cx="3500229" cy="1810464"/>
          </a:xfrm>
        </p:grpSpPr>
        <p:sp>
          <p:nvSpPr>
            <p:cNvPr id="28" name="Rectangle 27"/>
            <p:cNvSpPr/>
            <p:nvPr/>
          </p:nvSpPr>
          <p:spPr bwMode="auto">
            <a:xfrm>
              <a:off x="557972" y="3617830"/>
              <a:ext cx="981260" cy="981432"/>
            </a:xfrm>
            <a:prstGeom prst="rect">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cs typeface="+mn-cs"/>
              </a:endParaRPr>
            </a:p>
          </p:txBody>
        </p:sp>
        <p:sp>
          <p:nvSpPr>
            <p:cNvPr id="32" name="Rectangle 31"/>
            <p:cNvSpPr/>
            <p:nvPr/>
          </p:nvSpPr>
          <p:spPr bwMode="auto">
            <a:xfrm>
              <a:off x="3076941" y="2788798"/>
              <a:ext cx="981260" cy="636594"/>
            </a:xfrm>
            <a:prstGeom prst="rect">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cs typeface="+mn-cs"/>
              </a:endParaRPr>
            </a:p>
          </p:txBody>
        </p:sp>
      </p:grpSp>
      <p:grpSp>
        <p:nvGrpSpPr>
          <p:cNvPr id="41" name="Group 40"/>
          <p:cNvGrpSpPr/>
          <p:nvPr/>
        </p:nvGrpSpPr>
        <p:grpSpPr>
          <a:xfrm>
            <a:off x="1768593" y="1363207"/>
            <a:ext cx="2310371" cy="3215261"/>
            <a:chOff x="1768593" y="1363207"/>
            <a:chExt cx="2310371" cy="3215261"/>
          </a:xfrm>
        </p:grpSpPr>
        <p:sp>
          <p:nvSpPr>
            <p:cNvPr id="33" name="Rectangle 32"/>
            <p:cNvSpPr/>
            <p:nvPr/>
          </p:nvSpPr>
          <p:spPr bwMode="auto">
            <a:xfrm>
              <a:off x="1768593" y="3597036"/>
              <a:ext cx="2310371" cy="981432"/>
            </a:xfrm>
            <a:prstGeom prst="rect">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cs typeface="+mn-cs"/>
              </a:endParaRPr>
            </a:p>
          </p:txBody>
        </p:sp>
        <p:sp>
          <p:nvSpPr>
            <p:cNvPr id="34" name="Rectangle 33"/>
            <p:cNvSpPr/>
            <p:nvPr/>
          </p:nvSpPr>
          <p:spPr bwMode="auto">
            <a:xfrm>
              <a:off x="3444032" y="1363207"/>
              <a:ext cx="365568" cy="1668917"/>
            </a:xfrm>
            <a:prstGeom prst="rect">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cs typeface="+mn-cs"/>
              </a:endParaRPr>
            </a:p>
          </p:txBody>
        </p:sp>
      </p:grpSp>
      <p:grpSp>
        <p:nvGrpSpPr>
          <p:cNvPr id="42" name="Group 41"/>
          <p:cNvGrpSpPr/>
          <p:nvPr/>
        </p:nvGrpSpPr>
        <p:grpSpPr>
          <a:xfrm>
            <a:off x="3651107" y="2771103"/>
            <a:ext cx="2505822" cy="1825059"/>
            <a:chOff x="3651107" y="2771103"/>
            <a:chExt cx="2505822" cy="1825059"/>
          </a:xfrm>
        </p:grpSpPr>
        <p:sp>
          <p:nvSpPr>
            <p:cNvPr id="36" name="Rectangle 35"/>
            <p:cNvSpPr/>
            <p:nvPr/>
          </p:nvSpPr>
          <p:spPr bwMode="auto">
            <a:xfrm>
              <a:off x="4172121" y="3614730"/>
              <a:ext cx="1984808" cy="981432"/>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cs typeface="+mn-cs"/>
              </a:endParaRPr>
            </a:p>
          </p:txBody>
        </p:sp>
        <p:sp>
          <p:nvSpPr>
            <p:cNvPr id="37" name="Rectangle 36"/>
            <p:cNvSpPr/>
            <p:nvPr/>
          </p:nvSpPr>
          <p:spPr bwMode="auto">
            <a:xfrm>
              <a:off x="3651107" y="2771103"/>
              <a:ext cx="1422543" cy="318754"/>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cs typeface="+mn-cs"/>
              </a:endParaRPr>
            </a:p>
          </p:txBody>
        </p:sp>
      </p:grpSp>
      <p:grpSp>
        <p:nvGrpSpPr>
          <p:cNvPr id="43" name="Group 42"/>
          <p:cNvGrpSpPr/>
          <p:nvPr/>
        </p:nvGrpSpPr>
        <p:grpSpPr>
          <a:xfrm>
            <a:off x="5073650" y="1249295"/>
            <a:ext cx="3526809" cy="3272992"/>
            <a:chOff x="5073650" y="1249295"/>
            <a:chExt cx="3526809" cy="3272992"/>
          </a:xfrm>
        </p:grpSpPr>
        <p:sp>
          <p:nvSpPr>
            <p:cNvPr id="38" name="Oval 37"/>
            <p:cNvSpPr/>
            <p:nvPr/>
          </p:nvSpPr>
          <p:spPr bwMode="auto">
            <a:xfrm>
              <a:off x="6657178" y="3810267"/>
              <a:ext cx="1943281" cy="712020"/>
            </a:xfrm>
            <a:prstGeom prst="ellipse">
              <a:avLst/>
            </a:prstGeom>
            <a:noFill/>
            <a:ln w="38100" cap="flat" cmpd="sng" algn="ctr">
              <a:solidFill>
                <a:srgbClr val="9C11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cs typeface="+mn-cs"/>
              </a:endParaRPr>
            </a:p>
          </p:txBody>
        </p:sp>
        <p:sp>
          <p:nvSpPr>
            <p:cNvPr id="39" name="Oval 38"/>
            <p:cNvSpPr/>
            <p:nvPr/>
          </p:nvSpPr>
          <p:spPr bwMode="auto">
            <a:xfrm>
              <a:off x="5073650" y="1249295"/>
              <a:ext cx="1943281" cy="712020"/>
            </a:xfrm>
            <a:prstGeom prst="ellipse">
              <a:avLst/>
            </a:prstGeom>
            <a:noFill/>
            <a:ln w="38100" cap="flat" cmpd="sng" algn="ctr">
              <a:solidFill>
                <a:srgbClr val="9C11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76" t="22817" r="29722" b="18651"/>
          <a:stretch/>
        </p:blipFill>
        <p:spPr bwMode="auto">
          <a:xfrm>
            <a:off x="838200" y="1134999"/>
            <a:ext cx="7391400" cy="572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3543"/>
            <a:ext cx="8991600" cy="954107"/>
          </a:xfrm>
          <a:prstGeom prst="rect">
            <a:avLst/>
          </a:prstGeom>
          <a:noFill/>
        </p:spPr>
        <p:txBody>
          <a:bodyPr wrap="square" rtlCol="0">
            <a:spAutoFit/>
          </a:bodyPr>
          <a:lstStyle/>
          <a:p>
            <a:r>
              <a:rPr lang="en-US" sz="2800" dirty="0" smtClean="0"/>
              <a:t>Projected changes in 21</a:t>
            </a:r>
            <a:r>
              <a:rPr lang="en-US" sz="2800" baseline="30000" dirty="0" smtClean="0"/>
              <a:t>st</a:t>
            </a:r>
            <a:r>
              <a:rPr lang="en-US" sz="2800" dirty="0" smtClean="0"/>
              <a:t> C Colorado River Streamflow, full simulation vs sensitivity-based reconstruction</a:t>
            </a:r>
            <a:endParaRPr lang="en-US" sz="2800" dirty="0"/>
          </a:p>
        </p:txBody>
      </p:sp>
    </p:spTree>
    <p:extLst>
      <p:ext uri="{BB962C8B-B14F-4D97-AF65-F5344CB8AC3E}">
        <p14:creationId xmlns:p14="http://schemas.microsoft.com/office/powerpoint/2010/main" val="884678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l="23750" t="24001" r="24374" b="23000"/>
          <a:stretch>
            <a:fillRect/>
          </a:stretch>
        </p:blipFill>
        <p:spPr bwMode="auto">
          <a:xfrm>
            <a:off x="330226" y="734786"/>
            <a:ext cx="8483548" cy="541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 Box 3"/>
          <p:cNvSpPr txBox="1">
            <a:spLocks noChangeArrowheads="1"/>
          </p:cNvSpPr>
          <p:nvPr/>
        </p:nvSpPr>
        <p:spPr bwMode="auto">
          <a:xfrm>
            <a:off x="4423166" y="6256530"/>
            <a:ext cx="3795272" cy="428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019" tIns="44511" rIns="89019" bIns="44511">
            <a:spAutoFit/>
          </a:bodyPr>
          <a:lstStyle>
            <a:lvl1pPr defTabSz="911225">
              <a:defRPr sz="2200" b="1">
                <a:solidFill>
                  <a:schemeClr val="tx1"/>
                </a:solidFill>
                <a:latin typeface="Times New Roman" pitchFamily="18" charset="0"/>
              </a:defRPr>
            </a:lvl1pPr>
            <a:lvl2pPr marL="742950" indent="-285750" defTabSz="911225">
              <a:defRPr sz="2200" b="1">
                <a:solidFill>
                  <a:schemeClr val="tx1"/>
                </a:solidFill>
                <a:latin typeface="Times New Roman" pitchFamily="18" charset="0"/>
              </a:defRPr>
            </a:lvl2pPr>
            <a:lvl3pPr marL="1143000" indent="-228600" defTabSz="911225">
              <a:defRPr sz="2200" b="1">
                <a:solidFill>
                  <a:schemeClr val="tx1"/>
                </a:solidFill>
                <a:latin typeface="Times New Roman" pitchFamily="18" charset="0"/>
              </a:defRPr>
            </a:lvl3pPr>
            <a:lvl4pPr marL="1600200" indent="-228600" defTabSz="911225">
              <a:defRPr sz="2200" b="1">
                <a:solidFill>
                  <a:schemeClr val="tx1"/>
                </a:solidFill>
                <a:latin typeface="Times New Roman" pitchFamily="18" charset="0"/>
              </a:defRPr>
            </a:lvl4pPr>
            <a:lvl5pPr marL="2057400" indent="-228600" defTabSz="911225">
              <a:defRPr sz="2200" b="1">
                <a:solidFill>
                  <a:schemeClr val="tx1"/>
                </a:solidFill>
                <a:latin typeface="Times New Roman" pitchFamily="18" charset="0"/>
              </a:defRPr>
            </a:lvl5pPr>
            <a:lvl6pPr marL="2514600" indent="-228600" defTabSz="911225" eaLnBrk="0" fontAlgn="base" hangingPunct="0">
              <a:lnSpc>
                <a:spcPct val="89000"/>
              </a:lnSpc>
              <a:spcBef>
                <a:spcPct val="0"/>
              </a:spcBef>
              <a:spcAft>
                <a:spcPct val="0"/>
              </a:spcAft>
              <a:defRPr sz="2200" b="1">
                <a:solidFill>
                  <a:schemeClr val="tx1"/>
                </a:solidFill>
                <a:latin typeface="Times New Roman" pitchFamily="18" charset="0"/>
              </a:defRPr>
            </a:lvl6pPr>
            <a:lvl7pPr marL="2971800" indent="-228600" defTabSz="911225" eaLnBrk="0" fontAlgn="base" hangingPunct="0">
              <a:lnSpc>
                <a:spcPct val="89000"/>
              </a:lnSpc>
              <a:spcBef>
                <a:spcPct val="0"/>
              </a:spcBef>
              <a:spcAft>
                <a:spcPct val="0"/>
              </a:spcAft>
              <a:defRPr sz="2200" b="1">
                <a:solidFill>
                  <a:schemeClr val="tx1"/>
                </a:solidFill>
                <a:latin typeface="Times New Roman" pitchFamily="18" charset="0"/>
              </a:defRPr>
            </a:lvl7pPr>
            <a:lvl8pPr marL="3429000" indent="-228600" defTabSz="911225" eaLnBrk="0" fontAlgn="base" hangingPunct="0">
              <a:lnSpc>
                <a:spcPct val="89000"/>
              </a:lnSpc>
              <a:spcBef>
                <a:spcPct val="0"/>
              </a:spcBef>
              <a:spcAft>
                <a:spcPct val="0"/>
              </a:spcAft>
              <a:defRPr sz="2200" b="1">
                <a:solidFill>
                  <a:schemeClr val="tx1"/>
                </a:solidFill>
                <a:latin typeface="Times New Roman" pitchFamily="18" charset="0"/>
              </a:defRPr>
            </a:lvl8pPr>
            <a:lvl9pPr marL="3886200" indent="-228600" defTabSz="911225" eaLnBrk="0" fontAlgn="base" hangingPunct="0">
              <a:lnSpc>
                <a:spcPct val="89000"/>
              </a:lnSpc>
              <a:spcBef>
                <a:spcPct val="0"/>
              </a:spcBef>
              <a:spcAft>
                <a:spcPct val="0"/>
              </a:spcAft>
              <a:defRPr sz="2200" b="1">
                <a:solidFill>
                  <a:schemeClr val="tx1"/>
                </a:solidFill>
                <a:latin typeface="Times New Roman" pitchFamily="18" charset="0"/>
              </a:defRPr>
            </a:lvl9pPr>
          </a:lstStyle>
          <a:p>
            <a:pPr>
              <a:spcBef>
                <a:spcPct val="50000"/>
              </a:spcBef>
            </a:pPr>
            <a:r>
              <a:rPr lang="en-US" dirty="0">
                <a:cs typeface="Arial" pitchFamily="34" charset="0"/>
              </a:rPr>
              <a:t>From Stewart et al, 2005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12.wshd.bargraph3deg.jpg"/>
          <p:cNvPicPr>
            <a:picLocks noChangeAspect="1"/>
          </p:cNvPicPr>
          <p:nvPr/>
        </p:nvPicPr>
        <p:blipFill>
          <a:blip r:embed="rId3"/>
          <a:srcRect t="23333" b="6158"/>
          <a:stretch>
            <a:fillRect/>
          </a:stretch>
        </p:blipFill>
        <p:spPr>
          <a:xfrm>
            <a:off x="5029063" y="4661288"/>
            <a:ext cx="1779672" cy="1885950"/>
          </a:xfrm>
          <a:prstGeom prst="rect">
            <a:avLst/>
          </a:prstGeom>
        </p:spPr>
      </p:pic>
      <p:pic>
        <p:nvPicPr>
          <p:cNvPr id="47" name="Picture 46" descr="83.wshd.bargraph3deg.jpg"/>
          <p:cNvPicPr>
            <a:picLocks noChangeAspect="1"/>
          </p:cNvPicPr>
          <p:nvPr/>
        </p:nvPicPr>
        <p:blipFill>
          <a:blip r:embed="rId4"/>
          <a:srcRect t="22859" b="6633"/>
          <a:stretch>
            <a:fillRect/>
          </a:stretch>
        </p:blipFill>
        <p:spPr>
          <a:xfrm>
            <a:off x="3370660" y="4661288"/>
            <a:ext cx="1779672" cy="1885950"/>
          </a:xfrm>
          <a:prstGeom prst="rect">
            <a:avLst/>
          </a:prstGeom>
        </p:spPr>
      </p:pic>
      <p:pic>
        <p:nvPicPr>
          <p:cNvPr id="44" name="Picture 43" descr="130.wshd.bargraph3deg.jpg"/>
          <p:cNvPicPr>
            <a:picLocks noChangeAspect="1"/>
          </p:cNvPicPr>
          <p:nvPr/>
        </p:nvPicPr>
        <p:blipFill>
          <a:blip r:embed="rId5"/>
          <a:srcRect t="22963" b="6529"/>
          <a:stretch>
            <a:fillRect/>
          </a:stretch>
        </p:blipFill>
        <p:spPr>
          <a:xfrm>
            <a:off x="1765299" y="4661288"/>
            <a:ext cx="1779672" cy="1885950"/>
          </a:xfrm>
          <a:prstGeom prst="rect">
            <a:avLst/>
          </a:prstGeom>
          <a:ln w="38100">
            <a:noFill/>
          </a:ln>
        </p:spPr>
      </p:pic>
      <p:grpSp>
        <p:nvGrpSpPr>
          <p:cNvPr id="43" name="Group 42"/>
          <p:cNvGrpSpPr/>
          <p:nvPr/>
        </p:nvGrpSpPr>
        <p:grpSpPr>
          <a:xfrm>
            <a:off x="4618496" y="1300088"/>
            <a:ext cx="2499856" cy="3024497"/>
            <a:chOff x="2666999" y="480712"/>
            <a:chExt cx="2563998" cy="3102101"/>
          </a:xfrm>
        </p:grpSpPr>
        <p:pic>
          <p:nvPicPr>
            <p:cNvPr id="34" name="Picture 33" descr="wshd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rcRect l="9932" t="34490" r="84397" b="55123"/>
                <a:stretch>
                  <a:fillRect/>
                </a:stretch>
              </p:blipFill>
            </mc:Choice>
            <mc:Fallback>
              <p:blipFill>
                <a:blip r:embed="rId7"/>
                <a:srcRect l="9932" t="34490" r="84397" b="55123"/>
                <a:stretch>
                  <a:fillRect/>
                </a:stretch>
              </p:blipFill>
            </mc:Fallback>
          </mc:AlternateContent>
          <p:spPr>
            <a:xfrm>
              <a:off x="2666999" y="929352"/>
              <a:ext cx="699793" cy="2653461"/>
            </a:xfrm>
            <a:prstGeom prst="rect">
              <a:avLst/>
            </a:prstGeom>
          </p:spPr>
        </p:pic>
        <p:sp>
          <p:nvSpPr>
            <p:cNvPr id="27" name="TextBox 26"/>
            <p:cNvSpPr txBox="1"/>
            <p:nvPr/>
          </p:nvSpPr>
          <p:spPr>
            <a:xfrm>
              <a:off x="3354485" y="480712"/>
              <a:ext cx="1876512" cy="2967333"/>
            </a:xfrm>
            <a:prstGeom prst="rect">
              <a:avLst/>
            </a:prstGeom>
            <a:solidFill>
              <a:schemeClr val="bg1"/>
            </a:solidFill>
          </p:spPr>
          <p:txBody>
            <a:bodyPr wrap="square" rtlCol="0">
              <a:spAutoFit/>
            </a:bodyPr>
            <a:lstStyle/>
            <a:p>
              <a:pPr defTabSz="457200" fontAlgn="auto">
                <a:spcBef>
                  <a:spcPts val="0"/>
                </a:spcBef>
                <a:spcAft>
                  <a:spcPts val="0"/>
                </a:spcAft>
              </a:pPr>
              <a:r>
                <a:rPr lang="en-US" sz="1400" dirty="0" smtClean="0">
                  <a:solidFill>
                    <a:prstClr val="black"/>
                  </a:solidFill>
                  <a:latin typeface="Calibri"/>
                  <a:cs typeface="+mn-cs"/>
                </a:rPr>
                <a:t>Watershed units</a:t>
              </a:r>
            </a:p>
            <a:p>
              <a:pPr defTabSz="457200" fontAlgn="auto">
                <a:spcBef>
                  <a:spcPts val="0"/>
                </a:spcBef>
                <a:spcAft>
                  <a:spcPts val="0"/>
                </a:spcAft>
              </a:pPr>
              <a:endParaRPr lang="en-US" sz="1400" dirty="0" smtClean="0">
                <a:solidFill>
                  <a:prstClr val="black"/>
                </a:solidFill>
                <a:latin typeface="Calibri"/>
                <a:cs typeface="+mn-cs"/>
              </a:endParaRPr>
            </a:p>
            <a:p>
              <a:pPr defTabSz="457200" fontAlgn="auto">
                <a:spcBef>
                  <a:spcPts val="0"/>
                </a:spcBef>
                <a:spcAft>
                  <a:spcPts val="0"/>
                </a:spcAft>
              </a:pPr>
              <a:r>
                <a:rPr lang="en-US" sz="1400" dirty="0" smtClean="0">
                  <a:solidFill>
                    <a:prstClr val="black"/>
                  </a:solidFill>
                  <a:latin typeface="Calibri"/>
                  <a:cs typeface="+mn-cs"/>
                </a:rPr>
                <a:t>More sensitive to cool season warming</a:t>
              </a:r>
            </a:p>
            <a:p>
              <a:pPr defTabSz="457200" fontAlgn="auto">
                <a:spcBef>
                  <a:spcPts val="0"/>
                </a:spcBef>
                <a:spcAft>
                  <a:spcPts val="0"/>
                </a:spcAft>
              </a:pPr>
              <a:endParaRPr lang="en-US" sz="1400" dirty="0" smtClean="0">
                <a:solidFill>
                  <a:prstClr val="black"/>
                </a:solidFill>
                <a:latin typeface="Calibri"/>
                <a:cs typeface="+mn-cs"/>
              </a:endParaRPr>
            </a:p>
            <a:p>
              <a:pPr defTabSz="457200" fontAlgn="auto">
                <a:spcBef>
                  <a:spcPts val="0"/>
                </a:spcBef>
                <a:spcAft>
                  <a:spcPts val="0"/>
                </a:spcAft>
              </a:pPr>
              <a:r>
                <a:rPr lang="en-US" sz="1400" dirty="0" smtClean="0">
                  <a:solidFill>
                    <a:prstClr val="black"/>
                  </a:solidFill>
                  <a:latin typeface="Calibri"/>
                  <a:cs typeface="+mn-cs"/>
                </a:rPr>
                <a:t>More sensitive to warm season warming</a:t>
              </a:r>
            </a:p>
            <a:p>
              <a:pPr defTabSz="457200" fontAlgn="auto">
                <a:spcBef>
                  <a:spcPts val="0"/>
                </a:spcBef>
                <a:spcAft>
                  <a:spcPts val="0"/>
                </a:spcAft>
              </a:pPr>
              <a:endParaRPr lang="en-US" sz="1400" dirty="0" smtClean="0">
                <a:solidFill>
                  <a:prstClr val="black"/>
                </a:solidFill>
                <a:latin typeface="Calibri"/>
                <a:cs typeface="+mn-cs"/>
              </a:endParaRPr>
            </a:p>
            <a:p>
              <a:pPr defTabSz="457200" fontAlgn="auto">
                <a:spcBef>
                  <a:spcPts val="0"/>
                </a:spcBef>
                <a:spcAft>
                  <a:spcPts val="0"/>
                </a:spcAft>
              </a:pPr>
              <a:r>
                <a:rPr lang="en-US" sz="1400" dirty="0" smtClean="0">
                  <a:solidFill>
                    <a:prstClr val="black"/>
                  </a:solidFill>
                  <a:latin typeface="Calibri"/>
                  <a:cs typeface="+mn-cs"/>
                </a:rPr>
                <a:t>Cool season warming positive</a:t>
              </a:r>
            </a:p>
            <a:p>
              <a:pPr defTabSz="457200" fontAlgn="auto">
                <a:spcBef>
                  <a:spcPts val="0"/>
                </a:spcBef>
                <a:spcAft>
                  <a:spcPts val="0"/>
                </a:spcAft>
              </a:pPr>
              <a:endParaRPr lang="en-US" sz="1000" dirty="0" smtClean="0">
                <a:solidFill>
                  <a:prstClr val="black"/>
                </a:solidFill>
                <a:latin typeface="Calibri"/>
                <a:cs typeface="+mn-cs"/>
              </a:endParaRPr>
            </a:p>
            <a:p>
              <a:pPr defTabSz="457200" fontAlgn="auto">
                <a:spcBef>
                  <a:spcPts val="0"/>
                </a:spcBef>
                <a:spcAft>
                  <a:spcPts val="0"/>
                </a:spcAft>
              </a:pPr>
              <a:r>
                <a:rPr lang="en-US" sz="1400" dirty="0" smtClean="0">
                  <a:solidFill>
                    <a:prstClr val="black"/>
                  </a:solidFill>
                  <a:latin typeface="Calibri"/>
                  <a:cs typeface="+mn-cs"/>
                </a:rPr>
                <a:t>Example watersheds (below)  </a:t>
              </a:r>
              <a:endParaRPr lang="en-US" sz="1400" dirty="0">
                <a:solidFill>
                  <a:prstClr val="black"/>
                </a:solidFill>
                <a:latin typeface="Calibri"/>
                <a:cs typeface="+mn-cs"/>
              </a:endParaRPr>
            </a:p>
          </p:txBody>
        </p:sp>
        <p:cxnSp>
          <p:nvCxnSpPr>
            <p:cNvPr id="29" name="Straight Connector 28"/>
            <p:cNvCxnSpPr/>
            <p:nvPr/>
          </p:nvCxnSpPr>
          <p:spPr bwMode="auto">
            <a:xfrm>
              <a:off x="2730499" y="718472"/>
              <a:ext cx="481983" cy="92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 name="Group 3"/>
          <p:cNvGrpSpPr/>
          <p:nvPr/>
        </p:nvGrpSpPr>
        <p:grpSpPr>
          <a:xfrm>
            <a:off x="-219853" y="4130355"/>
            <a:ext cx="6690535" cy="2721720"/>
            <a:chOff x="24486603" y="13255575"/>
            <a:chExt cx="8552827" cy="3274621"/>
          </a:xfrm>
        </p:grpSpPr>
        <p:sp>
          <p:nvSpPr>
            <p:cNvPr id="8" name="TextBox 99"/>
            <p:cNvSpPr txBox="1">
              <a:spLocks noChangeArrowheads="1"/>
            </p:cNvSpPr>
            <p:nvPr/>
          </p:nvSpPr>
          <p:spPr bwMode="auto">
            <a:xfrm>
              <a:off x="28553151" y="16085835"/>
              <a:ext cx="4026726" cy="444361"/>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dirty="0">
                  <a:solidFill>
                    <a:prstClr val="black"/>
                  </a:solidFill>
                  <a:latin typeface="Calibri"/>
                  <a:cs typeface="+mn-cs"/>
                </a:rPr>
                <a:t>Streamflow change (%)</a:t>
              </a:r>
            </a:p>
          </p:txBody>
        </p:sp>
        <p:sp>
          <p:nvSpPr>
            <p:cNvPr id="9" name="TextBox 8"/>
            <p:cNvSpPr txBox="1"/>
            <p:nvPr/>
          </p:nvSpPr>
          <p:spPr>
            <a:xfrm>
              <a:off x="24486603" y="13255575"/>
              <a:ext cx="4814546" cy="592480"/>
            </a:xfrm>
            <a:prstGeom prst="rect">
              <a:avLst/>
            </a:prstGeom>
            <a:noFill/>
          </p:spPr>
          <p:txBody>
            <a:bodyPr wrap="square" rtlCol="0">
              <a:spAutoFit/>
            </a:bodyPr>
            <a:lstStyle/>
            <a:p>
              <a:pPr algn="ctr" defTabSz="457200" fontAlgn="auto">
                <a:spcBef>
                  <a:spcPts val="0"/>
                </a:spcBef>
                <a:spcAft>
                  <a:spcPts val="0"/>
                </a:spcAft>
              </a:pPr>
              <a:r>
                <a:rPr lang="en-US" sz="2600" dirty="0" smtClean="0">
                  <a:solidFill>
                    <a:prstClr val="black"/>
                  </a:solidFill>
                  <a:latin typeface="Calibri"/>
                  <a:cs typeface="+mn-cs"/>
                </a:rPr>
                <a:t>Example watersheds:</a:t>
              </a:r>
              <a:endParaRPr lang="en-US" sz="2600" dirty="0">
                <a:solidFill>
                  <a:prstClr val="black"/>
                </a:solidFill>
                <a:latin typeface="Calibri"/>
                <a:cs typeface="+mn-cs"/>
              </a:endParaRPr>
            </a:p>
          </p:txBody>
        </p:sp>
        <p:sp>
          <p:nvSpPr>
            <p:cNvPr id="12" name="TextBox 76"/>
            <p:cNvSpPr txBox="1">
              <a:spLocks noChangeArrowheads="1"/>
            </p:cNvSpPr>
            <p:nvPr/>
          </p:nvSpPr>
          <p:spPr bwMode="auto">
            <a:xfrm>
              <a:off x="25006865" y="13840333"/>
              <a:ext cx="2230624" cy="703573"/>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600" dirty="0">
                  <a:solidFill>
                    <a:prstClr val="black"/>
                  </a:solidFill>
                  <a:latin typeface="Calibri"/>
                  <a:cs typeface="+mn-cs"/>
                </a:rPr>
                <a:t>Warm applied year-round</a:t>
              </a:r>
            </a:p>
          </p:txBody>
        </p:sp>
        <p:sp>
          <p:nvSpPr>
            <p:cNvPr id="13" name="TextBox 77"/>
            <p:cNvSpPr txBox="1">
              <a:spLocks noChangeArrowheads="1"/>
            </p:cNvSpPr>
            <p:nvPr/>
          </p:nvSpPr>
          <p:spPr bwMode="auto">
            <a:xfrm>
              <a:off x="25006865" y="14548404"/>
              <a:ext cx="2413001" cy="703573"/>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600" dirty="0">
                  <a:solidFill>
                    <a:prstClr val="black"/>
                  </a:solidFill>
                  <a:latin typeface="Calibri"/>
                  <a:cs typeface="+mn-cs"/>
                </a:rPr>
                <a:t>Warming applied in warm  </a:t>
              </a:r>
              <a:r>
                <a:rPr lang="en-US" sz="1600" dirty="0" smtClean="0">
                  <a:solidFill>
                    <a:prstClr val="black"/>
                  </a:solidFill>
                  <a:latin typeface="Calibri"/>
                  <a:cs typeface="+mn-cs"/>
                </a:rPr>
                <a:t>season </a:t>
              </a:r>
              <a:r>
                <a:rPr lang="en-US" sz="1600" dirty="0">
                  <a:solidFill>
                    <a:prstClr val="black"/>
                  </a:solidFill>
                  <a:latin typeface="Calibri"/>
                  <a:cs typeface="+mn-cs"/>
                </a:rPr>
                <a:t>only</a:t>
              </a:r>
            </a:p>
          </p:txBody>
        </p:sp>
        <p:sp>
          <p:nvSpPr>
            <p:cNvPr id="14" name="TextBox 78"/>
            <p:cNvSpPr txBox="1">
              <a:spLocks noChangeArrowheads="1"/>
            </p:cNvSpPr>
            <p:nvPr/>
          </p:nvSpPr>
          <p:spPr bwMode="auto">
            <a:xfrm>
              <a:off x="25006865" y="15342248"/>
              <a:ext cx="2328824" cy="703573"/>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600" dirty="0">
                  <a:solidFill>
                    <a:prstClr val="black"/>
                  </a:solidFill>
                  <a:latin typeface="Calibri"/>
                  <a:cs typeface="+mn-cs"/>
                </a:rPr>
                <a:t>Warming applied in cool season only</a:t>
              </a:r>
            </a:p>
          </p:txBody>
        </p:sp>
        <p:cxnSp>
          <p:nvCxnSpPr>
            <p:cNvPr id="15" name="Straight Connector 150"/>
            <p:cNvCxnSpPr>
              <a:cxnSpLocks noChangeShapeType="1"/>
            </p:cNvCxnSpPr>
            <p:nvPr/>
          </p:nvCxnSpPr>
          <p:spPr bwMode="auto">
            <a:xfrm>
              <a:off x="25092339" y="14597999"/>
              <a:ext cx="7947091" cy="23811"/>
            </a:xfrm>
            <a:prstGeom prst="line">
              <a:avLst/>
            </a:prstGeom>
            <a:noFill/>
            <a:ln w="9525">
              <a:solidFill>
                <a:schemeClr val="tx1"/>
              </a:solidFill>
              <a:prstDash val="sysDot"/>
              <a:round/>
              <a:headEnd/>
              <a:tailEnd/>
            </a:ln>
          </p:spPr>
        </p:cxnSp>
        <p:cxnSp>
          <p:nvCxnSpPr>
            <p:cNvPr id="16" name="Straight Connector 150"/>
            <p:cNvCxnSpPr>
              <a:cxnSpLocks noChangeShapeType="1"/>
            </p:cNvCxnSpPr>
            <p:nvPr/>
          </p:nvCxnSpPr>
          <p:spPr bwMode="auto">
            <a:xfrm>
              <a:off x="25092339" y="15382549"/>
              <a:ext cx="7947090" cy="1911"/>
            </a:xfrm>
            <a:prstGeom prst="line">
              <a:avLst/>
            </a:prstGeom>
            <a:noFill/>
            <a:ln w="9525">
              <a:solidFill>
                <a:schemeClr val="tx1"/>
              </a:solidFill>
              <a:prstDash val="sysDot"/>
              <a:round/>
              <a:headEnd/>
              <a:tailEnd/>
            </a:ln>
          </p:spPr>
        </p:cxnSp>
      </p:grpSp>
      <p:grpSp>
        <p:nvGrpSpPr>
          <p:cNvPr id="17" name="Group 16"/>
          <p:cNvGrpSpPr/>
          <p:nvPr/>
        </p:nvGrpSpPr>
        <p:grpSpPr>
          <a:xfrm>
            <a:off x="6791326" y="4497781"/>
            <a:ext cx="2530475" cy="2360527"/>
            <a:chOff x="34807525" y="12715116"/>
            <a:chExt cx="2530475" cy="2221672"/>
          </a:xfrm>
        </p:grpSpPr>
        <p:grpSp>
          <p:nvGrpSpPr>
            <p:cNvPr id="18" name="Group 135"/>
            <p:cNvGrpSpPr/>
            <p:nvPr/>
          </p:nvGrpSpPr>
          <p:grpSpPr>
            <a:xfrm>
              <a:off x="34874199" y="12999278"/>
              <a:ext cx="2159001" cy="1937510"/>
              <a:chOff x="34874199" y="12999278"/>
              <a:chExt cx="2159001" cy="1937510"/>
            </a:xfrm>
          </p:grpSpPr>
          <p:pic>
            <p:nvPicPr>
              <p:cNvPr id="20" name="Picture 121"/>
              <p:cNvPicPr>
                <a:picLocks noChangeAspect="1"/>
              </p:cNvPicPr>
              <p:nvPr/>
            </p:nvPicPr>
            <p:blipFill>
              <a:blip r:embed="rId8"/>
              <a:srcRect l="55560" t="18201" r="3278" b="23222"/>
              <a:stretch>
                <a:fillRect/>
              </a:stretch>
            </p:blipFill>
            <p:spPr bwMode="auto">
              <a:xfrm>
                <a:off x="34874199" y="12999278"/>
                <a:ext cx="2159001" cy="1937510"/>
              </a:xfrm>
              <a:prstGeom prst="rect">
                <a:avLst/>
              </a:prstGeom>
              <a:noFill/>
              <a:ln w="9525">
                <a:noFill/>
                <a:miter lim="800000"/>
                <a:headEnd/>
                <a:tailEnd/>
              </a:ln>
            </p:spPr>
          </p:pic>
          <p:sp>
            <p:nvSpPr>
              <p:cNvPr id="21" name="Rectangle 20"/>
              <p:cNvSpPr/>
              <p:nvPr/>
            </p:nvSpPr>
            <p:spPr bwMode="auto">
              <a:xfrm>
                <a:off x="35032950" y="14109700"/>
                <a:ext cx="101600" cy="107950"/>
              </a:xfrm>
              <a:prstGeom prst="rect">
                <a:avLst/>
              </a:prstGeom>
              <a:solidFill>
                <a:srgbClr val="002EFA"/>
              </a:solidFill>
              <a:ln w="9525" cap="flat" cmpd="sng" algn="ctr">
                <a:solidFill>
                  <a:srgbClr val="002EF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389438"/>
                <a:endParaRPr lang="en-US" sz="8600" dirty="0">
                  <a:solidFill>
                    <a:prstClr val="black"/>
                  </a:solidFill>
                  <a:latin typeface="Arial" charset="0"/>
                  <a:cs typeface="+mn-cs"/>
                </a:endParaRPr>
              </a:p>
            </p:txBody>
          </p:sp>
        </p:grpSp>
        <p:sp>
          <p:nvSpPr>
            <p:cNvPr id="19" name="TextBox 76"/>
            <p:cNvSpPr txBox="1">
              <a:spLocks noChangeArrowheads="1"/>
            </p:cNvSpPr>
            <p:nvPr/>
          </p:nvSpPr>
          <p:spPr bwMode="auto">
            <a:xfrm>
              <a:off x="34807525" y="12715116"/>
              <a:ext cx="2530475" cy="434508"/>
            </a:xfrm>
            <a:prstGeom prst="rect">
              <a:avLst/>
            </a:prstGeom>
            <a:noFill/>
            <a:ln w="9525">
              <a:noFill/>
              <a:miter lim="800000"/>
              <a:headEnd/>
              <a:tailEnd/>
            </a:ln>
          </p:spPr>
          <p:txBody>
            <a:bodyPr>
              <a:prstTxWarp prst="textNoShape">
                <a:avLst/>
              </a:prstTxWarp>
              <a:spAutoFit/>
            </a:bodyPr>
            <a:lstStyle/>
            <a:p>
              <a:pPr defTabSz="457200" fontAlgn="auto">
                <a:spcBef>
                  <a:spcPts val="0"/>
                </a:spcBef>
                <a:spcAft>
                  <a:spcPts val="0"/>
                </a:spcAft>
              </a:pPr>
              <a:r>
                <a:rPr lang="en-US" sz="2400" dirty="0">
                  <a:solidFill>
                    <a:prstClr val="black"/>
                  </a:solidFill>
                  <a:latin typeface="Calibri"/>
                  <a:cs typeface="+mn-cs"/>
                </a:rPr>
                <a:t>Responses</a:t>
              </a:r>
              <a:r>
                <a:rPr lang="en-US" sz="2400" b="1" dirty="0">
                  <a:solidFill>
                    <a:prstClr val="black"/>
                  </a:solidFill>
                  <a:latin typeface="Calibri"/>
                  <a:cs typeface="+mn-cs"/>
                </a:rPr>
                <a:t> </a:t>
              </a:r>
              <a:r>
                <a:rPr lang="en-US" sz="2400" dirty="0">
                  <a:solidFill>
                    <a:prstClr val="black"/>
                  </a:solidFill>
                  <a:latin typeface="Calibri"/>
                  <a:cs typeface="+mn-cs"/>
                </a:rPr>
                <a:t>in: </a:t>
              </a:r>
            </a:p>
          </p:txBody>
        </p:sp>
      </p:grpSp>
      <p:grpSp>
        <p:nvGrpSpPr>
          <p:cNvPr id="62" name="Group 61"/>
          <p:cNvGrpSpPr/>
          <p:nvPr/>
        </p:nvGrpSpPr>
        <p:grpSpPr>
          <a:xfrm>
            <a:off x="11835" y="-72689"/>
            <a:ext cx="4085030" cy="4378531"/>
            <a:chOff x="3721229" y="-12656"/>
            <a:chExt cx="4085030" cy="4378531"/>
          </a:xfrm>
        </p:grpSpPr>
        <p:pic>
          <p:nvPicPr>
            <p:cNvPr id="30" name="Picture 29" descr="wshd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rcRect l="14090" t="30258" r="10458" b="22475"/>
                <a:stretch>
                  <a:fillRect/>
                </a:stretch>
              </p:blipFill>
            </mc:Choice>
            <mc:Fallback>
              <p:blipFill>
                <a:blip r:embed="rId7"/>
                <a:srcRect l="14090" t="30258" r="10458" b="22475"/>
                <a:stretch>
                  <a:fillRect/>
                </a:stretch>
              </p:blipFill>
            </mc:Fallback>
          </mc:AlternateContent>
          <p:spPr>
            <a:xfrm>
              <a:off x="4011128" y="-12656"/>
              <a:ext cx="3795131" cy="4378531"/>
            </a:xfrm>
            <a:prstGeom prst="rect">
              <a:avLst/>
            </a:prstGeom>
          </p:spPr>
        </p:pic>
        <p:sp>
          <p:nvSpPr>
            <p:cNvPr id="35" name="Rectangle 34"/>
            <p:cNvSpPr/>
            <p:nvPr/>
          </p:nvSpPr>
          <p:spPr>
            <a:xfrm>
              <a:off x="3721229" y="0"/>
              <a:ext cx="1545462" cy="1115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61" name="TextBox 60"/>
            <p:cNvSpPr txBox="1"/>
            <p:nvPr/>
          </p:nvSpPr>
          <p:spPr>
            <a:xfrm>
              <a:off x="5184776" y="973331"/>
              <a:ext cx="280960" cy="707886"/>
            </a:xfrm>
            <a:prstGeom prst="rect">
              <a:avLst/>
            </a:prstGeom>
            <a:noFill/>
          </p:spPr>
          <p:txBody>
            <a:bodyPr wrap="square" rtlCol="0">
              <a:spAutoFit/>
            </a:bodyPr>
            <a:lstStyle/>
            <a:p>
              <a:pPr defTabSz="457200" fontAlgn="auto">
                <a:spcBef>
                  <a:spcPts val="0"/>
                </a:spcBef>
                <a:spcAft>
                  <a:spcPts val="0"/>
                </a:spcAft>
              </a:pPr>
              <a:r>
                <a:rPr lang="en-US" sz="2000" b="1" dirty="0" smtClean="0">
                  <a:solidFill>
                    <a:srgbClr val="FF0000"/>
                  </a:solidFill>
                  <a:latin typeface="Zapf Dingbats"/>
                  <a:ea typeface="Zapf Dingbats"/>
                  <a:cs typeface="Zapf Dingbats"/>
                </a:rPr>
                <a:t>★</a:t>
              </a:r>
              <a:endParaRPr lang="en-US" sz="2000" b="1" dirty="0">
                <a:solidFill>
                  <a:srgbClr val="FF0000"/>
                </a:solidFill>
                <a:latin typeface="Calibri"/>
                <a:cs typeface="+mn-cs"/>
              </a:endParaRPr>
            </a:p>
          </p:txBody>
        </p:sp>
      </p:grpSp>
      <p:sp>
        <p:nvSpPr>
          <p:cNvPr id="63" name="TextBox 62"/>
          <p:cNvSpPr txBox="1"/>
          <p:nvPr/>
        </p:nvSpPr>
        <p:spPr>
          <a:xfrm>
            <a:off x="4555404" y="897461"/>
            <a:ext cx="1193205" cy="461665"/>
          </a:xfrm>
          <a:prstGeom prst="rect">
            <a:avLst/>
          </a:prstGeom>
          <a:noFill/>
        </p:spPr>
        <p:txBody>
          <a:bodyPr wrap="none" rtlCol="0">
            <a:spAutoFit/>
          </a:bodyPr>
          <a:lstStyle/>
          <a:p>
            <a:pPr defTabSz="457200" fontAlgn="auto">
              <a:spcBef>
                <a:spcPts val="0"/>
              </a:spcBef>
              <a:spcAft>
                <a:spcPts val="0"/>
              </a:spcAft>
            </a:pPr>
            <a:r>
              <a:rPr lang="en-US" sz="2400" dirty="0" smtClean="0">
                <a:solidFill>
                  <a:prstClr val="black"/>
                </a:solidFill>
                <a:latin typeface="Calibri"/>
                <a:cs typeface="+mn-cs"/>
              </a:rPr>
              <a:t>LEGEND</a:t>
            </a:r>
            <a:endParaRPr lang="en-US" sz="2400" dirty="0">
              <a:solidFill>
                <a:prstClr val="black"/>
              </a:solidFill>
              <a:latin typeface="Calibri"/>
              <a:cs typeface="+mn-cs"/>
            </a:endParaRPr>
          </a:p>
        </p:txBody>
      </p:sp>
      <p:cxnSp>
        <p:nvCxnSpPr>
          <p:cNvPr id="65" name="Straight Connector 64"/>
          <p:cNvCxnSpPr/>
          <p:nvPr/>
        </p:nvCxnSpPr>
        <p:spPr>
          <a:xfrm>
            <a:off x="254000" y="4153445"/>
            <a:ext cx="8551333" cy="1336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296256" y="-72689"/>
            <a:ext cx="5847744" cy="1292662"/>
          </a:xfrm>
          <a:prstGeom prst="rect">
            <a:avLst/>
          </a:prstGeom>
          <a:noFill/>
        </p:spPr>
        <p:txBody>
          <a:bodyPr wrap="square" rtlCol="0">
            <a:spAutoFit/>
          </a:bodyPr>
          <a:lstStyle/>
          <a:p>
            <a:pPr algn="ctr" defTabSz="457200" fontAlgn="auto">
              <a:spcBef>
                <a:spcPts val="0"/>
              </a:spcBef>
              <a:spcAft>
                <a:spcPts val="0"/>
              </a:spcAft>
            </a:pPr>
            <a:r>
              <a:rPr lang="en-US" sz="2600" i="1" dirty="0" smtClean="0">
                <a:solidFill>
                  <a:prstClr val="black"/>
                </a:solidFill>
                <a:latin typeface="Calibri"/>
                <a:cs typeface="+mn-cs"/>
              </a:rPr>
              <a:t>Categories of Sub-basin Responses to changes in </a:t>
            </a:r>
            <a:r>
              <a:rPr lang="en-US" sz="2600" b="1" i="1" dirty="0" smtClean="0">
                <a:solidFill>
                  <a:prstClr val="black"/>
                </a:solidFill>
                <a:latin typeface="Calibri"/>
                <a:cs typeface="+mn-cs"/>
              </a:rPr>
              <a:t>annual</a:t>
            </a:r>
            <a:r>
              <a:rPr lang="en-US" sz="2600" i="1" dirty="0" smtClean="0">
                <a:solidFill>
                  <a:prstClr val="black"/>
                </a:solidFill>
                <a:latin typeface="Calibri"/>
                <a:cs typeface="+mn-cs"/>
              </a:rPr>
              <a:t> flow (VIC)</a:t>
            </a:r>
            <a:endParaRPr lang="en-US" sz="2600" dirty="0" smtClean="0">
              <a:solidFill>
                <a:prstClr val="black"/>
              </a:solidFill>
              <a:latin typeface="Calibri"/>
              <a:cs typeface="+mn-cs"/>
            </a:endParaRPr>
          </a:p>
          <a:p>
            <a:pPr algn="ctr" defTabSz="457200" fontAlgn="auto">
              <a:spcBef>
                <a:spcPts val="0"/>
              </a:spcBef>
              <a:spcAft>
                <a:spcPts val="0"/>
              </a:spcAft>
            </a:pPr>
            <a:endParaRPr lang="en-US" sz="2600" dirty="0">
              <a:solidFill>
                <a:prstClr val="black"/>
              </a:solidFill>
              <a:latin typeface="Calibri"/>
              <a:cs typeface="+mn-cs"/>
            </a:endParaRPr>
          </a:p>
        </p:txBody>
      </p:sp>
      <p:sp>
        <p:nvSpPr>
          <p:cNvPr id="37" name="Freeform 36"/>
          <p:cNvSpPr/>
          <p:nvPr/>
        </p:nvSpPr>
        <p:spPr>
          <a:xfrm>
            <a:off x="1175342" y="1861434"/>
            <a:ext cx="551857" cy="578889"/>
          </a:xfrm>
          <a:custGeom>
            <a:avLst/>
            <a:gdLst>
              <a:gd name="connsiteX0" fmla="*/ 709612 w 722841"/>
              <a:gd name="connsiteY0" fmla="*/ 664633 h 727075"/>
              <a:gd name="connsiteX1" fmla="*/ 719137 w 722841"/>
              <a:gd name="connsiteY1" fmla="*/ 613833 h 727075"/>
              <a:gd name="connsiteX2" fmla="*/ 706437 w 722841"/>
              <a:gd name="connsiteY2" fmla="*/ 588433 h 727075"/>
              <a:gd name="connsiteX3" fmla="*/ 690562 w 722841"/>
              <a:gd name="connsiteY3" fmla="*/ 575733 h 727075"/>
              <a:gd name="connsiteX4" fmla="*/ 687387 w 722841"/>
              <a:gd name="connsiteY4" fmla="*/ 531283 h 727075"/>
              <a:gd name="connsiteX5" fmla="*/ 668337 w 722841"/>
              <a:gd name="connsiteY5" fmla="*/ 499533 h 727075"/>
              <a:gd name="connsiteX6" fmla="*/ 636587 w 722841"/>
              <a:gd name="connsiteY6" fmla="*/ 499533 h 727075"/>
              <a:gd name="connsiteX7" fmla="*/ 623887 w 722841"/>
              <a:gd name="connsiteY7" fmla="*/ 470958 h 727075"/>
              <a:gd name="connsiteX8" fmla="*/ 557212 w 722841"/>
              <a:gd name="connsiteY8" fmla="*/ 470958 h 727075"/>
              <a:gd name="connsiteX9" fmla="*/ 534987 w 722841"/>
              <a:gd name="connsiteY9" fmla="*/ 442383 h 727075"/>
              <a:gd name="connsiteX10" fmla="*/ 468312 w 722841"/>
              <a:gd name="connsiteY10" fmla="*/ 442383 h 727075"/>
              <a:gd name="connsiteX11" fmla="*/ 449262 w 722841"/>
              <a:gd name="connsiteY11" fmla="*/ 455083 h 727075"/>
              <a:gd name="connsiteX12" fmla="*/ 430212 w 722841"/>
              <a:gd name="connsiteY12" fmla="*/ 426508 h 727075"/>
              <a:gd name="connsiteX13" fmla="*/ 430212 w 722841"/>
              <a:gd name="connsiteY13" fmla="*/ 388408 h 727075"/>
              <a:gd name="connsiteX14" fmla="*/ 430212 w 722841"/>
              <a:gd name="connsiteY14" fmla="*/ 353483 h 727075"/>
              <a:gd name="connsiteX15" fmla="*/ 423862 w 722841"/>
              <a:gd name="connsiteY15" fmla="*/ 331258 h 727075"/>
              <a:gd name="connsiteX16" fmla="*/ 404812 w 722841"/>
              <a:gd name="connsiteY16" fmla="*/ 321733 h 727075"/>
              <a:gd name="connsiteX17" fmla="*/ 404812 w 722841"/>
              <a:gd name="connsiteY17" fmla="*/ 293158 h 727075"/>
              <a:gd name="connsiteX18" fmla="*/ 398462 w 722841"/>
              <a:gd name="connsiteY18" fmla="*/ 261408 h 727075"/>
              <a:gd name="connsiteX19" fmla="*/ 398462 w 722841"/>
              <a:gd name="connsiteY19" fmla="*/ 223308 h 727075"/>
              <a:gd name="connsiteX20" fmla="*/ 388937 w 722841"/>
              <a:gd name="connsiteY20" fmla="*/ 188383 h 727075"/>
              <a:gd name="connsiteX21" fmla="*/ 376237 w 722841"/>
              <a:gd name="connsiteY21" fmla="*/ 169333 h 727075"/>
              <a:gd name="connsiteX22" fmla="*/ 344487 w 722841"/>
              <a:gd name="connsiteY22" fmla="*/ 166158 h 727075"/>
              <a:gd name="connsiteX23" fmla="*/ 338137 w 722841"/>
              <a:gd name="connsiteY23" fmla="*/ 140758 h 727075"/>
              <a:gd name="connsiteX24" fmla="*/ 258762 w 722841"/>
              <a:gd name="connsiteY24" fmla="*/ 134408 h 727075"/>
              <a:gd name="connsiteX25" fmla="*/ 258762 w 722841"/>
              <a:gd name="connsiteY25" fmla="*/ 109008 h 727075"/>
              <a:gd name="connsiteX26" fmla="*/ 223837 w 722841"/>
              <a:gd name="connsiteY26" fmla="*/ 109008 h 727075"/>
              <a:gd name="connsiteX27" fmla="*/ 223837 w 722841"/>
              <a:gd name="connsiteY27" fmla="*/ 86783 h 727075"/>
              <a:gd name="connsiteX28" fmla="*/ 192087 w 722841"/>
              <a:gd name="connsiteY28" fmla="*/ 83608 h 727075"/>
              <a:gd name="connsiteX29" fmla="*/ 176212 w 722841"/>
              <a:gd name="connsiteY29" fmla="*/ 55033 h 727075"/>
              <a:gd name="connsiteX30" fmla="*/ 163512 w 722841"/>
              <a:gd name="connsiteY30" fmla="*/ 48683 h 727075"/>
              <a:gd name="connsiteX31" fmla="*/ 157162 w 722841"/>
              <a:gd name="connsiteY31" fmla="*/ 26458 h 727075"/>
              <a:gd name="connsiteX32" fmla="*/ 131762 w 722841"/>
              <a:gd name="connsiteY32" fmla="*/ 23283 h 727075"/>
              <a:gd name="connsiteX33" fmla="*/ 115887 w 722841"/>
              <a:gd name="connsiteY33" fmla="*/ 1058 h 727075"/>
              <a:gd name="connsiteX34" fmla="*/ 100012 w 722841"/>
              <a:gd name="connsiteY34" fmla="*/ 29633 h 727075"/>
              <a:gd name="connsiteX35" fmla="*/ 77787 w 722841"/>
              <a:gd name="connsiteY35" fmla="*/ 58208 h 727075"/>
              <a:gd name="connsiteX36" fmla="*/ 46037 w 722841"/>
              <a:gd name="connsiteY36" fmla="*/ 58208 h 727075"/>
              <a:gd name="connsiteX37" fmla="*/ 33337 w 722841"/>
              <a:gd name="connsiteY37" fmla="*/ 80433 h 727075"/>
              <a:gd name="connsiteX38" fmla="*/ 20637 w 722841"/>
              <a:gd name="connsiteY38" fmla="*/ 115358 h 727075"/>
              <a:gd name="connsiteX39" fmla="*/ 23812 w 722841"/>
              <a:gd name="connsiteY39" fmla="*/ 137583 h 727075"/>
              <a:gd name="connsiteX40" fmla="*/ 61912 w 722841"/>
              <a:gd name="connsiteY40" fmla="*/ 140758 h 727075"/>
              <a:gd name="connsiteX41" fmla="*/ 61912 w 722841"/>
              <a:gd name="connsiteY41" fmla="*/ 185208 h 727075"/>
              <a:gd name="connsiteX42" fmla="*/ 65087 w 722841"/>
              <a:gd name="connsiteY42" fmla="*/ 216958 h 727075"/>
              <a:gd name="connsiteX43" fmla="*/ 52387 w 722841"/>
              <a:gd name="connsiteY43" fmla="*/ 236008 h 727075"/>
              <a:gd name="connsiteX44" fmla="*/ 52387 w 722841"/>
              <a:gd name="connsiteY44" fmla="*/ 270933 h 727075"/>
              <a:gd name="connsiteX45" fmla="*/ 30162 w 722841"/>
              <a:gd name="connsiteY45" fmla="*/ 277283 h 727075"/>
              <a:gd name="connsiteX46" fmla="*/ 23812 w 722841"/>
              <a:gd name="connsiteY46" fmla="*/ 299508 h 727075"/>
              <a:gd name="connsiteX47" fmla="*/ 1587 w 722841"/>
              <a:gd name="connsiteY47" fmla="*/ 318558 h 727075"/>
              <a:gd name="connsiteX48" fmla="*/ 14287 w 722841"/>
              <a:gd name="connsiteY48" fmla="*/ 353483 h 727075"/>
              <a:gd name="connsiteX49" fmla="*/ 23812 w 722841"/>
              <a:gd name="connsiteY49" fmla="*/ 372533 h 727075"/>
              <a:gd name="connsiteX50" fmla="*/ 49212 w 722841"/>
              <a:gd name="connsiteY50" fmla="*/ 404283 h 727075"/>
              <a:gd name="connsiteX51" fmla="*/ 30162 w 722841"/>
              <a:gd name="connsiteY51" fmla="*/ 426508 h 727075"/>
              <a:gd name="connsiteX52" fmla="*/ 30162 w 722841"/>
              <a:gd name="connsiteY52" fmla="*/ 467783 h 727075"/>
              <a:gd name="connsiteX53" fmla="*/ 36512 w 722841"/>
              <a:gd name="connsiteY53" fmla="*/ 499533 h 727075"/>
              <a:gd name="connsiteX54" fmla="*/ 58737 w 722841"/>
              <a:gd name="connsiteY54" fmla="*/ 521758 h 727075"/>
              <a:gd name="connsiteX55" fmla="*/ 90487 w 722841"/>
              <a:gd name="connsiteY55" fmla="*/ 490008 h 727075"/>
              <a:gd name="connsiteX56" fmla="*/ 115887 w 722841"/>
              <a:gd name="connsiteY56" fmla="*/ 493183 h 727075"/>
              <a:gd name="connsiteX57" fmla="*/ 125412 w 722841"/>
              <a:gd name="connsiteY57" fmla="*/ 515408 h 727075"/>
              <a:gd name="connsiteX58" fmla="*/ 138112 w 722841"/>
              <a:gd name="connsiteY58" fmla="*/ 534458 h 727075"/>
              <a:gd name="connsiteX59" fmla="*/ 122237 w 722841"/>
              <a:gd name="connsiteY59" fmla="*/ 578908 h 727075"/>
              <a:gd name="connsiteX60" fmla="*/ 128587 w 722841"/>
              <a:gd name="connsiteY60" fmla="*/ 594783 h 727075"/>
              <a:gd name="connsiteX61" fmla="*/ 144462 w 722841"/>
              <a:gd name="connsiteY61" fmla="*/ 629708 h 727075"/>
              <a:gd name="connsiteX62" fmla="*/ 188912 w 722841"/>
              <a:gd name="connsiteY62" fmla="*/ 642408 h 727075"/>
              <a:gd name="connsiteX63" fmla="*/ 198437 w 722841"/>
              <a:gd name="connsiteY63" fmla="*/ 667808 h 727075"/>
              <a:gd name="connsiteX64" fmla="*/ 198437 w 722841"/>
              <a:gd name="connsiteY64" fmla="*/ 712258 h 727075"/>
              <a:gd name="connsiteX65" fmla="*/ 233362 w 722841"/>
              <a:gd name="connsiteY65" fmla="*/ 721783 h 727075"/>
              <a:gd name="connsiteX66" fmla="*/ 319087 w 722841"/>
              <a:gd name="connsiteY66" fmla="*/ 721783 h 727075"/>
              <a:gd name="connsiteX67" fmla="*/ 357187 w 722841"/>
              <a:gd name="connsiteY67" fmla="*/ 721783 h 727075"/>
              <a:gd name="connsiteX68" fmla="*/ 357187 w 722841"/>
              <a:gd name="connsiteY68" fmla="*/ 690033 h 727075"/>
              <a:gd name="connsiteX69" fmla="*/ 417512 w 722841"/>
              <a:gd name="connsiteY69" fmla="*/ 690033 h 727075"/>
              <a:gd name="connsiteX70" fmla="*/ 417512 w 722841"/>
              <a:gd name="connsiteY70" fmla="*/ 661458 h 727075"/>
              <a:gd name="connsiteX71" fmla="*/ 490537 w 722841"/>
              <a:gd name="connsiteY71" fmla="*/ 661458 h 727075"/>
              <a:gd name="connsiteX72" fmla="*/ 496887 w 722841"/>
              <a:gd name="connsiteY72" fmla="*/ 632883 h 727075"/>
              <a:gd name="connsiteX73" fmla="*/ 588962 w 722841"/>
              <a:gd name="connsiteY73" fmla="*/ 636058 h 727075"/>
              <a:gd name="connsiteX74" fmla="*/ 608012 w 722841"/>
              <a:gd name="connsiteY74" fmla="*/ 607483 h 727075"/>
              <a:gd name="connsiteX75" fmla="*/ 627062 w 722841"/>
              <a:gd name="connsiteY75" fmla="*/ 620183 h 727075"/>
              <a:gd name="connsiteX76" fmla="*/ 639762 w 722841"/>
              <a:gd name="connsiteY76" fmla="*/ 636058 h 727075"/>
              <a:gd name="connsiteX77" fmla="*/ 709612 w 722841"/>
              <a:gd name="connsiteY77" fmla="*/ 664633 h 72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22841" h="727075">
                <a:moveTo>
                  <a:pt x="709612" y="664633"/>
                </a:moveTo>
                <a:cubicBezTo>
                  <a:pt x="722841" y="660929"/>
                  <a:pt x="719666" y="626533"/>
                  <a:pt x="719137" y="613833"/>
                </a:cubicBezTo>
                <a:cubicBezTo>
                  <a:pt x="718608" y="601133"/>
                  <a:pt x="711199" y="594783"/>
                  <a:pt x="706437" y="588433"/>
                </a:cubicBezTo>
                <a:cubicBezTo>
                  <a:pt x="701675" y="582083"/>
                  <a:pt x="693737" y="585258"/>
                  <a:pt x="690562" y="575733"/>
                </a:cubicBezTo>
                <a:cubicBezTo>
                  <a:pt x="687387" y="566208"/>
                  <a:pt x="691091" y="543983"/>
                  <a:pt x="687387" y="531283"/>
                </a:cubicBezTo>
                <a:cubicBezTo>
                  <a:pt x="683683" y="518583"/>
                  <a:pt x="676804" y="504825"/>
                  <a:pt x="668337" y="499533"/>
                </a:cubicBezTo>
                <a:cubicBezTo>
                  <a:pt x="659870" y="494241"/>
                  <a:pt x="643995" y="504296"/>
                  <a:pt x="636587" y="499533"/>
                </a:cubicBezTo>
                <a:cubicBezTo>
                  <a:pt x="629179" y="494771"/>
                  <a:pt x="637116" y="475720"/>
                  <a:pt x="623887" y="470958"/>
                </a:cubicBezTo>
                <a:cubicBezTo>
                  <a:pt x="610658" y="466196"/>
                  <a:pt x="572029" y="475721"/>
                  <a:pt x="557212" y="470958"/>
                </a:cubicBezTo>
                <a:cubicBezTo>
                  <a:pt x="542395" y="466195"/>
                  <a:pt x="549804" y="447146"/>
                  <a:pt x="534987" y="442383"/>
                </a:cubicBezTo>
                <a:cubicBezTo>
                  <a:pt x="520170" y="437620"/>
                  <a:pt x="482600" y="440266"/>
                  <a:pt x="468312" y="442383"/>
                </a:cubicBezTo>
                <a:cubicBezTo>
                  <a:pt x="454025" y="444500"/>
                  <a:pt x="455612" y="457729"/>
                  <a:pt x="449262" y="455083"/>
                </a:cubicBezTo>
                <a:cubicBezTo>
                  <a:pt x="442912" y="452437"/>
                  <a:pt x="433387" y="437621"/>
                  <a:pt x="430212" y="426508"/>
                </a:cubicBezTo>
                <a:cubicBezTo>
                  <a:pt x="427037" y="415395"/>
                  <a:pt x="430212" y="388408"/>
                  <a:pt x="430212" y="388408"/>
                </a:cubicBezTo>
                <a:cubicBezTo>
                  <a:pt x="430212" y="376237"/>
                  <a:pt x="431270" y="363008"/>
                  <a:pt x="430212" y="353483"/>
                </a:cubicBezTo>
                <a:cubicBezTo>
                  <a:pt x="429154" y="343958"/>
                  <a:pt x="428095" y="336550"/>
                  <a:pt x="423862" y="331258"/>
                </a:cubicBezTo>
                <a:cubicBezTo>
                  <a:pt x="419629" y="325966"/>
                  <a:pt x="407987" y="328083"/>
                  <a:pt x="404812" y="321733"/>
                </a:cubicBezTo>
                <a:cubicBezTo>
                  <a:pt x="401637" y="315383"/>
                  <a:pt x="405870" y="303212"/>
                  <a:pt x="404812" y="293158"/>
                </a:cubicBezTo>
                <a:cubicBezTo>
                  <a:pt x="403754" y="283104"/>
                  <a:pt x="399520" y="273050"/>
                  <a:pt x="398462" y="261408"/>
                </a:cubicBezTo>
                <a:cubicBezTo>
                  <a:pt x="397404" y="249766"/>
                  <a:pt x="400049" y="235479"/>
                  <a:pt x="398462" y="223308"/>
                </a:cubicBezTo>
                <a:cubicBezTo>
                  <a:pt x="396875" y="211137"/>
                  <a:pt x="392641" y="197379"/>
                  <a:pt x="388937" y="188383"/>
                </a:cubicBezTo>
                <a:cubicBezTo>
                  <a:pt x="385233" y="179387"/>
                  <a:pt x="383645" y="173037"/>
                  <a:pt x="376237" y="169333"/>
                </a:cubicBezTo>
                <a:cubicBezTo>
                  <a:pt x="368829" y="165629"/>
                  <a:pt x="350837" y="170920"/>
                  <a:pt x="344487" y="166158"/>
                </a:cubicBezTo>
                <a:cubicBezTo>
                  <a:pt x="338137" y="161396"/>
                  <a:pt x="352424" y="146050"/>
                  <a:pt x="338137" y="140758"/>
                </a:cubicBezTo>
                <a:cubicBezTo>
                  <a:pt x="323850" y="135466"/>
                  <a:pt x="271991" y="139700"/>
                  <a:pt x="258762" y="134408"/>
                </a:cubicBezTo>
                <a:cubicBezTo>
                  <a:pt x="245533" y="129116"/>
                  <a:pt x="264583" y="113241"/>
                  <a:pt x="258762" y="109008"/>
                </a:cubicBezTo>
                <a:cubicBezTo>
                  <a:pt x="252941" y="104775"/>
                  <a:pt x="229658" y="112712"/>
                  <a:pt x="223837" y="109008"/>
                </a:cubicBezTo>
                <a:cubicBezTo>
                  <a:pt x="218016" y="105304"/>
                  <a:pt x="229129" y="91016"/>
                  <a:pt x="223837" y="86783"/>
                </a:cubicBezTo>
                <a:cubicBezTo>
                  <a:pt x="218545" y="82550"/>
                  <a:pt x="200024" y="88900"/>
                  <a:pt x="192087" y="83608"/>
                </a:cubicBezTo>
                <a:cubicBezTo>
                  <a:pt x="184150" y="78316"/>
                  <a:pt x="180974" y="60854"/>
                  <a:pt x="176212" y="55033"/>
                </a:cubicBezTo>
                <a:cubicBezTo>
                  <a:pt x="171450" y="49212"/>
                  <a:pt x="166687" y="53445"/>
                  <a:pt x="163512" y="48683"/>
                </a:cubicBezTo>
                <a:cubicBezTo>
                  <a:pt x="160337" y="43921"/>
                  <a:pt x="162454" y="30691"/>
                  <a:pt x="157162" y="26458"/>
                </a:cubicBezTo>
                <a:cubicBezTo>
                  <a:pt x="151870" y="22225"/>
                  <a:pt x="138641" y="27516"/>
                  <a:pt x="131762" y="23283"/>
                </a:cubicBezTo>
                <a:cubicBezTo>
                  <a:pt x="124883" y="19050"/>
                  <a:pt x="121178" y="0"/>
                  <a:pt x="115887" y="1058"/>
                </a:cubicBezTo>
                <a:cubicBezTo>
                  <a:pt x="110596" y="2116"/>
                  <a:pt x="106362" y="20108"/>
                  <a:pt x="100012" y="29633"/>
                </a:cubicBezTo>
                <a:cubicBezTo>
                  <a:pt x="93662" y="39158"/>
                  <a:pt x="86783" y="53446"/>
                  <a:pt x="77787" y="58208"/>
                </a:cubicBezTo>
                <a:cubicBezTo>
                  <a:pt x="68791" y="62970"/>
                  <a:pt x="53445" y="54504"/>
                  <a:pt x="46037" y="58208"/>
                </a:cubicBezTo>
                <a:cubicBezTo>
                  <a:pt x="38629" y="61912"/>
                  <a:pt x="37570" y="70908"/>
                  <a:pt x="33337" y="80433"/>
                </a:cubicBezTo>
                <a:cubicBezTo>
                  <a:pt x="29104" y="89958"/>
                  <a:pt x="22225" y="105833"/>
                  <a:pt x="20637" y="115358"/>
                </a:cubicBezTo>
                <a:cubicBezTo>
                  <a:pt x="19050" y="124883"/>
                  <a:pt x="16933" y="133350"/>
                  <a:pt x="23812" y="137583"/>
                </a:cubicBezTo>
                <a:cubicBezTo>
                  <a:pt x="30691" y="141816"/>
                  <a:pt x="55562" y="132821"/>
                  <a:pt x="61912" y="140758"/>
                </a:cubicBezTo>
                <a:cubicBezTo>
                  <a:pt x="68262" y="148695"/>
                  <a:pt x="61383" y="172508"/>
                  <a:pt x="61912" y="185208"/>
                </a:cubicBezTo>
                <a:cubicBezTo>
                  <a:pt x="62441" y="197908"/>
                  <a:pt x="66674" y="208491"/>
                  <a:pt x="65087" y="216958"/>
                </a:cubicBezTo>
                <a:cubicBezTo>
                  <a:pt x="63500" y="225425"/>
                  <a:pt x="54504" y="227012"/>
                  <a:pt x="52387" y="236008"/>
                </a:cubicBezTo>
                <a:cubicBezTo>
                  <a:pt x="50270" y="245004"/>
                  <a:pt x="56091" y="264054"/>
                  <a:pt x="52387" y="270933"/>
                </a:cubicBezTo>
                <a:cubicBezTo>
                  <a:pt x="48683" y="277812"/>
                  <a:pt x="34924" y="272521"/>
                  <a:pt x="30162" y="277283"/>
                </a:cubicBezTo>
                <a:cubicBezTo>
                  <a:pt x="25400" y="282045"/>
                  <a:pt x="28574" y="292629"/>
                  <a:pt x="23812" y="299508"/>
                </a:cubicBezTo>
                <a:cubicBezTo>
                  <a:pt x="19050" y="306387"/>
                  <a:pt x="3174" y="309562"/>
                  <a:pt x="1587" y="318558"/>
                </a:cubicBezTo>
                <a:cubicBezTo>
                  <a:pt x="0" y="327554"/>
                  <a:pt x="10583" y="344487"/>
                  <a:pt x="14287" y="353483"/>
                </a:cubicBezTo>
                <a:cubicBezTo>
                  <a:pt x="17991" y="362479"/>
                  <a:pt x="17991" y="364066"/>
                  <a:pt x="23812" y="372533"/>
                </a:cubicBezTo>
                <a:cubicBezTo>
                  <a:pt x="29633" y="381000"/>
                  <a:pt x="48154" y="395287"/>
                  <a:pt x="49212" y="404283"/>
                </a:cubicBezTo>
                <a:cubicBezTo>
                  <a:pt x="50270" y="413279"/>
                  <a:pt x="33337" y="415925"/>
                  <a:pt x="30162" y="426508"/>
                </a:cubicBezTo>
                <a:cubicBezTo>
                  <a:pt x="26987" y="437091"/>
                  <a:pt x="29104" y="455612"/>
                  <a:pt x="30162" y="467783"/>
                </a:cubicBezTo>
                <a:cubicBezTo>
                  <a:pt x="31220" y="479954"/>
                  <a:pt x="31750" y="490537"/>
                  <a:pt x="36512" y="499533"/>
                </a:cubicBezTo>
                <a:cubicBezTo>
                  <a:pt x="41274" y="508529"/>
                  <a:pt x="49741" y="523345"/>
                  <a:pt x="58737" y="521758"/>
                </a:cubicBezTo>
                <a:cubicBezTo>
                  <a:pt x="67733" y="520171"/>
                  <a:pt x="80962" y="494771"/>
                  <a:pt x="90487" y="490008"/>
                </a:cubicBezTo>
                <a:cubicBezTo>
                  <a:pt x="100012" y="485245"/>
                  <a:pt x="110066" y="488950"/>
                  <a:pt x="115887" y="493183"/>
                </a:cubicBezTo>
                <a:cubicBezTo>
                  <a:pt x="121708" y="497416"/>
                  <a:pt x="121708" y="508529"/>
                  <a:pt x="125412" y="515408"/>
                </a:cubicBezTo>
                <a:cubicBezTo>
                  <a:pt x="129116" y="522287"/>
                  <a:pt x="138641" y="523875"/>
                  <a:pt x="138112" y="534458"/>
                </a:cubicBezTo>
                <a:cubicBezTo>
                  <a:pt x="137583" y="545041"/>
                  <a:pt x="123824" y="568854"/>
                  <a:pt x="122237" y="578908"/>
                </a:cubicBezTo>
                <a:cubicBezTo>
                  <a:pt x="120650" y="588962"/>
                  <a:pt x="124883" y="586316"/>
                  <a:pt x="128587" y="594783"/>
                </a:cubicBezTo>
                <a:cubicBezTo>
                  <a:pt x="132291" y="603250"/>
                  <a:pt x="134408" y="621771"/>
                  <a:pt x="144462" y="629708"/>
                </a:cubicBezTo>
                <a:cubicBezTo>
                  <a:pt x="154516" y="637645"/>
                  <a:pt x="179916" y="636058"/>
                  <a:pt x="188912" y="642408"/>
                </a:cubicBezTo>
                <a:cubicBezTo>
                  <a:pt x="197908" y="648758"/>
                  <a:pt x="196850" y="656166"/>
                  <a:pt x="198437" y="667808"/>
                </a:cubicBezTo>
                <a:cubicBezTo>
                  <a:pt x="200024" y="679450"/>
                  <a:pt x="192616" y="703262"/>
                  <a:pt x="198437" y="712258"/>
                </a:cubicBezTo>
                <a:cubicBezTo>
                  <a:pt x="204258" y="721254"/>
                  <a:pt x="213254" y="720196"/>
                  <a:pt x="233362" y="721783"/>
                </a:cubicBezTo>
                <a:cubicBezTo>
                  <a:pt x="253470" y="723371"/>
                  <a:pt x="319087" y="721783"/>
                  <a:pt x="319087" y="721783"/>
                </a:cubicBezTo>
                <a:cubicBezTo>
                  <a:pt x="339724" y="721783"/>
                  <a:pt x="350837" y="727075"/>
                  <a:pt x="357187" y="721783"/>
                </a:cubicBezTo>
                <a:cubicBezTo>
                  <a:pt x="363537" y="716491"/>
                  <a:pt x="347133" y="695325"/>
                  <a:pt x="357187" y="690033"/>
                </a:cubicBezTo>
                <a:cubicBezTo>
                  <a:pt x="367241" y="684741"/>
                  <a:pt x="407458" y="694796"/>
                  <a:pt x="417512" y="690033"/>
                </a:cubicBezTo>
                <a:cubicBezTo>
                  <a:pt x="427566" y="685271"/>
                  <a:pt x="405341" y="666220"/>
                  <a:pt x="417512" y="661458"/>
                </a:cubicBezTo>
                <a:cubicBezTo>
                  <a:pt x="429683" y="656696"/>
                  <a:pt x="477308" y="666220"/>
                  <a:pt x="490537" y="661458"/>
                </a:cubicBezTo>
                <a:cubicBezTo>
                  <a:pt x="503766" y="656696"/>
                  <a:pt x="480483" y="637116"/>
                  <a:pt x="496887" y="632883"/>
                </a:cubicBezTo>
                <a:cubicBezTo>
                  <a:pt x="513291" y="628650"/>
                  <a:pt x="570441" y="640291"/>
                  <a:pt x="588962" y="636058"/>
                </a:cubicBezTo>
                <a:cubicBezTo>
                  <a:pt x="607483" y="631825"/>
                  <a:pt x="601662" y="610129"/>
                  <a:pt x="608012" y="607483"/>
                </a:cubicBezTo>
                <a:cubicBezTo>
                  <a:pt x="614362" y="604837"/>
                  <a:pt x="621770" y="615421"/>
                  <a:pt x="627062" y="620183"/>
                </a:cubicBezTo>
                <a:cubicBezTo>
                  <a:pt x="632354" y="624946"/>
                  <a:pt x="632883" y="632883"/>
                  <a:pt x="639762" y="636058"/>
                </a:cubicBezTo>
                <a:cubicBezTo>
                  <a:pt x="646641" y="639233"/>
                  <a:pt x="696383" y="668337"/>
                  <a:pt x="709612" y="664633"/>
                </a:cubicBezTo>
                <a:close/>
              </a:path>
            </a:pathLst>
          </a:cu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49" name="TextBox 48"/>
          <p:cNvSpPr txBox="1"/>
          <p:nvPr/>
        </p:nvSpPr>
        <p:spPr>
          <a:xfrm>
            <a:off x="2735740" y="1715852"/>
            <a:ext cx="280960" cy="707886"/>
          </a:xfrm>
          <a:prstGeom prst="rect">
            <a:avLst/>
          </a:prstGeom>
          <a:noFill/>
        </p:spPr>
        <p:txBody>
          <a:bodyPr wrap="square" rtlCol="0">
            <a:spAutoFit/>
          </a:bodyPr>
          <a:lstStyle/>
          <a:p>
            <a:pPr defTabSz="457200" fontAlgn="auto">
              <a:spcBef>
                <a:spcPts val="0"/>
              </a:spcBef>
              <a:spcAft>
                <a:spcPts val="0"/>
              </a:spcAft>
            </a:pPr>
            <a:r>
              <a:rPr lang="en-US" sz="2000" b="1" dirty="0" smtClean="0">
                <a:solidFill>
                  <a:srgbClr val="FF0000"/>
                </a:solidFill>
                <a:latin typeface="Zapf Dingbats"/>
                <a:ea typeface="Zapf Dingbats"/>
                <a:cs typeface="Zapf Dingbats"/>
              </a:rPr>
              <a:t>★</a:t>
            </a:r>
            <a:endParaRPr lang="en-US" sz="2000" b="1" dirty="0">
              <a:solidFill>
                <a:srgbClr val="FF0000"/>
              </a:solidFill>
              <a:latin typeface="Calibri"/>
              <a:cs typeface="+mn-cs"/>
            </a:endParaRPr>
          </a:p>
        </p:txBody>
      </p:sp>
      <p:sp>
        <p:nvSpPr>
          <p:cNvPr id="50" name="TextBox 49"/>
          <p:cNvSpPr txBox="1"/>
          <p:nvPr/>
        </p:nvSpPr>
        <p:spPr>
          <a:xfrm>
            <a:off x="1231510" y="2109751"/>
            <a:ext cx="280960" cy="707886"/>
          </a:xfrm>
          <a:prstGeom prst="rect">
            <a:avLst/>
          </a:prstGeom>
          <a:noFill/>
        </p:spPr>
        <p:txBody>
          <a:bodyPr wrap="square" rtlCol="0">
            <a:spAutoFit/>
          </a:bodyPr>
          <a:lstStyle/>
          <a:p>
            <a:pPr defTabSz="457200" fontAlgn="auto">
              <a:spcBef>
                <a:spcPts val="0"/>
              </a:spcBef>
              <a:spcAft>
                <a:spcPts val="0"/>
              </a:spcAft>
            </a:pPr>
            <a:r>
              <a:rPr lang="en-US" sz="2000" b="1" dirty="0" smtClean="0">
                <a:solidFill>
                  <a:srgbClr val="FF0000"/>
                </a:solidFill>
                <a:latin typeface="Zapf Dingbats"/>
                <a:ea typeface="Zapf Dingbats"/>
                <a:cs typeface="Zapf Dingbats"/>
              </a:rPr>
              <a:t>★</a:t>
            </a:r>
            <a:endParaRPr lang="en-US" sz="2000" b="1" dirty="0">
              <a:solidFill>
                <a:srgbClr val="FF0000"/>
              </a:solidFill>
              <a:latin typeface="Calibri"/>
              <a:cs typeface="+mn-cs"/>
            </a:endParaRPr>
          </a:p>
        </p:txBody>
      </p:sp>
      <p:sp>
        <p:nvSpPr>
          <p:cNvPr id="51" name="TextBox 50"/>
          <p:cNvSpPr txBox="1"/>
          <p:nvPr/>
        </p:nvSpPr>
        <p:spPr>
          <a:xfrm>
            <a:off x="4748103" y="3620427"/>
            <a:ext cx="280960" cy="707886"/>
          </a:xfrm>
          <a:prstGeom prst="rect">
            <a:avLst/>
          </a:prstGeom>
          <a:noFill/>
        </p:spPr>
        <p:txBody>
          <a:bodyPr wrap="square" rtlCol="0">
            <a:spAutoFit/>
          </a:bodyPr>
          <a:lstStyle/>
          <a:p>
            <a:pPr defTabSz="457200" fontAlgn="auto">
              <a:spcBef>
                <a:spcPts val="0"/>
              </a:spcBef>
              <a:spcAft>
                <a:spcPts val="0"/>
              </a:spcAft>
            </a:pPr>
            <a:r>
              <a:rPr lang="en-US" sz="2000" b="1" dirty="0" smtClean="0">
                <a:solidFill>
                  <a:srgbClr val="FF0000"/>
                </a:solidFill>
                <a:latin typeface="Zapf Dingbats"/>
                <a:ea typeface="Zapf Dingbats"/>
                <a:cs typeface="Zapf Dingbats"/>
              </a:rPr>
              <a:t>★</a:t>
            </a:r>
            <a:endParaRPr lang="en-US" sz="2000" b="1" dirty="0">
              <a:solidFill>
                <a:srgbClr val="FF0000"/>
              </a:solidFill>
              <a:latin typeface="Calibri"/>
              <a:cs typeface="+mn-cs"/>
            </a:endParaRPr>
          </a:p>
        </p:txBody>
      </p:sp>
      <p:sp>
        <p:nvSpPr>
          <p:cNvPr id="52" name="Rectangle 51"/>
          <p:cNvSpPr/>
          <p:nvPr/>
        </p:nvSpPr>
        <p:spPr bwMode="auto">
          <a:xfrm>
            <a:off x="2008874" y="4705350"/>
            <a:ext cx="1361786" cy="1708538"/>
          </a:xfrm>
          <a:prstGeom prst="rect">
            <a:avLst/>
          </a:prstGeom>
          <a:noFill/>
          <a:ln w="38100" cap="flat" cmpd="sng" algn="ctr">
            <a:solidFill>
              <a:srgbClr val="E1CFE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dirty="0">
              <a:solidFill>
                <a:prstClr val="black"/>
              </a:solidFill>
              <a:latin typeface="Times" charset="0"/>
              <a:cs typeface="+mn-cs"/>
            </a:endParaRPr>
          </a:p>
        </p:txBody>
      </p:sp>
      <p:sp>
        <p:nvSpPr>
          <p:cNvPr id="53" name="Rectangle 52"/>
          <p:cNvSpPr/>
          <p:nvPr/>
        </p:nvSpPr>
        <p:spPr bwMode="auto">
          <a:xfrm>
            <a:off x="3603777" y="4711700"/>
            <a:ext cx="1361786" cy="1708538"/>
          </a:xfrm>
          <a:prstGeom prst="rect">
            <a:avLst/>
          </a:prstGeom>
          <a:noFill/>
          <a:ln w="38100" cap="flat" cmpd="sng" algn="ctr">
            <a:solidFill>
              <a:srgbClr val="00E4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dirty="0">
              <a:solidFill>
                <a:prstClr val="black"/>
              </a:solidFill>
              <a:latin typeface="Times" charset="0"/>
              <a:cs typeface="+mn-cs"/>
            </a:endParaRPr>
          </a:p>
        </p:txBody>
      </p:sp>
      <p:sp>
        <p:nvSpPr>
          <p:cNvPr id="54" name="Rectangle 53"/>
          <p:cNvSpPr/>
          <p:nvPr/>
        </p:nvSpPr>
        <p:spPr bwMode="auto">
          <a:xfrm>
            <a:off x="5288784" y="4711700"/>
            <a:ext cx="1361786" cy="1708538"/>
          </a:xfrm>
          <a:prstGeom prst="rect">
            <a:avLst/>
          </a:prstGeom>
          <a:noFill/>
          <a:ln w="38100" cap="flat" cmpd="sng" algn="ctr">
            <a:solidFill>
              <a:srgbClr val="162D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dirty="0">
              <a:solidFill>
                <a:prstClr val="black"/>
              </a:solidFill>
              <a:latin typeface="Times" charset="0"/>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3months.YAPAR.sens0.1deg.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9385"/>
              <a:stretch>
                <a:fillRect/>
              </a:stretch>
            </p:blipFill>
          </mc:Choice>
          <mc:Fallback>
            <p:blipFill>
              <a:blip r:embed="rId4"/>
              <a:srcRect t="9385"/>
              <a:stretch>
                <a:fillRect/>
              </a:stretch>
            </p:blipFill>
          </mc:Fallback>
        </mc:AlternateContent>
        <p:spPr>
          <a:xfrm>
            <a:off x="1382957" y="1619309"/>
            <a:ext cx="6598790" cy="2688150"/>
          </a:xfrm>
          <a:prstGeom prst="rect">
            <a:avLst/>
          </a:prstGeom>
        </p:spPr>
      </p:pic>
      <p:sp>
        <p:nvSpPr>
          <p:cNvPr id="9" name="Text Box 40"/>
          <p:cNvSpPr txBox="1">
            <a:spLocks noChangeArrowheads="1"/>
          </p:cNvSpPr>
          <p:nvPr/>
        </p:nvSpPr>
        <p:spPr bwMode="auto">
          <a:xfrm>
            <a:off x="0" y="273159"/>
            <a:ext cx="9144000" cy="1138773"/>
          </a:xfrm>
          <a:prstGeom prst="rect">
            <a:avLst/>
          </a:prstGeom>
          <a:noFill/>
          <a:ln w="9525">
            <a:noFill/>
            <a:miter lim="800000"/>
            <a:headEnd/>
            <a:tailEnd/>
          </a:ln>
        </p:spPr>
        <p:txBody>
          <a:bodyPr wrap="square">
            <a:prstTxWarp prst="textNoShape">
              <a:avLst/>
            </a:prstTxWarp>
            <a:spAutoFit/>
          </a:bodyPr>
          <a:lstStyle/>
          <a:p>
            <a:pPr algn="ctr" defTabSz="457200" fontAlgn="auto">
              <a:spcBef>
                <a:spcPts val="0"/>
              </a:spcBef>
              <a:spcAft>
                <a:spcPts val="0"/>
              </a:spcAft>
            </a:pPr>
            <a:r>
              <a:rPr lang="en-US" sz="3400" b="1" dirty="0" smtClean="0">
                <a:solidFill>
                  <a:prstClr val="black"/>
                </a:solidFill>
                <a:latin typeface="Book Antiqua" charset="0"/>
                <a:cs typeface="+mn-cs"/>
              </a:rPr>
              <a:t>Monthly Temperature Sensitivities</a:t>
            </a:r>
          </a:p>
          <a:p>
            <a:pPr algn="ctr" defTabSz="457200" fontAlgn="auto">
              <a:spcBef>
                <a:spcPts val="0"/>
              </a:spcBef>
              <a:spcAft>
                <a:spcPts val="0"/>
              </a:spcAft>
            </a:pPr>
            <a:r>
              <a:rPr lang="en-US" sz="3400" b="1" dirty="0" smtClean="0">
                <a:solidFill>
                  <a:prstClr val="black"/>
                </a:solidFill>
                <a:latin typeface="Book Antiqua" charset="0"/>
                <a:cs typeface="+mn-cs"/>
              </a:rPr>
              <a:t>(Yakima River at Parker)</a:t>
            </a:r>
          </a:p>
        </p:txBody>
      </p:sp>
      <p:grpSp>
        <p:nvGrpSpPr>
          <p:cNvPr id="10" name="Group 3"/>
          <p:cNvGrpSpPr/>
          <p:nvPr/>
        </p:nvGrpSpPr>
        <p:grpSpPr>
          <a:xfrm>
            <a:off x="9713467" y="3992258"/>
            <a:ext cx="5077508" cy="2659421"/>
            <a:chOff x="25006865" y="13399980"/>
            <a:chExt cx="6490816" cy="3199674"/>
          </a:xfrm>
        </p:grpSpPr>
        <p:pic>
          <p:nvPicPr>
            <p:cNvPr id="11" name="Picture 10" descr="83.wshd.bargraph3deg.jpg"/>
            <p:cNvPicPr>
              <a:picLocks noChangeAspect="1"/>
            </p:cNvPicPr>
            <p:nvPr/>
          </p:nvPicPr>
          <p:blipFill>
            <a:blip r:embed="rId5"/>
            <a:srcRect l="18285" t="26126" r="21478" b="5631"/>
            <a:stretch>
              <a:fillRect/>
            </a:stretch>
          </p:blipFill>
          <p:spPr>
            <a:xfrm>
              <a:off x="27358105" y="14010043"/>
              <a:ext cx="2061126" cy="2221738"/>
            </a:xfrm>
            <a:prstGeom prst="rect">
              <a:avLst/>
            </a:prstGeom>
          </p:spPr>
        </p:pic>
        <p:sp>
          <p:nvSpPr>
            <p:cNvPr id="18" name="TextBox 99"/>
            <p:cNvSpPr txBox="1">
              <a:spLocks noChangeArrowheads="1"/>
            </p:cNvSpPr>
            <p:nvPr/>
          </p:nvSpPr>
          <p:spPr bwMode="auto">
            <a:xfrm>
              <a:off x="27470955" y="16155293"/>
              <a:ext cx="4026726" cy="444361"/>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dirty="0">
                  <a:solidFill>
                    <a:prstClr val="black"/>
                  </a:solidFill>
                  <a:latin typeface="Calibri"/>
                  <a:cs typeface="+mn-cs"/>
                </a:rPr>
                <a:t>Streamflow change (%)</a:t>
              </a:r>
            </a:p>
          </p:txBody>
        </p:sp>
        <p:sp>
          <p:nvSpPr>
            <p:cNvPr id="20" name="TextBox 19"/>
            <p:cNvSpPr txBox="1"/>
            <p:nvPr/>
          </p:nvSpPr>
          <p:spPr>
            <a:xfrm>
              <a:off x="28185372" y="13399980"/>
              <a:ext cx="944069" cy="592482"/>
            </a:xfrm>
            <a:prstGeom prst="rect">
              <a:avLst/>
            </a:prstGeom>
            <a:noFill/>
          </p:spPr>
          <p:txBody>
            <a:bodyPr wrap="square" rtlCol="0">
              <a:spAutoFit/>
            </a:bodyPr>
            <a:lstStyle/>
            <a:p>
              <a:pPr defTabSz="457200" fontAlgn="auto">
                <a:spcBef>
                  <a:spcPts val="0"/>
                </a:spcBef>
                <a:spcAft>
                  <a:spcPts val="0"/>
                </a:spcAft>
              </a:pPr>
              <a:r>
                <a:rPr lang="en-US" sz="2600" dirty="0" smtClean="0">
                  <a:solidFill>
                    <a:prstClr val="black"/>
                  </a:solidFill>
                  <a:latin typeface="Calibri"/>
                  <a:cs typeface="+mn-cs"/>
                </a:rPr>
                <a:t>(2)</a:t>
              </a:r>
              <a:endParaRPr lang="en-US" sz="2600" dirty="0">
                <a:solidFill>
                  <a:prstClr val="black"/>
                </a:solidFill>
                <a:latin typeface="Calibri"/>
                <a:cs typeface="+mn-cs"/>
              </a:endParaRPr>
            </a:p>
          </p:txBody>
        </p:sp>
        <p:sp>
          <p:nvSpPr>
            <p:cNvPr id="21" name="TextBox 76"/>
            <p:cNvSpPr txBox="1">
              <a:spLocks noChangeArrowheads="1"/>
            </p:cNvSpPr>
            <p:nvPr/>
          </p:nvSpPr>
          <p:spPr bwMode="auto">
            <a:xfrm>
              <a:off x="25006865" y="13840333"/>
              <a:ext cx="2230624" cy="703573"/>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600" dirty="0">
                  <a:solidFill>
                    <a:prstClr val="black"/>
                  </a:solidFill>
                  <a:latin typeface="Calibri"/>
                  <a:cs typeface="+mn-cs"/>
                </a:rPr>
                <a:t>Warm applied year-round</a:t>
              </a:r>
            </a:p>
          </p:txBody>
        </p:sp>
        <p:sp>
          <p:nvSpPr>
            <p:cNvPr id="25" name="TextBox 77"/>
            <p:cNvSpPr txBox="1">
              <a:spLocks noChangeArrowheads="1"/>
            </p:cNvSpPr>
            <p:nvPr/>
          </p:nvSpPr>
          <p:spPr bwMode="auto">
            <a:xfrm>
              <a:off x="25006865" y="14548404"/>
              <a:ext cx="2413001" cy="703573"/>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600" dirty="0">
                  <a:solidFill>
                    <a:prstClr val="black"/>
                  </a:solidFill>
                  <a:latin typeface="Calibri"/>
                  <a:cs typeface="+mn-cs"/>
                </a:rPr>
                <a:t>Warming applied in warm  </a:t>
              </a:r>
              <a:r>
                <a:rPr lang="en-US" sz="1600" dirty="0" smtClean="0">
                  <a:solidFill>
                    <a:prstClr val="black"/>
                  </a:solidFill>
                  <a:latin typeface="Calibri"/>
                  <a:cs typeface="+mn-cs"/>
                </a:rPr>
                <a:t>season </a:t>
              </a:r>
              <a:r>
                <a:rPr lang="en-US" sz="1600" dirty="0">
                  <a:solidFill>
                    <a:prstClr val="black"/>
                  </a:solidFill>
                  <a:latin typeface="Calibri"/>
                  <a:cs typeface="+mn-cs"/>
                </a:rPr>
                <a:t>only</a:t>
              </a:r>
            </a:p>
          </p:txBody>
        </p:sp>
        <p:sp>
          <p:nvSpPr>
            <p:cNvPr id="26" name="TextBox 78"/>
            <p:cNvSpPr txBox="1">
              <a:spLocks noChangeArrowheads="1"/>
            </p:cNvSpPr>
            <p:nvPr/>
          </p:nvSpPr>
          <p:spPr bwMode="auto">
            <a:xfrm>
              <a:off x="25006865" y="15342248"/>
              <a:ext cx="2328824" cy="703573"/>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600" dirty="0">
                  <a:solidFill>
                    <a:prstClr val="black"/>
                  </a:solidFill>
                  <a:latin typeface="Calibri"/>
                  <a:cs typeface="+mn-cs"/>
                </a:rPr>
                <a:t>Warming applied in cool season only</a:t>
              </a:r>
            </a:p>
          </p:txBody>
        </p:sp>
        <p:cxnSp>
          <p:nvCxnSpPr>
            <p:cNvPr id="27" name="Straight Connector 150"/>
            <p:cNvCxnSpPr>
              <a:cxnSpLocks noChangeShapeType="1"/>
            </p:cNvCxnSpPr>
            <p:nvPr/>
          </p:nvCxnSpPr>
          <p:spPr bwMode="auto">
            <a:xfrm>
              <a:off x="25092339" y="14597999"/>
              <a:ext cx="4037101" cy="23811"/>
            </a:xfrm>
            <a:prstGeom prst="line">
              <a:avLst/>
            </a:prstGeom>
            <a:noFill/>
            <a:ln w="9525">
              <a:solidFill>
                <a:schemeClr val="tx1"/>
              </a:solidFill>
              <a:prstDash val="sysDot"/>
              <a:round/>
              <a:headEnd/>
              <a:tailEnd/>
            </a:ln>
          </p:spPr>
        </p:cxnSp>
        <p:cxnSp>
          <p:nvCxnSpPr>
            <p:cNvPr id="28" name="Straight Connector 150"/>
            <p:cNvCxnSpPr>
              <a:cxnSpLocks noChangeShapeType="1"/>
            </p:cNvCxnSpPr>
            <p:nvPr/>
          </p:nvCxnSpPr>
          <p:spPr bwMode="auto">
            <a:xfrm>
              <a:off x="25092340" y="15382549"/>
              <a:ext cx="4037101" cy="1911"/>
            </a:xfrm>
            <a:prstGeom prst="line">
              <a:avLst/>
            </a:prstGeom>
            <a:noFill/>
            <a:ln w="9525">
              <a:solidFill>
                <a:schemeClr val="tx1"/>
              </a:solidFill>
              <a:prstDash val="sysDot"/>
              <a:round/>
              <a:headEnd/>
              <a:tailEnd/>
            </a:ln>
          </p:spPr>
        </p:cxnSp>
      </p:grpSp>
      <p:grpSp>
        <p:nvGrpSpPr>
          <p:cNvPr id="40" name="Group 39"/>
          <p:cNvGrpSpPr/>
          <p:nvPr/>
        </p:nvGrpSpPr>
        <p:grpSpPr>
          <a:xfrm>
            <a:off x="44429" y="1443078"/>
            <a:ext cx="6996036" cy="1077218"/>
            <a:chOff x="44429" y="1189078"/>
            <a:chExt cx="6996036" cy="1077218"/>
          </a:xfrm>
        </p:grpSpPr>
        <p:sp>
          <p:nvSpPr>
            <p:cNvPr id="33" name="Rectangle 32"/>
            <p:cNvSpPr/>
            <p:nvPr/>
          </p:nvSpPr>
          <p:spPr>
            <a:xfrm>
              <a:off x="1725857" y="1380354"/>
              <a:ext cx="5314608" cy="428559"/>
            </a:xfrm>
            <a:prstGeom prst="rect">
              <a:avLst/>
            </a:prstGeom>
            <a:noFill/>
            <a:ln w="635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4" name="TextBox 76"/>
            <p:cNvSpPr txBox="1">
              <a:spLocks noChangeArrowheads="1"/>
            </p:cNvSpPr>
            <p:nvPr/>
          </p:nvSpPr>
          <p:spPr bwMode="auto">
            <a:xfrm>
              <a:off x="44429" y="1189078"/>
              <a:ext cx="1419806" cy="1077218"/>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600" b="1" dirty="0" smtClean="0">
                  <a:solidFill>
                    <a:srgbClr val="8064A2">
                      <a:lumMod val="50000"/>
                    </a:srgbClr>
                  </a:solidFill>
                  <a:latin typeface="Calibri"/>
                  <a:cs typeface="+mn-cs"/>
                </a:rPr>
                <a:t>T Sens in a given month (from all months)</a:t>
              </a:r>
              <a:endParaRPr lang="en-US" sz="1600" b="1" dirty="0">
                <a:solidFill>
                  <a:srgbClr val="8064A2">
                    <a:lumMod val="50000"/>
                  </a:srgbClr>
                </a:solidFill>
                <a:latin typeface="Calibri"/>
                <a:cs typeface="+mn-cs"/>
              </a:endParaRPr>
            </a:p>
          </p:txBody>
        </p:sp>
        <p:cxnSp>
          <p:nvCxnSpPr>
            <p:cNvPr id="37" name="Straight Connector 36"/>
            <p:cNvCxnSpPr/>
            <p:nvPr/>
          </p:nvCxnSpPr>
          <p:spPr>
            <a:xfrm rot="10800000">
              <a:off x="1212143" y="1488273"/>
              <a:ext cx="406012" cy="1588"/>
            </a:xfrm>
            <a:prstGeom prst="line">
              <a:avLst/>
            </a:prstGeom>
            <a:ln w="38100">
              <a:solidFill>
                <a:schemeClr val="accent4">
                  <a:lumMod val="75000"/>
                </a:schemeClr>
              </a:solidFill>
              <a:headEnd type="triangle"/>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7040464" y="2088313"/>
            <a:ext cx="2116236" cy="3762674"/>
            <a:chOff x="7027764" y="1808913"/>
            <a:chExt cx="2116236" cy="3762674"/>
          </a:xfrm>
        </p:grpSpPr>
        <p:sp>
          <p:nvSpPr>
            <p:cNvPr id="35" name="Rectangle 34"/>
            <p:cNvSpPr/>
            <p:nvPr/>
          </p:nvSpPr>
          <p:spPr>
            <a:xfrm flipH="1">
              <a:off x="7027764" y="1808913"/>
              <a:ext cx="476752" cy="2244546"/>
            </a:xfrm>
            <a:prstGeom prst="rect">
              <a:avLst/>
            </a:prstGeom>
            <a:noFill/>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41" name="TextBox 76"/>
            <p:cNvSpPr txBox="1">
              <a:spLocks noChangeArrowheads="1"/>
            </p:cNvSpPr>
            <p:nvPr/>
          </p:nvSpPr>
          <p:spPr bwMode="auto">
            <a:xfrm>
              <a:off x="7724194" y="4001927"/>
              <a:ext cx="1419806" cy="1569660"/>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600" b="1" dirty="0" smtClean="0">
                  <a:solidFill>
                    <a:srgbClr val="1F497D">
                      <a:lumMod val="60000"/>
                      <a:lumOff val="40000"/>
                    </a:srgbClr>
                  </a:solidFill>
                  <a:latin typeface="Calibri"/>
                  <a:cs typeface="+mn-cs"/>
                </a:rPr>
                <a:t>Annual contribution to T Sens from a particular 3-month warming</a:t>
              </a:r>
              <a:endParaRPr lang="en-US" sz="1600" b="1" dirty="0">
                <a:solidFill>
                  <a:srgbClr val="1F497D">
                    <a:lumMod val="60000"/>
                    <a:lumOff val="40000"/>
                  </a:srgbClr>
                </a:solidFill>
                <a:latin typeface="Calibri"/>
                <a:cs typeface="+mn-cs"/>
              </a:endParaRPr>
            </a:p>
          </p:txBody>
        </p:sp>
        <p:cxnSp>
          <p:nvCxnSpPr>
            <p:cNvPr id="42" name="Straight Connector 41"/>
            <p:cNvCxnSpPr/>
            <p:nvPr/>
          </p:nvCxnSpPr>
          <p:spPr>
            <a:xfrm>
              <a:off x="7601633" y="3728139"/>
              <a:ext cx="506897" cy="273788"/>
            </a:xfrm>
            <a:prstGeom prst="line">
              <a:avLst/>
            </a:prstGeom>
            <a:ln w="38100">
              <a:solidFill>
                <a:schemeClr val="accent1">
                  <a:lumMod val="75000"/>
                </a:schemeClr>
              </a:solidFill>
              <a:headEnd type="triangle"/>
            </a:ln>
            <a:effectLst/>
          </p:spPr>
          <p:style>
            <a:lnRef idx="2">
              <a:schemeClr val="accent1"/>
            </a:lnRef>
            <a:fillRef idx="0">
              <a:schemeClr val="accent1"/>
            </a:fillRef>
            <a:effectRef idx="1">
              <a:schemeClr val="accent1"/>
            </a:effectRef>
            <a:fontRef idx="minor">
              <a:schemeClr val="tx1"/>
            </a:fontRef>
          </p:style>
        </p:cxnSp>
      </p:grpSp>
      <p:sp>
        <p:nvSpPr>
          <p:cNvPr id="46" name="TextBox 76"/>
          <p:cNvSpPr txBox="1">
            <a:spLocks noChangeArrowheads="1"/>
          </p:cNvSpPr>
          <p:nvPr/>
        </p:nvSpPr>
        <p:spPr bwMode="auto">
          <a:xfrm>
            <a:off x="8231091" y="1072633"/>
            <a:ext cx="870669" cy="584776"/>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600" b="1" dirty="0" smtClean="0">
                <a:solidFill>
                  <a:prstClr val="black"/>
                </a:solidFill>
                <a:latin typeface="Calibri"/>
                <a:cs typeface="+mn-cs"/>
              </a:rPr>
              <a:t>Annual T Sens</a:t>
            </a:r>
            <a:endParaRPr lang="en-US" sz="1600" b="1" dirty="0">
              <a:solidFill>
                <a:prstClr val="black"/>
              </a:solidFill>
              <a:latin typeface="Calibri"/>
              <a:cs typeface="+mn-cs"/>
            </a:endParaRPr>
          </a:p>
        </p:txBody>
      </p:sp>
      <p:cxnSp>
        <p:nvCxnSpPr>
          <p:cNvPr id="47" name="Straight Connector 46"/>
          <p:cNvCxnSpPr/>
          <p:nvPr/>
        </p:nvCxnSpPr>
        <p:spPr>
          <a:xfrm flipV="1">
            <a:off x="7820396" y="1499646"/>
            <a:ext cx="384334" cy="269276"/>
          </a:xfrm>
          <a:prstGeom prst="line">
            <a:avLst/>
          </a:prstGeom>
          <a:ln w="38100">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sp>
        <p:nvSpPr>
          <p:cNvPr id="51" name="Slide Number Placeholder 50"/>
          <p:cNvSpPr>
            <a:spLocks noGrp="1"/>
          </p:cNvSpPr>
          <p:nvPr>
            <p:ph type="sldNum" sz="quarter" idx="12"/>
          </p:nvPr>
        </p:nvSpPr>
        <p:spPr>
          <a:xfrm>
            <a:off x="6553200" y="6610350"/>
            <a:ext cx="2133600" cy="365125"/>
          </a:xfrm>
        </p:spPr>
        <p:txBody>
          <a:bodyPr/>
          <a:lstStyle/>
          <a:p>
            <a:fld id="{848FD02B-51F0-D54A-A2B1-A6E8C7514061}" type="slidenum">
              <a:rPr lang="en-US" smtClean="0">
                <a:solidFill>
                  <a:prstClr val="black">
                    <a:tint val="75000"/>
                  </a:prstClr>
                </a:solidFill>
              </a:rPr>
              <a:pPr/>
              <a:t>51</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81000" y="304818"/>
            <a:ext cx="8229600" cy="14779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4000" dirty="0"/>
              <a:t>5</a:t>
            </a:r>
            <a:r>
              <a:rPr lang="en-US" sz="4000" dirty="0" smtClean="0"/>
              <a:t>. </a:t>
            </a:r>
            <a:r>
              <a:rPr lang="en-US" sz="4000" dirty="0"/>
              <a:t>Water management implications</a:t>
            </a:r>
          </a:p>
        </p:txBody>
      </p:sp>
    </p:spTree>
    <p:extLst>
      <p:ext uri="{BB962C8B-B14F-4D97-AF65-F5344CB8AC3E}">
        <p14:creationId xmlns:p14="http://schemas.microsoft.com/office/powerpoint/2010/main" val="15138505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001-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7100" t="9722" r="14050" b="6389"/>
              <a:stretch>
                <a:fillRect/>
              </a:stretch>
            </p:blipFill>
          </mc:Choice>
          <mc:Fallback>
            <p:blipFill>
              <a:blip r:embed="rId4"/>
              <a:srcRect l="7100" t="9722" r="14050" b="6389"/>
              <a:stretch>
                <a:fillRect/>
              </a:stretch>
            </p:blipFill>
          </mc:Fallback>
        </mc:AlternateContent>
        <p:spPr>
          <a:xfrm rot="5240602">
            <a:off x="1612094" y="-1287472"/>
            <a:ext cx="6025041" cy="8295871"/>
          </a:xfrm>
          <a:prstGeom prst="rect">
            <a:avLst/>
          </a:prstGeom>
        </p:spPr>
      </p:pic>
      <p:sp>
        <p:nvSpPr>
          <p:cNvPr id="3" name="Text Box 20"/>
          <p:cNvSpPr txBox="1">
            <a:spLocks noChangeArrowheads="1"/>
          </p:cNvSpPr>
          <p:nvPr/>
        </p:nvSpPr>
        <p:spPr bwMode="auto">
          <a:xfrm>
            <a:off x="0" y="6578644"/>
            <a:ext cx="9144000" cy="276999"/>
          </a:xfrm>
          <a:prstGeom prst="rect">
            <a:avLst/>
          </a:prstGeom>
          <a:noFill/>
          <a:ln w="9525">
            <a:noFill/>
            <a:miter lim="800000"/>
            <a:headEnd/>
            <a:tailEnd/>
          </a:ln>
        </p:spPr>
        <p:txBody>
          <a:bodyPr lIns="91189" tIns="45595" rIns="91189" bIns="45595">
            <a:spAutoFit/>
          </a:bodyPr>
          <a:lstStyle/>
          <a:p>
            <a:pPr defTabSz="455943" eaLnBrk="0" fontAlgn="auto" hangingPunct="0">
              <a:spcBef>
                <a:spcPct val="50000"/>
              </a:spcBef>
              <a:spcAft>
                <a:spcPts val="0"/>
              </a:spcAft>
              <a:defRPr/>
            </a:pPr>
            <a:r>
              <a:rPr lang="en-US" sz="1200" i="1" dirty="0">
                <a:solidFill>
                  <a:prstClr val="black"/>
                </a:solidFill>
                <a:latin typeface="Times New Roman"/>
                <a:cs typeface="Times New Roman"/>
              </a:rPr>
              <a:t>Figure from Steve Burges, CEE 576, Physical Hydrology, Fall 2007 </a:t>
            </a:r>
          </a:p>
        </p:txBody>
      </p:sp>
      <p:sp>
        <p:nvSpPr>
          <p:cNvPr id="4" name="TextBox 3"/>
          <p:cNvSpPr txBox="1"/>
          <p:nvPr/>
        </p:nvSpPr>
        <p:spPr>
          <a:xfrm>
            <a:off x="1618616" y="5829344"/>
            <a:ext cx="4993675" cy="646331"/>
          </a:xfrm>
          <a:prstGeom prst="rect">
            <a:avLst/>
          </a:prstGeom>
          <a:noFill/>
        </p:spPr>
        <p:txBody>
          <a:bodyPr wrap="none" lIns="91394" tIns="45696" rIns="91394" bIns="45696" rtlCol="0">
            <a:spAutoFit/>
          </a:bodyPr>
          <a:lstStyle/>
          <a:p>
            <a:pPr defTabSz="455943" fontAlgn="auto">
              <a:spcBef>
                <a:spcPts val="0"/>
              </a:spcBef>
              <a:spcAft>
                <a:spcPts val="0"/>
              </a:spcAft>
            </a:pPr>
            <a:r>
              <a:rPr lang="en-US" sz="3600" b="1" dirty="0">
                <a:solidFill>
                  <a:srgbClr val="FF0000"/>
                </a:solidFill>
                <a:latin typeface="Book Antiqua"/>
                <a:cs typeface="Book Antiqua"/>
              </a:rPr>
              <a:t>Major rivers of the U.S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143000" y="304816"/>
            <a:ext cx="7772400" cy="1143000"/>
          </a:xfrm>
          <a:solidFill>
            <a:srgbClr val="FFFFFF"/>
          </a:solidFill>
          <a:ln>
            <a:solidFill>
              <a:srgbClr val="000000"/>
            </a:solidFill>
            <a:miter lim="800000"/>
            <a:headEnd/>
            <a:tailEnd/>
          </a:ln>
        </p:spPr>
        <p:txBody>
          <a:bodyPr vert="horz" wrap="square" lIns="91178" tIns="45589" rIns="91178" bIns="45589" numCol="1" anchor="t" anchorCtr="0" compatLnSpc="1">
            <a:prstTxWarp prst="textNoShape">
              <a:avLst/>
            </a:prstTxWarp>
          </a:bodyPr>
          <a:lstStyle/>
          <a:p>
            <a:r>
              <a:rPr lang="en-US" dirty="0" smtClean="0"/>
              <a:t>Natural Flow at Lee Ferry, AZ</a:t>
            </a:r>
          </a:p>
        </p:txBody>
      </p:sp>
      <p:graphicFrame>
        <p:nvGraphicFramePr>
          <p:cNvPr id="46083" name="Object 3"/>
          <p:cNvGraphicFramePr>
            <a:graphicFrameLocks noGrp="1" noChangeAspect="1"/>
          </p:cNvGraphicFramePr>
          <p:nvPr>
            <p:ph type="chart" idx="1"/>
          </p:nvPr>
        </p:nvGraphicFramePr>
        <p:xfrm>
          <a:off x="457203" y="1447800"/>
          <a:ext cx="7848600" cy="4953000"/>
        </p:xfrm>
        <a:graphic>
          <a:graphicData uri="http://schemas.openxmlformats.org/presentationml/2006/ole">
            <mc:AlternateContent xmlns:mc="http://schemas.openxmlformats.org/markup-compatibility/2006">
              <mc:Choice xmlns:v="urn:schemas-microsoft-com:vml" Requires="v">
                <p:oleObj spid="_x0000_s216085" name="Worksheet" r:id="rId3" imgW="8677656" imgH="5934456" progId="Excel.Sheet.8">
                  <p:embed/>
                </p:oleObj>
              </mc:Choice>
              <mc:Fallback>
                <p:oleObj name="Worksheet" r:id="rId3" imgW="8677656" imgH="59344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10352"/>
                      <a:stretch>
                        <a:fillRect/>
                      </a:stretch>
                    </p:blipFill>
                    <p:spPr bwMode="auto">
                      <a:xfrm>
                        <a:off x="457203" y="14478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64" name="Line 4"/>
          <p:cNvSpPr>
            <a:spLocks noChangeShapeType="1"/>
          </p:cNvSpPr>
          <p:nvPr/>
        </p:nvSpPr>
        <p:spPr bwMode="auto">
          <a:xfrm>
            <a:off x="1371600" y="2895600"/>
            <a:ext cx="7391400" cy="0"/>
          </a:xfrm>
          <a:prstGeom prst="line">
            <a:avLst/>
          </a:prstGeom>
          <a:noFill/>
          <a:ln w="381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
        <p:nvSpPr>
          <p:cNvPr id="348165" name="Line 5"/>
          <p:cNvSpPr>
            <a:spLocks noChangeShapeType="1"/>
          </p:cNvSpPr>
          <p:nvPr/>
        </p:nvSpPr>
        <p:spPr bwMode="auto">
          <a:xfrm>
            <a:off x="1371600" y="3429000"/>
            <a:ext cx="7391400" cy="0"/>
          </a:xfrm>
          <a:prstGeom prst="line">
            <a:avLst/>
          </a:prstGeom>
          <a:noFill/>
          <a:ln w="38100" cap="sq">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
        <p:nvSpPr>
          <p:cNvPr id="348166" name="Rectangle 6"/>
          <p:cNvSpPr>
            <a:spLocks noChangeArrowheads="1"/>
          </p:cNvSpPr>
          <p:nvPr/>
        </p:nvSpPr>
        <p:spPr bwMode="auto">
          <a:xfrm>
            <a:off x="7239000" y="3505200"/>
            <a:ext cx="19050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78" tIns="45589" rIns="91178" bIns="45589" anchor="ctr"/>
          <a:lstStyle/>
          <a:p>
            <a:pPr algn="ctr" defTabSz="889722" eaLnBrk="0" hangingPunct="0">
              <a:lnSpc>
                <a:spcPct val="89000"/>
              </a:lnSpc>
            </a:pPr>
            <a:r>
              <a:rPr lang="en-US" sz="1500" dirty="0">
                <a:solidFill>
                  <a:srgbClr val="008000"/>
                </a:solidFill>
                <a:latin typeface="Times New Roman" pitchFamily="18" charset="0"/>
              </a:rPr>
              <a:t>Currently used</a:t>
            </a:r>
            <a:br>
              <a:rPr lang="en-US" sz="1500" dirty="0">
                <a:solidFill>
                  <a:srgbClr val="008000"/>
                </a:solidFill>
                <a:latin typeface="Times New Roman" pitchFamily="18" charset="0"/>
              </a:rPr>
            </a:br>
            <a:r>
              <a:rPr lang="en-US" sz="1500" dirty="0">
                <a:solidFill>
                  <a:srgbClr val="008000"/>
                </a:solidFill>
                <a:latin typeface="Times New Roman" pitchFamily="18" charset="0"/>
              </a:rPr>
              <a:t>       16.3 BCM</a:t>
            </a:r>
            <a:endParaRPr lang="en-US" sz="1500" b="1" dirty="0">
              <a:solidFill>
                <a:srgbClr val="081D58"/>
              </a:solidFill>
              <a:latin typeface="Times New Roman" pitchFamily="18" charset="0"/>
            </a:endParaRPr>
          </a:p>
        </p:txBody>
      </p:sp>
      <p:sp>
        <p:nvSpPr>
          <p:cNvPr id="348167" name="Rectangle 7"/>
          <p:cNvSpPr>
            <a:spLocks noChangeArrowheads="1"/>
          </p:cNvSpPr>
          <p:nvPr/>
        </p:nvSpPr>
        <p:spPr bwMode="auto">
          <a:xfrm>
            <a:off x="7772405" y="2286000"/>
            <a:ext cx="1371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Lst>
        </p:spPr>
        <p:txBody>
          <a:bodyPr lIns="91178" tIns="45589" rIns="91178" bIns="45589" anchor="ctr"/>
          <a:lstStyle/>
          <a:p>
            <a:pPr algn="ctr" defTabSz="889722" eaLnBrk="0" hangingPunct="0">
              <a:lnSpc>
                <a:spcPct val="89000"/>
              </a:lnSpc>
            </a:pPr>
            <a:r>
              <a:rPr lang="en-US" sz="1500" dirty="0">
                <a:solidFill>
                  <a:srgbClr val="000000"/>
                </a:solidFill>
                <a:latin typeface="Times New Roman" pitchFamily="18" charset="0"/>
              </a:rPr>
              <a:t>allocated</a:t>
            </a:r>
            <a:br>
              <a:rPr lang="en-US" sz="1500" dirty="0">
                <a:solidFill>
                  <a:srgbClr val="000000"/>
                </a:solidFill>
                <a:latin typeface="Times New Roman" pitchFamily="18" charset="0"/>
              </a:rPr>
            </a:br>
            <a:r>
              <a:rPr lang="en-US" sz="1500" dirty="0">
                <a:solidFill>
                  <a:srgbClr val="000000"/>
                </a:solidFill>
                <a:latin typeface="Times New Roman" pitchFamily="18" charset="0"/>
              </a:rPr>
              <a:t>20.3 BCM</a:t>
            </a:r>
            <a:endParaRPr lang="en-US" sz="1500" b="1" dirty="0">
              <a:solidFill>
                <a:srgbClr val="000000"/>
              </a:solidFill>
              <a:latin typeface="Times New Roman" pitchFamily="18" charset="0"/>
            </a:endParaRPr>
          </a:p>
        </p:txBody>
      </p:sp>
      <p:sp>
        <p:nvSpPr>
          <p:cNvPr id="46088" name="Rectangle 8"/>
          <p:cNvSpPr>
            <a:spLocks noChangeArrowheads="1"/>
          </p:cNvSpPr>
          <p:nvPr/>
        </p:nvSpPr>
        <p:spPr bwMode="auto">
          <a:xfrm>
            <a:off x="1371600" y="1219202"/>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78" tIns="45589" rIns="91178" bIns="45589" anchor="ctr"/>
          <a:lstStyle/>
          <a:p>
            <a:pPr algn="ctr" defTabSz="889722" eaLnBrk="0" hangingPunct="0">
              <a:lnSpc>
                <a:spcPct val="89000"/>
              </a:lnSpc>
            </a:pPr>
            <a:endParaRPr lang="en-US" sz="1500"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7"/>
                                        </p:tgtEl>
                                        <p:attrNameLst>
                                          <p:attrName>style.visibility</p:attrName>
                                        </p:attrNameLst>
                                      </p:cBhvr>
                                      <p:to>
                                        <p:strVal val="visible"/>
                                      </p:to>
                                    </p:set>
                                    <p:anim calcmode="lin" valueType="num">
                                      <p:cBhvr additive="base">
                                        <p:cTn id="13" dur="500" fill="hold"/>
                                        <p:tgtEl>
                                          <p:spTgt spid="348167"/>
                                        </p:tgtEl>
                                        <p:attrNameLst>
                                          <p:attrName>ppt_x</p:attrName>
                                        </p:attrNameLst>
                                      </p:cBhvr>
                                      <p:tavLst>
                                        <p:tav tm="0">
                                          <p:val>
                                            <p:strVal val="0-#ppt_w/2"/>
                                          </p:val>
                                        </p:tav>
                                        <p:tav tm="100000">
                                          <p:val>
                                            <p:strVal val="#ppt_x"/>
                                          </p:val>
                                        </p:tav>
                                      </p:tavLst>
                                    </p:anim>
                                    <p:anim calcmode="lin" valueType="num">
                                      <p:cBhvr additive="base">
                                        <p:cTn id="14" dur="500" fill="hold"/>
                                        <p:tgtEl>
                                          <p:spTgt spid="3481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5"/>
                                        </p:tgtEl>
                                        <p:attrNameLst>
                                          <p:attrName>style.visibility</p:attrName>
                                        </p:attrNameLst>
                                      </p:cBhvr>
                                      <p:to>
                                        <p:strVal val="visible"/>
                                      </p:to>
                                    </p:set>
                                    <p:anim calcmode="lin" valueType="num">
                                      <p:cBhvr additive="base">
                                        <p:cTn id="19" dur="500" fill="hold"/>
                                        <p:tgtEl>
                                          <p:spTgt spid="348165"/>
                                        </p:tgtEl>
                                        <p:attrNameLst>
                                          <p:attrName>ppt_x</p:attrName>
                                        </p:attrNameLst>
                                      </p:cBhvr>
                                      <p:tavLst>
                                        <p:tav tm="0">
                                          <p:val>
                                            <p:strVal val="0-#ppt_w/2"/>
                                          </p:val>
                                        </p:tav>
                                        <p:tav tm="100000">
                                          <p:val>
                                            <p:strVal val="#ppt_x"/>
                                          </p:val>
                                        </p:tav>
                                      </p:tavLst>
                                    </p:anim>
                                    <p:anim calcmode="lin" valueType="num">
                                      <p:cBhvr additive="base">
                                        <p:cTn id="20" dur="500" fill="hold"/>
                                        <p:tgtEl>
                                          <p:spTgt spid="34816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66"/>
                                        </p:tgtEl>
                                        <p:attrNameLst>
                                          <p:attrName>style.visibility</p:attrName>
                                        </p:attrNameLst>
                                      </p:cBhvr>
                                      <p:to>
                                        <p:strVal val="visible"/>
                                      </p:to>
                                    </p:set>
                                    <p:anim calcmode="lin" valueType="num">
                                      <p:cBhvr additive="base">
                                        <p:cTn id="25" dur="500" fill="hold"/>
                                        <p:tgtEl>
                                          <p:spTgt spid="348166"/>
                                        </p:tgtEl>
                                        <p:attrNameLst>
                                          <p:attrName>ppt_x</p:attrName>
                                        </p:attrNameLst>
                                      </p:cBhvr>
                                      <p:tavLst>
                                        <p:tav tm="0">
                                          <p:val>
                                            <p:strVal val="0-#ppt_w/2"/>
                                          </p:val>
                                        </p:tav>
                                        <p:tav tm="100000">
                                          <p:val>
                                            <p:strVal val="#ppt_x"/>
                                          </p:val>
                                        </p:tav>
                                      </p:tavLst>
                                    </p:anim>
                                    <p:anim calcmode="lin" valueType="num">
                                      <p:cBhvr additive="base">
                                        <p:cTn id="26" dur="500" fill="hold"/>
                                        <p:tgtEl>
                                          <p:spTgt spid="348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nimBg="1"/>
      <p:bldP spid="348166" grpId="0" autoUpdateAnimBg="0"/>
      <p:bldP spid="348167"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228600" y="685800"/>
          <a:ext cx="8678863" cy="5715000"/>
        </p:xfrm>
        <a:graphic>
          <a:graphicData uri="http://schemas.openxmlformats.org/presentationml/2006/ole">
            <mc:AlternateContent xmlns:mc="http://schemas.openxmlformats.org/markup-compatibility/2006">
              <mc:Choice xmlns:v="urn:schemas-microsoft-com:vml" Requires="v">
                <p:oleObj spid="_x0000_s217109" name="Worksheet" r:id="rId3" imgW="8668207" imgH="5934456" progId="Excel.Sheet.8">
                  <p:embed/>
                </p:oleObj>
              </mc:Choice>
              <mc:Fallback>
                <p:oleObj name="Worksheet" r:id="rId3" imgW="8668207" imgH="59344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2394" b="2470"/>
                      <a:stretch>
                        <a:fillRect/>
                      </a:stretch>
                    </p:blipFill>
                    <p:spPr bwMode="auto">
                      <a:xfrm>
                        <a:off x="228600" y="685800"/>
                        <a:ext cx="867886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457200"/>
            <a:ext cx="7772400" cy="1143000"/>
          </a:xfrm>
          <a:solidFill>
            <a:srgbClr val="FFFFFF"/>
          </a:solidFill>
          <a:ln>
            <a:solidFill>
              <a:srgbClr val="000000"/>
            </a:solidFill>
            <a:miter lim="800000"/>
            <a:headEnd/>
            <a:tailEnd/>
          </a:ln>
        </p:spPr>
        <p:txBody>
          <a:bodyPr vert="horz" wrap="square" lIns="91178" tIns="45589" rIns="91178" bIns="45589" numCol="1" anchor="t" anchorCtr="0" compatLnSpc="1">
            <a:prstTxWarp prst="textNoShape">
              <a:avLst/>
            </a:prstTxWarp>
          </a:bodyPr>
          <a:lstStyle/>
          <a:p>
            <a:r>
              <a:rPr lang="en-US" dirty="0" smtClean="0"/>
              <a:t>Total Basin Storage (from Christensen et al., 2004)</a:t>
            </a:r>
          </a:p>
        </p:txBody>
      </p:sp>
      <p:graphicFrame>
        <p:nvGraphicFramePr>
          <p:cNvPr id="48131" name="Object 3"/>
          <p:cNvGraphicFramePr>
            <a:graphicFrameLocks noChangeAspect="1"/>
          </p:cNvGraphicFramePr>
          <p:nvPr/>
        </p:nvGraphicFramePr>
        <p:xfrm>
          <a:off x="609600" y="1600200"/>
          <a:ext cx="8153400" cy="4953000"/>
        </p:xfrm>
        <a:graphic>
          <a:graphicData uri="http://schemas.openxmlformats.org/presentationml/2006/ole">
            <mc:AlternateContent xmlns:mc="http://schemas.openxmlformats.org/markup-compatibility/2006">
              <mc:Choice xmlns:v="urn:schemas-microsoft-com:vml" Requires="v">
                <p:oleObj spid="_x0000_s218134" name="Worksheet" r:id="rId3" imgW="6391656" imgH="8220456" progId="Excel.Sheet.8">
                  <p:embed/>
                </p:oleObj>
              </mc:Choice>
              <mc:Fallback>
                <p:oleObj name="Worksheet" r:id="rId3" imgW="6391656" imgH="82204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55624" r="11401" b="5000"/>
                      <a:stretch>
                        <a:fillRect/>
                      </a:stretch>
                    </p:blipFill>
                    <p:spPr bwMode="auto">
                      <a:xfrm>
                        <a:off x="609600" y="1600200"/>
                        <a:ext cx="8153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669942" y="595313"/>
            <a:ext cx="7813675" cy="1190625"/>
          </a:xfrm>
          <a:solidFill>
            <a:srgbClr val="FFFFFF"/>
          </a:solidFill>
          <a:ln>
            <a:solidFill>
              <a:srgbClr val="000000"/>
            </a:solidFill>
            <a:miter lim="800000"/>
            <a:headEnd/>
            <a:tailEnd/>
          </a:ln>
        </p:spPr>
        <p:txBody>
          <a:bodyPr vert="horz" wrap="square" lIns="91178" tIns="45589" rIns="91178" bIns="45589" numCol="1" anchor="t" anchorCtr="0" compatLnSpc="1">
            <a:prstTxWarp prst="textNoShape">
              <a:avLst/>
            </a:prstTxWarp>
          </a:bodyPr>
          <a:lstStyle/>
          <a:p>
            <a:r>
              <a:rPr lang="en-US" sz="3100" dirty="0"/>
              <a:t>Annual Releases to the Lower </a:t>
            </a:r>
            <a:r>
              <a:rPr lang="en-US" sz="3100" dirty="0" smtClean="0"/>
              <a:t>Basin </a:t>
            </a:r>
            <a:r>
              <a:rPr lang="en-US" dirty="0"/>
              <a:t>(from Christensen et al., 2004)</a:t>
            </a:r>
            <a:endParaRPr lang="en-US" dirty="0" smtClean="0"/>
          </a:p>
        </p:txBody>
      </p:sp>
      <p:graphicFrame>
        <p:nvGraphicFramePr>
          <p:cNvPr id="49155" name="Object 3"/>
          <p:cNvGraphicFramePr>
            <a:graphicFrameLocks noChangeAspect="1"/>
          </p:cNvGraphicFramePr>
          <p:nvPr/>
        </p:nvGraphicFramePr>
        <p:xfrm>
          <a:off x="457200" y="1676412"/>
          <a:ext cx="8458200" cy="4953000"/>
        </p:xfrm>
        <a:graphic>
          <a:graphicData uri="http://schemas.openxmlformats.org/presentationml/2006/ole">
            <mc:AlternateContent xmlns:mc="http://schemas.openxmlformats.org/markup-compatibility/2006">
              <mc:Choice xmlns:v="urn:schemas-microsoft-com:vml" Requires="v">
                <p:oleObj spid="_x0000_s219158" name="Worksheet" r:id="rId3" imgW="6391656" imgH="8220456" progId="Excel.Sheet.8">
                  <p:embed/>
                </p:oleObj>
              </mc:Choice>
              <mc:Fallback>
                <p:oleObj name="Worksheet" r:id="rId3" imgW="6391656" imgH="82204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51875"/>
                      <a:stretch>
                        <a:fillRect/>
                      </a:stretch>
                    </p:blipFill>
                    <p:spPr bwMode="auto">
                      <a:xfrm>
                        <a:off x="457200" y="1676412"/>
                        <a:ext cx="8458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6" name="Line 4"/>
          <p:cNvSpPr>
            <a:spLocks noChangeShapeType="1"/>
          </p:cNvSpPr>
          <p:nvPr/>
        </p:nvSpPr>
        <p:spPr bwMode="auto">
          <a:xfrm flipH="1">
            <a:off x="533421" y="3124200"/>
            <a:ext cx="7467600" cy="0"/>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
        <p:nvSpPr>
          <p:cNvPr id="49157" name="Rectangle 5"/>
          <p:cNvSpPr>
            <a:spLocks noChangeArrowheads="1"/>
          </p:cNvSpPr>
          <p:nvPr/>
        </p:nvSpPr>
        <p:spPr bwMode="auto">
          <a:xfrm>
            <a:off x="5638800" y="2667016"/>
            <a:ext cx="1676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78" tIns="45589" rIns="91178" bIns="45589" anchor="ctr"/>
          <a:lstStyle/>
          <a:p>
            <a:pPr algn="ctr" defTabSz="889722" eaLnBrk="0" hangingPunct="0">
              <a:lnSpc>
                <a:spcPct val="89000"/>
              </a:lnSpc>
            </a:pPr>
            <a:r>
              <a:rPr lang="en-US" sz="1500" b="1" dirty="0">
                <a:solidFill>
                  <a:srgbClr val="FF0000"/>
                </a:solidFill>
                <a:latin typeface="Times New Roman" pitchFamily="18" charset="0"/>
              </a:rPr>
              <a:t>target release</a:t>
            </a:r>
            <a:endParaRPr lang="en-US" sz="3500" b="1" dirty="0">
              <a:solidFill>
                <a:srgbClr val="081D58"/>
              </a:solidFill>
              <a:latin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1371600" y="457200"/>
            <a:ext cx="7772400" cy="1143000"/>
          </a:xfrm>
          <a:solidFill>
            <a:srgbClr val="FFFFFF"/>
          </a:solidFill>
          <a:ln>
            <a:solidFill>
              <a:srgbClr val="000000"/>
            </a:solidFill>
            <a:miter lim="800000"/>
            <a:headEnd/>
            <a:tailEnd/>
          </a:ln>
        </p:spPr>
        <p:txBody>
          <a:bodyPr vert="horz" wrap="square" lIns="91178" tIns="45589" rIns="91178" bIns="45589" numCol="1" anchor="t" anchorCtr="0" compatLnSpc="1">
            <a:prstTxWarp prst="textNoShape">
              <a:avLst/>
            </a:prstTxWarp>
          </a:bodyPr>
          <a:lstStyle/>
          <a:p>
            <a:r>
              <a:rPr lang="en-US" dirty="0" smtClean="0"/>
              <a:t>Annual Releases to </a:t>
            </a:r>
            <a:r>
              <a:rPr lang="en-US" dirty="0"/>
              <a:t>Mexico (from Christensen et al., 2004)</a:t>
            </a:r>
            <a:endParaRPr lang="en-US" dirty="0" smtClean="0"/>
          </a:p>
        </p:txBody>
      </p:sp>
      <p:graphicFrame>
        <p:nvGraphicFramePr>
          <p:cNvPr id="50179" name="Object 3"/>
          <p:cNvGraphicFramePr>
            <a:graphicFrameLocks noChangeAspect="1"/>
          </p:cNvGraphicFramePr>
          <p:nvPr/>
        </p:nvGraphicFramePr>
        <p:xfrm>
          <a:off x="457200" y="1752600"/>
          <a:ext cx="8077200" cy="4876800"/>
        </p:xfrm>
        <a:graphic>
          <a:graphicData uri="http://schemas.openxmlformats.org/presentationml/2006/ole">
            <mc:AlternateContent xmlns:mc="http://schemas.openxmlformats.org/markup-compatibility/2006">
              <mc:Choice xmlns:v="urn:schemas-microsoft-com:vml" Requires="v">
                <p:oleObj spid="_x0000_s220182" name="Worksheet" r:id="rId3" imgW="6391656" imgH="8220456" progId="Excel.Sheet.8">
                  <p:embed/>
                </p:oleObj>
              </mc:Choice>
              <mc:Fallback>
                <p:oleObj name="Worksheet" r:id="rId3" imgW="6391656" imgH="82204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56386"/>
                      <a:stretch>
                        <a:fillRect/>
                      </a:stretch>
                    </p:blipFill>
                    <p:spPr bwMode="auto">
                      <a:xfrm>
                        <a:off x="457200" y="1752600"/>
                        <a:ext cx="8077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0" name="Line 4"/>
          <p:cNvSpPr>
            <a:spLocks noChangeShapeType="1"/>
          </p:cNvSpPr>
          <p:nvPr/>
        </p:nvSpPr>
        <p:spPr bwMode="auto">
          <a:xfrm flipH="1">
            <a:off x="990600" y="3886200"/>
            <a:ext cx="6629400" cy="0"/>
          </a:xfrm>
          <a:prstGeom prst="line">
            <a:avLst/>
          </a:prstGeom>
          <a:noFill/>
          <a:ln w="38100">
            <a:solidFill>
              <a:srgbClr val="FF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89" tIns="45595" rIns="91189" bIns="45595" anchor="ctr"/>
          <a:lstStyle/>
          <a:p>
            <a:endParaRPr lang="en-US" dirty="0" smtClean="0">
              <a:solidFill>
                <a:srgbClr val="000000"/>
              </a:solidFill>
            </a:endParaRPr>
          </a:p>
        </p:txBody>
      </p:sp>
      <p:sp>
        <p:nvSpPr>
          <p:cNvPr id="50181" name="Rectangle 5"/>
          <p:cNvSpPr>
            <a:spLocks noChangeArrowheads="1"/>
          </p:cNvSpPr>
          <p:nvPr/>
        </p:nvSpPr>
        <p:spPr bwMode="auto">
          <a:xfrm>
            <a:off x="5943600" y="3733800"/>
            <a:ext cx="1676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78" tIns="45589" rIns="91178" bIns="45589" anchor="ctr"/>
          <a:lstStyle/>
          <a:p>
            <a:pPr algn="ctr" defTabSz="889722" eaLnBrk="0" hangingPunct="0">
              <a:lnSpc>
                <a:spcPct val="89000"/>
              </a:lnSpc>
            </a:pPr>
            <a:r>
              <a:rPr lang="en-US" sz="1500" b="1" dirty="0">
                <a:solidFill>
                  <a:srgbClr val="FF0000"/>
                </a:solidFill>
                <a:latin typeface="Times New Roman" pitchFamily="18" charset="0"/>
              </a:rPr>
              <a:t>target release</a:t>
            </a:r>
            <a:endParaRPr lang="en-US" sz="3500" b="1" dirty="0">
              <a:solidFill>
                <a:srgbClr val="081D58"/>
              </a:solidFill>
              <a:latin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914400" y="457200"/>
            <a:ext cx="7772400" cy="1143000"/>
          </a:xfrm>
          <a:solidFill>
            <a:srgbClr val="FFFFFF"/>
          </a:solidFill>
          <a:ln>
            <a:solidFill>
              <a:srgbClr val="000000"/>
            </a:solidFill>
            <a:miter lim="800000"/>
            <a:headEnd/>
            <a:tailEnd/>
          </a:ln>
        </p:spPr>
        <p:txBody>
          <a:bodyPr vert="horz" wrap="square" lIns="91178" tIns="45589" rIns="91178" bIns="45589" numCol="1" anchor="t" anchorCtr="0" compatLnSpc="1">
            <a:prstTxWarp prst="textNoShape">
              <a:avLst/>
            </a:prstTxWarp>
          </a:bodyPr>
          <a:lstStyle/>
          <a:p>
            <a:r>
              <a:rPr lang="en-US" dirty="0" smtClean="0"/>
              <a:t>Annual Hydropower </a:t>
            </a:r>
            <a:r>
              <a:rPr lang="en-US" dirty="0"/>
              <a:t>Production (from Christensen et al., 2004)</a:t>
            </a:r>
            <a:endParaRPr lang="en-US" dirty="0" smtClean="0"/>
          </a:p>
        </p:txBody>
      </p:sp>
      <p:graphicFrame>
        <p:nvGraphicFramePr>
          <p:cNvPr id="51203" name="Object 3"/>
          <p:cNvGraphicFramePr>
            <a:graphicFrameLocks noChangeAspect="1"/>
          </p:cNvGraphicFramePr>
          <p:nvPr/>
        </p:nvGraphicFramePr>
        <p:xfrm>
          <a:off x="533400" y="1752600"/>
          <a:ext cx="8001000" cy="4724400"/>
        </p:xfrm>
        <a:graphic>
          <a:graphicData uri="http://schemas.openxmlformats.org/presentationml/2006/ole">
            <mc:AlternateContent xmlns:mc="http://schemas.openxmlformats.org/markup-compatibility/2006">
              <mc:Choice xmlns:v="urn:schemas-microsoft-com:vml" Requires="v">
                <p:oleObj spid="_x0000_s221206" name="Worksheet" r:id="rId3" imgW="6391656" imgH="8220456" progId="Excel.Sheet.8">
                  <p:embed/>
                </p:oleObj>
              </mc:Choice>
              <mc:Fallback>
                <p:oleObj name="Worksheet" r:id="rId3" imgW="6391656" imgH="82204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59709" r="8737"/>
                      <a:stretch>
                        <a:fillRect/>
                      </a:stretch>
                    </p:blipFill>
                    <p:spPr bwMode="auto">
                      <a:xfrm>
                        <a:off x="533400" y="17526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5807" y="158843"/>
            <a:ext cx="8230841" cy="663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spAutoFit/>
          </a:bodyPr>
          <a:lstStyle/>
          <a:p>
            <a:pPr defTabSz="445230">
              <a:lnSpc>
                <a:spcPct val="98000"/>
              </a:lnSpc>
              <a:tabLst>
                <a:tab pos="704947" algn="l"/>
                <a:tab pos="1409892" algn="l"/>
                <a:tab pos="2114838" algn="l"/>
                <a:tab pos="2819782" algn="l"/>
                <a:tab pos="3523183" algn="l"/>
                <a:tab pos="4229675" algn="l"/>
                <a:tab pos="4934620" algn="l"/>
                <a:tab pos="5638019" algn="l"/>
                <a:tab pos="6338325" algn="l"/>
                <a:tab pos="7043271" algn="l"/>
                <a:tab pos="7748217" algn="l"/>
                <a:tab pos="8451629" algn="l"/>
              </a:tabLst>
            </a:pPr>
            <a:r>
              <a:rPr lang="en-GB" dirty="0" smtClean="0"/>
              <a:t>Soil Moisture Annual Trends</a:t>
            </a:r>
          </a:p>
        </p:txBody>
      </p:sp>
      <p:sp>
        <p:nvSpPr>
          <p:cNvPr id="20483" name="Rectangle 3"/>
          <p:cNvSpPr>
            <a:spLocks noGrp="1" noChangeArrowheads="1"/>
          </p:cNvSpPr>
          <p:nvPr>
            <p:ph type="body" idx="1"/>
          </p:nvPr>
        </p:nvSpPr>
        <p:spPr bwMode="auto">
          <a:xfrm>
            <a:off x="455807" y="1181238"/>
            <a:ext cx="8230841" cy="2048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p>
            <a:pPr marL="420493" indent="-315366" defTabSz="445230">
              <a:lnSpc>
                <a:spcPct val="98000"/>
              </a:lnSpc>
              <a:tabLst>
                <a:tab pos="704947" algn="l"/>
                <a:tab pos="1409892" algn="l"/>
                <a:tab pos="2114838" algn="l"/>
                <a:tab pos="2819782" algn="l"/>
                <a:tab pos="3523183" algn="l"/>
                <a:tab pos="4229675" algn="l"/>
                <a:tab pos="4934620" algn="l"/>
                <a:tab pos="5638019" algn="l"/>
                <a:tab pos="6338325" algn="l"/>
                <a:tab pos="7043271" algn="l"/>
                <a:tab pos="7748217" algn="l"/>
                <a:tab pos="8451629" algn="l"/>
              </a:tabLst>
            </a:pPr>
            <a:r>
              <a:rPr lang="en-GB" dirty="0" smtClean="0"/>
              <a:t>Positive trends for ~45% of CONUS (1482 grid cells)</a:t>
            </a:r>
          </a:p>
          <a:p>
            <a:pPr marL="420493" indent="-315366" defTabSz="445230">
              <a:tabLst>
                <a:tab pos="704947" algn="l"/>
                <a:tab pos="1409892" algn="l"/>
                <a:tab pos="2114838" algn="l"/>
                <a:tab pos="2819782" algn="l"/>
                <a:tab pos="3523183" algn="l"/>
                <a:tab pos="4229675" algn="l"/>
                <a:tab pos="4934620" algn="l"/>
                <a:tab pos="5638019" algn="l"/>
                <a:tab pos="6338325" algn="l"/>
                <a:tab pos="7043271" algn="l"/>
                <a:tab pos="7748217" algn="l"/>
                <a:tab pos="8451629" algn="l"/>
              </a:tabLst>
            </a:pPr>
            <a:r>
              <a:rPr lang="en-GB" dirty="0" smtClean="0"/>
              <a:t>Negative trends for ~3% of model domain (99 grid cells)</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598" y="3207332"/>
            <a:ext cx="6196774" cy="34770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0485" name="Group 5"/>
          <p:cNvGrpSpPr>
            <a:grpSpLocks/>
          </p:cNvGrpSpPr>
          <p:nvPr/>
        </p:nvGrpSpPr>
        <p:grpSpPr bwMode="auto">
          <a:xfrm>
            <a:off x="403093" y="4228938"/>
            <a:ext cx="1499202" cy="983399"/>
            <a:chOff x="280" y="2936"/>
            <a:chExt cx="1041" cy="688"/>
          </a:xfrm>
        </p:grpSpPr>
        <p:sp>
          <p:nvSpPr>
            <p:cNvPr id="20486" name="Text Box 6"/>
            <p:cNvSpPr txBox="1">
              <a:spLocks noChangeArrowheads="1"/>
            </p:cNvSpPr>
            <p:nvPr/>
          </p:nvSpPr>
          <p:spPr bwMode="auto">
            <a:xfrm>
              <a:off x="280" y="2936"/>
              <a:ext cx="1041" cy="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570" tIns="41787" rIns="83570" bIns="41787">
              <a:spAutoFit/>
            </a:bodyPr>
            <a:lstStyle>
              <a:lvl1pPr defTabSz="425450">
                <a:tabLst>
                  <a:tab pos="673100" algn="l"/>
                  <a:tab pos="1344613" algn="l"/>
                </a:tabLst>
                <a:defRPr sz="2200" b="1">
                  <a:solidFill>
                    <a:schemeClr val="tx1"/>
                  </a:solidFill>
                  <a:latin typeface="Times New Roman" pitchFamily="18" charset="0"/>
                </a:defRPr>
              </a:lvl1pPr>
              <a:lvl2pPr marL="742950" indent="-285750" defTabSz="425450">
                <a:tabLst>
                  <a:tab pos="673100" algn="l"/>
                  <a:tab pos="1344613" algn="l"/>
                </a:tabLst>
                <a:defRPr sz="2200" b="1">
                  <a:solidFill>
                    <a:schemeClr val="tx1"/>
                  </a:solidFill>
                  <a:latin typeface="Times New Roman" pitchFamily="18" charset="0"/>
                </a:defRPr>
              </a:lvl2pPr>
              <a:lvl3pPr marL="1143000" indent="-228600" defTabSz="425450">
                <a:tabLst>
                  <a:tab pos="673100" algn="l"/>
                  <a:tab pos="1344613" algn="l"/>
                </a:tabLst>
                <a:defRPr sz="2200" b="1">
                  <a:solidFill>
                    <a:schemeClr val="tx1"/>
                  </a:solidFill>
                  <a:latin typeface="Times New Roman" pitchFamily="18" charset="0"/>
                </a:defRPr>
              </a:lvl3pPr>
              <a:lvl4pPr marL="1600200" indent="-228600" defTabSz="425450">
                <a:tabLst>
                  <a:tab pos="673100" algn="l"/>
                  <a:tab pos="1344613" algn="l"/>
                </a:tabLst>
                <a:defRPr sz="2200" b="1">
                  <a:solidFill>
                    <a:schemeClr val="tx1"/>
                  </a:solidFill>
                  <a:latin typeface="Times New Roman" pitchFamily="18" charset="0"/>
                </a:defRPr>
              </a:lvl4pPr>
              <a:lvl5pPr marL="2057400" indent="-228600" defTabSz="425450">
                <a:tabLst>
                  <a:tab pos="673100" algn="l"/>
                  <a:tab pos="1344613" algn="l"/>
                </a:tabLst>
                <a:defRPr sz="2200" b="1">
                  <a:solidFill>
                    <a:schemeClr val="tx1"/>
                  </a:solidFill>
                  <a:latin typeface="Times New Roman" pitchFamily="18" charset="0"/>
                </a:defRPr>
              </a:lvl5pPr>
              <a:lvl6pPr marL="2514600" indent="-228600" defTabSz="425450" eaLnBrk="0" fontAlgn="base" hangingPunct="0">
                <a:lnSpc>
                  <a:spcPct val="89000"/>
                </a:lnSpc>
                <a:spcBef>
                  <a:spcPct val="0"/>
                </a:spcBef>
                <a:spcAft>
                  <a:spcPct val="0"/>
                </a:spcAft>
                <a:tabLst>
                  <a:tab pos="673100" algn="l"/>
                  <a:tab pos="1344613" algn="l"/>
                </a:tabLst>
                <a:defRPr sz="2200" b="1">
                  <a:solidFill>
                    <a:schemeClr val="tx1"/>
                  </a:solidFill>
                  <a:latin typeface="Times New Roman" pitchFamily="18" charset="0"/>
                </a:defRPr>
              </a:lvl6pPr>
              <a:lvl7pPr marL="2971800" indent="-228600" defTabSz="425450" eaLnBrk="0" fontAlgn="base" hangingPunct="0">
                <a:lnSpc>
                  <a:spcPct val="89000"/>
                </a:lnSpc>
                <a:spcBef>
                  <a:spcPct val="0"/>
                </a:spcBef>
                <a:spcAft>
                  <a:spcPct val="0"/>
                </a:spcAft>
                <a:tabLst>
                  <a:tab pos="673100" algn="l"/>
                  <a:tab pos="1344613" algn="l"/>
                </a:tabLst>
                <a:defRPr sz="2200" b="1">
                  <a:solidFill>
                    <a:schemeClr val="tx1"/>
                  </a:solidFill>
                  <a:latin typeface="Times New Roman" pitchFamily="18" charset="0"/>
                </a:defRPr>
              </a:lvl7pPr>
              <a:lvl8pPr marL="3429000" indent="-228600" defTabSz="425450" eaLnBrk="0" fontAlgn="base" hangingPunct="0">
                <a:lnSpc>
                  <a:spcPct val="89000"/>
                </a:lnSpc>
                <a:spcBef>
                  <a:spcPct val="0"/>
                </a:spcBef>
                <a:spcAft>
                  <a:spcPct val="0"/>
                </a:spcAft>
                <a:tabLst>
                  <a:tab pos="673100" algn="l"/>
                  <a:tab pos="1344613" algn="l"/>
                </a:tabLst>
                <a:defRPr sz="2200" b="1">
                  <a:solidFill>
                    <a:schemeClr val="tx1"/>
                  </a:solidFill>
                  <a:latin typeface="Times New Roman" pitchFamily="18" charset="0"/>
                </a:defRPr>
              </a:lvl8pPr>
              <a:lvl9pPr marL="3886200" indent="-228600" defTabSz="425450" eaLnBrk="0" fontAlgn="base" hangingPunct="0">
                <a:lnSpc>
                  <a:spcPct val="89000"/>
                </a:lnSpc>
                <a:spcBef>
                  <a:spcPct val="0"/>
                </a:spcBef>
                <a:spcAft>
                  <a:spcPct val="0"/>
                </a:spcAft>
                <a:tabLst>
                  <a:tab pos="673100" algn="l"/>
                  <a:tab pos="1344613" algn="l"/>
                </a:tabLst>
                <a:defRPr sz="2200" b="1">
                  <a:solidFill>
                    <a:schemeClr val="tx1"/>
                  </a:solidFill>
                  <a:latin typeface="Times New Roman" pitchFamily="18" charset="0"/>
                </a:defRPr>
              </a:lvl9pPr>
            </a:lstStyle>
            <a:p>
              <a:pPr eaLnBrk="1">
                <a:lnSpc>
                  <a:spcPct val="98000"/>
                </a:lnSpc>
                <a:buClr>
                  <a:srgbClr val="000000"/>
                </a:buClr>
                <a:buSzPct val="45000"/>
                <a:buFont typeface="StarSymbol" charset="0"/>
                <a:buNone/>
              </a:pPr>
              <a:r>
                <a:rPr lang="en-GB" sz="2000" b="0" dirty="0">
                  <a:solidFill>
                    <a:srgbClr val="000000"/>
                  </a:solidFill>
                  <a:latin typeface="Bitstream Vera Sans" charset="0"/>
                </a:rPr>
                <a:t>Positive   </a:t>
              </a:r>
              <a:r>
                <a:rPr lang="en-GB" sz="2000" b="0" dirty="0">
                  <a:solidFill>
                    <a:srgbClr val="2323DC"/>
                  </a:solidFill>
                  <a:latin typeface="Bitstream Vera Sans" charset="0"/>
                </a:rPr>
                <a:t>+</a:t>
              </a:r>
              <a:r>
                <a:rPr lang="en-GB" sz="2000" b="0" dirty="0">
                  <a:solidFill>
                    <a:srgbClr val="000000"/>
                  </a:solidFill>
                  <a:latin typeface="Bitstream Vera Sans" charset="0"/>
                </a:rPr>
                <a:t> </a:t>
              </a:r>
            </a:p>
            <a:p>
              <a:pPr eaLnBrk="1">
                <a:lnSpc>
                  <a:spcPct val="97000"/>
                </a:lnSpc>
                <a:buClr>
                  <a:srgbClr val="000000"/>
                </a:buClr>
                <a:buSzPct val="45000"/>
                <a:buFont typeface="StarSymbol" charset="0"/>
                <a:buNone/>
              </a:pPr>
              <a:endParaRPr lang="en-GB" sz="2000" b="0" dirty="0">
                <a:solidFill>
                  <a:srgbClr val="000000"/>
                </a:solidFill>
                <a:latin typeface="Bitstream Vera Sans" charset="0"/>
              </a:endParaRPr>
            </a:p>
            <a:p>
              <a:pPr eaLnBrk="1">
                <a:lnSpc>
                  <a:spcPct val="97000"/>
                </a:lnSpc>
                <a:buClr>
                  <a:srgbClr val="000000"/>
                </a:buClr>
                <a:buSzPct val="45000"/>
                <a:buFont typeface="StarSymbol" charset="0"/>
                <a:buNone/>
              </a:pPr>
              <a:r>
                <a:rPr lang="en-GB" sz="2000" b="0" dirty="0">
                  <a:solidFill>
                    <a:srgbClr val="000000"/>
                  </a:solidFill>
                  <a:latin typeface="Bitstream Vera Sans" charset="0"/>
                </a:rPr>
                <a:t>Negative  </a:t>
              </a:r>
            </a:p>
          </p:txBody>
        </p:sp>
        <p:sp>
          <p:nvSpPr>
            <p:cNvPr id="20487" name="Oval 7"/>
            <p:cNvSpPr>
              <a:spLocks noChangeArrowheads="1"/>
            </p:cNvSpPr>
            <p:nvPr/>
          </p:nvSpPr>
          <p:spPr bwMode="auto">
            <a:xfrm>
              <a:off x="1216" y="3427"/>
              <a:ext cx="87" cy="87"/>
            </a:xfrm>
            <a:prstGeom prst="ellipse">
              <a:avLst/>
            </a:prstGeom>
            <a:solidFill>
              <a:srgbClr val="FF33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153400" cy="1354217"/>
          </a:xfrm>
          <a:prstGeom prst="rect">
            <a:avLst/>
          </a:prstGeom>
          <a:noFill/>
        </p:spPr>
        <p:txBody>
          <a:bodyPr wrap="square" rtlCol="0">
            <a:spAutoFit/>
          </a:bodyPr>
          <a:lstStyle/>
          <a:p>
            <a:pPr algn="ctr"/>
            <a:r>
              <a:rPr lang="en-US" sz="3200" dirty="0"/>
              <a:t>6</a:t>
            </a:r>
            <a:r>
              <a:rPr lang="en-US" sz="3200" dirty="0" smtClean="0"/>
              <a:t>.  Preview </a:t>
            </a:r>
            <a:r>
              <a:rPr lang="en-US" sz="3200" dirty="0"/>
              <a:t>of IPCC AR5 climate simulations with respect to Colorado River </a:t>
            </a:r>
            <a:r>
              <a:rPr lang="en-US" sz="3200" dirty="0" err="1"/>
              <a:t>streamflows</a:t>
            </a:r>
            <a:endParaRPr lang="en-US" sz="3200" dirty="0"/>
          </a:p>
          <a:p>
            <a:endParaRPr lang="en-US" dirty="0"/>
          </a:p>
        </p:txBody>
      </p:sp>
    </p:spTree>
    <p:extLst>
      <p:ext uri="{BB962C8B-B14F-4D97-AF65-F5344CB8AC3E}">
        <p14:creationId xmlns:p14="http://schemas.microsoft.com/office/powerpoint/2010/main" val="37777679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t_LF.ar5_1.rcp26.cdf.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095375" y="1477963"/>
            <a:ext cx="6921500" cy="3949700"/>
          </a:xfrm>
          <a:prstGeom prst="rect">
            <a:avLst/>
          </a:prstGeom>
        </p:spPr>
      </p:pic>
      <p:sp>
        <p:nvSpPr>
          <p:cNvPr id="2" name="TextBox 1"/>
          <p:cNvSpPr txBox="1"/>
          <p:nvPr/>
        </p:nvSpPr>
        <p:spPr>
          <a:xfrm>
            <a:off x="381000" y="304800"/>
            <a:ext cx="8534400" cy="954107"/>
          </a:xfrm>
          <a:prstGeom prst="rect">
            <a:avLst/>
          </a:prstGeom>
          <a:noFill/>
        </p:spPr>
        <p:txBody>
          <a:bodyPr wrap="square" rtlCol="0">
            <a:spAutoFit/>
          </a:bodyPr>
          <a:lstStyle/>
          <a:p>
            <a:pPr algn="ctr"/>
            <a:r>
              <a:rPr lang="en-US" sz="2800" dirty="0" smtClean="0"/>
              <a:t>Sensitivity based estimates of VIC AR5 Colorado River runoff changes, RCP 26</a:t>
            </a:r>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t_LF.ar5_1.rcp45.cdf.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095375" y="1477963"/>
            <a:ext cx="6921500" cy="3949700"/>
          </a:xfrm>
          <a:prstGeom prst="rect">
            <a:avLst/>
          </a:prstGeom>
        </p:spPr>
      </p:pic>
      <p:sp>
        <p:nvSpPr>
          <p:cNvPr id="3" name="TextBox 2"/>
          <p:cNvSpPr txBox="1"/>
          <p:nvPr/>
        </p:nvSpPr>
        <p:spPr>
          <a:xfrm>
            <a:off x="381000" y="304800"/>
            <a:ext cx="8534400" cy="954107"/>
          </a:xfrm>
          <a:prstGeom prst="rect">
            <a:avLst/>
          </a:prstGeom>
          <a:noFill/>
        </p:spPr>
        <p:txBody>
          <a:bodyPr wrap="square" rtlCol="0">
            <a:spAutoFit/>
          </a:bodyPr>
          <a:lstStyle/>
          <a:p>
            <a:pPr algn="ctr"/>
            <a:r>
              <a:rPr lang="en-US" sz="2800" dirty="0" smtClean="0"/>
              <a:t>Sensitivity based estimates of VIC AR5 Colorado River runoff changes, RCP 45</a:t>
            </a:r>
            <a:endParaRPr lang="en-US"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t_LF.ar5_1.rcp60.cdf.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095375" y="1477963"/>
            <a:ext cx="6921500" cy="3949700"/>
          </a:xfrm>
          <a:prstGeom prst="rect">
            <a:avLst/>
          </a:prstGeom>
        </p:spPr>
      </p:pic>
      <p:sp>
        <p:nvSpPr>
          <p:cNvPr id="3" name="TextBox 2"/>
          <p:cNvSpPr txBox="1"/>
          <p:nvPr/>
        </p:nvSpPr>
        <p:spPr>
          <a:xfrm>
            <a:off x="381000" y="304800"/>
            <a:ext cx="8534400" cy="954107"/>
          </a:xfrm>
          <a:prstGeom prst="rect">
            <a:avLst/>
          </a:prstGeom>
          <a:noFill/>
        </p:spPr>
        <p:txBody>
          <a:bodyPr wrap="square" rtlCol="0">
            <a:spAutoFit/>
          </a:bodyPr>
          <a:lstStyle/>
          <a:p>
            <a:pPr algn="ctr"/>
            <a:r>
              <a:rPr lang="en-US" sz="2800" dirty="0" smtClean="0"/>
              <a:t>Sensitivity based estimates of VIC AR5 Colorado River runoff changes, RCP 60</a:t>
            </a:r>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t_LF.ar5_1.rcp85.cdf.for_PUB.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095375" y="1477963"/>
            <a:ext cx="6921500" cy="3949700"/>
          </a:xfrm>
          <a:prstGeom prst="rect">
            <a:avLst/>
          </a:prstGeom>
        </p:spPr>
      </p:pic>
      <p:sp>
        <p:nvSpPr>
          <p:cNvPr id="3" name="TextBox 2"/>
          <p:cNvSpPr txBox="1"/>
          <p:nvPr/>
        </p:nvSpPr>
        <p:spPr>
          <a:xfrm>
            <a:off x="381000" y="304800"/>
            <a:ext cx="8534400" cy="954107"/>
          </a:xfrm>
          <a:prstGeom prst="rect">
            <a:avLst/>
          </a:prstGeom>
          <a:noFill/>
        </p:spPr>
        <p:txBody>
          <a:bodyPr wrap="square" rtlCol="0">
            <a:spAutoFit/>
          </a:bodyPr>
          <a:lstStyle/>
          <a:p>
            <a:pPr algn="ctr"/>
            <a:r>
              <a:rPr lang="en-US" sz="2800" dirty="0" smtClean="0"/>
              <a:t>Sensitivity based estimates of VIC AR5 Colorado River runoff changes, RCP 85</a:t>
            </a:r>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676400" y="52100"/>
            <a:ext cx="5410200" cy="705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047" tIns="44524" rIns="89047" bIns="44524">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89000"/>
              </a:lnSpc>
              <a:spcBef>
                <a:spcPct val="0"/>
              </a:spcBef>
              <a:spcAft>
                <a:spcPct val="0"/>
              </a:spcAft>
              <a:defRPr sz="2200" b="1">
                <a:solidFill>
                  <a:schemeClr val="tx1"/>
                </a:solidFill>
                <a:latin typeface="Times New Roman" pitchFamily="18" charset="0"/>
              </a:defRPr>
            </a:lvl6pPr>
            <a:lvl7pPr marL="2971800" indent="-228600" eaLnBrk="0" fontAlgn="base" hangingPunct="0">
              <a:lnSpc>
                <a:spcPct val="89000"/>
              </a:lnSpc>
              <a:spcBef>
                <a:spcPct val="0"/>
              </a:spcBef>
              <a:spcAft>
                <a:spcPct val="0"/>
              </a:spcAft>
              <a:defRPr sz="2200" b="1">
                <a:solidFill>
                  <a:schemeClr val="tx1"/>
                </a:solidFill>
                <a:latin typeface="Times New Roman" pitchFamily="18" charset="0"/>
              </a:defRPr>
            </a:lvl7pPr>
            <a:lvl8pPr marL="3429000" indent="-228600" eaLnBrk="0" fontAlgn="base" hangingPunct="0">
              <a:lnSpc>
                <a:spcPct val="89000"/>
              </a:lnSpc>
              <a:spcBef>
                <a:spcPct val="0"/>
              </a:spcBef>
              <a:spcAft>
                <a:spcPct val="0"/>
              </a:spcAft>
              <a:defRPr sz="2200" b="1">
                <a:solidFill>
                  <a:schemeClr val="tx1"/>
                </a:solidFill>
                <a:latin typeface="Times New Roman" pitchFamily="18" charset="0"/>
              </a:defRPr>
            </a:lvl8pPr>
            <a:lvl9pPr marL="3886200" indent="-228600" eaLnBrk="0" fontAlgn="base" hangingPunct="0">
              <a:lnSpc>
                <a:spcPct val="89000"/>
              </a:lnSpc>
              <a:spcBef>
                <a:spcPct val="0"/>
              </a:spcBef>
              <a:spcAft>
                <a:spcPct val="0"/>
              </a:spcAft>
              <a:defRPr sz="2200" b="1">
                <a:solidFill>
                  <a:schemeClr val="tx1"/>
                </a:solidFill>
                <a:latin typeface="Times New Roman" pitchFamily="18" charset="0"/>
              </a:defRPr>
            </a:lvl9pPr>
          </a:lstStyle>
          <a:p>
            <a:pPr>
              <a:spcBef>
                <a:spcPct val="50000"/>
              </a:spcBef>
            </a:pPr>
            <a:r>
              <a:rPr lang="en-US" sz="4000" dirty="0" smtClean="0">
                <a:solidFill>
                  <a:schemeClr val="accent2"/>
                </a:solidFill>
              </a:rPr>
              <a:t>Concluding thoughts</a:t>
            </a:r>
            <a:endParaRPr lang="en-US" sz="4000" dirty="0">
              <a:solidFill>
                <a:schemeClr val="accent2"/>
              </a:solidFill>
            </a:endParaRPr>
          </a:p>
        </p:txBody>
      </p:sp>
      <p:sp>
        <p:nvSpPr>
          <p:cNvPr id="28675" name="Text Box 4"/>
          <p:cNvSpPr txBox="1">
            <a:spLocks noChangeArrowheads="1"/>
          </p:cNvSpPr>
          <p:nvPr/>
        </p:nvSpPr>
        <p:spPr bwMode="auto">
          <a:xfrm>
            <a:off x="553477" y="816918"/>
            <a:ext cx="8037046" cy="5691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047" tIns="44524" rIns="89047" bIns="44524">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89000"/>
              </a:lnSpc>
              <a:spcBef>
                <a:spcPct val="0"/>
              </a:spcBef>
              <a:spcAft>
                <a:spcPct val="0"/>
              </a:spcAft>
              <a:defRPr sz="2200" b="1">
                <a:solidFill>
                  <a:schemeClr val="tx1"/>
                </a:solidFill>
                <a:latin typeface="Times New Roman" pitchFamily="18" charset="0"/>
              </a:defRPr>
            </a:lvl6pPr>
            <a:lvl7pPr marL="2971800" indent="-228600" eaLnBrk="0" fontAlgn="base" hangingPunct="0">
              <a:lnSpc>
                <a:spcPct val="89000"/>
              </a:lnSpc>
              <a:spcBef>
                <a:spcPct val="0"/>
              </a:spcBef>
              <a:spcAft>
                <a:spcPct val="0"/>
              </a:spcAft>
              <a:defRPr sz="2200" b="1">
                <a:solidFill>
                  <a:schemeClr val="tx1"/>
                </a:solidFill>
                <a:latin typeface="Times New Roman" pitchFamily="18" charset="0"/>
              </a:defRPr>
            </a:lvl7pPr>
            <a:lvl8pPr marL="3429000" indent="-228600" eaLnBrk="0" fontAlgn="base" hangingPunct="0">
              <a:lnSpc>
                <a:spcPct val="89000"/>
              </a:lnSpc>
              <a:spcBef>
                <a:spcPct val="0"/>
              </a:spcBef>
              <a:spcAft>
                <a:spcPct val="0"/>
              </a:spcAft>
              <a:defRPr sz="2200" b="1">
                <a:solidFill>
                  <a:schemeClr val="tx1"/>
                </a:solidFill>
                <a:latin typeface="Times New Roman" pitchFamily="18" charset="0"/>
              </a:defRPr>
            </a:lvl8pPr>
            <a:lvl9pPr marL="3886200" indent="-228600" eaLnBrk="0" fontAlgn="base" hangingPunct="0">
              <a:lnSpc>
                <a:spcPct val="89000"/>
              </a:lnSpc>
              <a:spcBef>
                <a:spcPct val="0"/>
              </a:spcBef>
              <a:spcAft>
                <a:spcPct val="0"/>
              </a:spcAft>
              <a:defRPr sz="2200" b="1">
                <a:solidFill>
                  <a:schemeClr val="tx1"/>
                </a:solidFill>
                <a:latin typeface="Times New Roman" pitchFamily="18" charset="0"/>
              </a:defRPr>
            </a:lvl9pPr>
          </a:lstStyle>
          <a:p>
            <a:pPr>
              <a:buFontTx/>
              <a:buChar char="•"/>
            </a:pPr>
            <a:r>
              <a:rPr lang="en-US" sz="2600" dirty="0"/>
              <a:t>There is a disconnect between the climate science and water management </a:t>
            </a:r>
            <a:r>
              <a:rPr lang="en-US" sz="2600" dirty="0" smtClean="0"/>
              <a:t>communities that is only now beginning to break down.  </a:t>
            </a:r>
            <a:r>
              <a:rPr lang="en-US" sz="2600" dirty="0"/>
              <a:t>They are aware of climate projections, and may be using them informally, but formally, most decisions are still based on analysis of historical observations.</a:t>
            </a:r>
          </a:p>
          <a:p>
            <a:pPr>
              <a:buFontTx/>
              <a:buChar char="•"/>
            </a:pPr>
            <a:endParaRPr lang="en-US" sz="2600" dirty="0"/>
          </a:p>
          <a:p>
            <a:pPr>
              <a:buFontTx/>
              <a:buChar char="•"/>
            </a:pPr>
            <a:r>
              <a:rPr lang="en-US" sz="2600" dirty="0"/>
              <a:t>There is a need to update and extend the work in planning under uncertainty (e.g., the Harvard Water Program of the 1960s) for nonstationary environments.</a:t>
            </a:r>
          </a:p>
          <a:p>
            <a:pPr>
              <a:buFontTx/>
              <a:buChar char="•"/>
            </a:pPr>
            <a:endParaRPr lang="en-US" sz="2600" dirty="0"/>
          </a:p>
          <a:p>
            <a:pPr>
              <a:buFontTx/>
              <a:buChar char="•"/>
            </a:pPr>
            <a:r>
              <a:rPr lang="en-US" sz="2600" dirty="0"/>
              <a:t>Dealing with (lack of) consistency in climate projections (periodic updates) is one key aspect of the problem.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95" t="18182" r="37865" b="11111"/>
          <a:stretch/>
        </p:blipFill>
        <p:spPr bwMode="auto">
          <a:xfrm>
            <a:off x="2895600" y="304800"/>
            <a:ext cx="5930407"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85800"/>
            <a:ext cx="3352800" cy="3970318"/>
          </a:xfrm>
          <a:prstGeom prst="rect">
            <a:avLst/>
          </a:prstGeom>
          <a:noFill/>
        </p:spPr>
        <p:txBody>
          <a:bodyPr wrap="square" lIns="91189" tIns="45595" rIns="91189" bIns="45595" rtlCol="0">
            <a:spAutoFit/>
          </a:bodyPr>
          <a:lstStyle/>
          <a:p>
            <a:r>
              <a:rPr lang="en-US" sz="3600" dirty="0"/>
              <a:t>Trends in annual precipitation maxima in 100 largest U.S. urban areas, 1950-2009</a:t>
            </a:r>
          </a:p>
        </p:txBody>
      </p:sp>
      <p:sp>
        <p:nvSpPr>
          <p:cNvPr id="3" name="TextBox 2"/>
          <p:cNvSpPr txBox="1"/>
          <p:nvPr/>
        </p:nvSpPr>
        <p:spPr>
          <a:xfrm>
            <a:off x="360218" y="6303829"/>
            <a:ext cx="4648200" cy="369332"/>
          </a:xfrm>
          <a:prstGeom prst="rect">
            <a:avLst/>
          </a:prstGeom>
          <a:noFill/>
        </p:spPr>
        <p:txBody>
          <a:bodyPr wrap="square" lIns="91189" tIns="45595" rIns="91189" bIns="45595" rtlCol="0">
            <a:spAutoFit/>
          </a:bodyPr>
          <a:lstStyle/>
          <a:p>
            <a:r>
              <a:rPr lang="en-US" dirty="0"/>
              <a:t>f</a:t>
            </a:r>
            <a:r>
              <a:rPr lang="en-US" dirty="0" smtClean="0"/>
              <a:t>rom Mishra and Lettenmaier, GRL 2011</a:t>
            </a:r>
            <a:endParaRPr lang="en-US" dirty="0"/>
          </a:p>
        </p:txBody>
      </p:sp>
    </p:spTree>
    <p:extLst>
      <p:ext uri="{BB962C8B-B14F-4D97-AF65-F5344CB8AC3E}">
        <p14:creationId xmlns:p14="http://schemas.microsoft.com/office/powerpoint/2010/main" val="3194686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81175"/>
            <a:ext cx="8077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685800" y="381000"/>
            <a:ext cx="7620000" cy="121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89" tIns="45595" rIns="91189" bIns="45595">
            <a:spAutoFit/>
          </a:bodyPr>
          <a:lstStyle/>
          <a:p>
            <a:pPr>
              <a:spcBef>
                <a:spcPct val="50000"/>
              </a:spcBef>
            </a:pPr>
            <a:r>
              <a:rPr lang="en-US" sz="2400" dirty="0">
                <a:solidFill>
                  <a:srgbClr val="000000"/>
                </a:solidFill>
              </a:rPr>
              <a:t>Number of statistically significant increasing and decreasing trends in U.S. streamflow (of 395 stations) by quantile (from Lins and Slack, 1999)</a:t>
            </a:r>
          </a:p>
        </p:txBody>
      </p:sp>
    </p:spTree>
    <p:extLst>
      <p:ext uri="{BB962C8B-B14F-4D97-AF65-F5344CB8AC3E}">
        <p14:creationId xmlns:p14="http://schemas.microsoft.com/office/powerpoint/2010/main" val="173508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2</a:t>
            </a:r>
            <a:r>
              <a:rPr lang="en-US" sz="3600" dirty="0" smtClean="0"/>
              <a:t>.  Global and regional perspectives</a:t>
            </a:r>
            <a:endParaRPr lang="en-US" sz="3600" dirty="0"/>
          </a:p>
        </p:txBody>
      </p:sp>
    </p:spTree>
    <p:extLst>
      <p:ext uri="{BB962C8B-B14F-4D97-AF65-F5344CB8AC3E}">
        <p14:creationId xmlns:p14="http://schemas.microsoft.com/office/powerpoint/2010/main" val="2567798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SERTATION presentation">
  <a:themeElements>
    <a:clrScheme name="DISSERTATION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SERTATION presentati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SERTATION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SERTATION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SERTATION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SERTATION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SERTATION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SERTATION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SERTATION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SERTATION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SERTATION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SERTATION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SERTATION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SERTATION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uw_logo_office95">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uw_logo_office9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w_logo_office9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w_logo_office9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uw_logo_office9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w_logo_office9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w_logo_office9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w_logo_office9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uw_logo_office9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ISSERTATION presentation">
  <a:themeElements>
    <a:clrScheme name="DISSERTATION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SERTATION presentati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SERTATION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SERTATION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SERTATION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SERTATION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SERTATION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SERTATION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SERTATION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SERTATION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SERTATION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SERTATION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SERTATION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SERTATION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5714</TotalTime>
  <Words>2927</Words>
  <Application>Microsoft Office PowerPoint</Application>
  <PresentationFormat>On-screen Show (4:3)</PresentationFormat>
  <Paragraphs>524</Paragraphs>
  <Slides>65</Slides>
  <Notes>30</Notes>
  <HiddenSlides>0</HiddenSlides>
  <MMClips>0</MMClips>
  <ScaleCrop>false</ScaleCrop>
  <HeadingPairs>
    <vt:vector size="6" baseType="variant">
      <vt:variant>
        <vt:lpstr>Theme</vt:lpstr>
      </vt:variant>
      <vt:variant>
        <vt:i4>49</vt:i4>
      </vt:variant>
      <vt:variant>
        <vt:lpstr>Embedded OLE Servers</vt:lpstr>
      </vt:variant>
      <vt:variant>
        <vt:i4>2</vt:i4>
      </vt:variant>
      <vt:variant>
        <vt:lpstr>Slide Titles</vt:lpstr>
      </vt:variant>
      <vt:variant>
        <vt:i4>65</vt:i4>
      </vt:variant>
    </vt:vector>
  </HeadingPairs>
  <TitlesOfParts>
    <vt:vector size="116" baseType="lpstr">
      <vt:lpstr>1_Default Design</vt:lpstr>
      <vt:lpstr>4_Default Design</vt:lpstr>
      <vt:lpstr>DISSERTATION presentation</vt:lpstr>
      <vt:lpstr>2_Default Design</vt:lpstr>
      <vt:lpstr>5_Default Design</vt:lpstr>
      <vt:lpstr>Office Theme</vt:lpstr>
      <vt:lpstr>1_Office Theme</vt:lpstr>
      <vt:lpstr>1_uw_logo_office95</vt:lpstr>
      <vt:lpstr>1_DISSERTATION presentation</vt:lpstr>
      <vt:lpstr>3_Office Theme</vt:lpstr>
      <vt:lpstr>7_Office Theme</vt:lpstr>
      <vt:lpstr>8_Office Theme</vt:lpstr>
      <vt:lpstr>7_Default Design</vt:lpstr>
      <vt:lpstr>5_Office Theme</vt:lpstr>
      <vt:lpstr>6_Office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1_Blank Presentation</vt:lpstr>
      <vt:lpstr>2_Blank Presentation</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13_Blank Presentation</vt:lpstr>
      <vt:lpstr>16_Blank Presentation</vt:lpstr>
      <vt:lpstr>2_Office Theme</vt:lpstr>
      <vt:lpstr>4_Office Theme</vt:lpstr>
      <vt:lpstr>26_Office Theme</vt:lpstr>
      <vt:lpstr>27_Office Theme</vt:lpstr>
      <vt:lpstr>28_Office Theme</vt:lpstr>
      <vt:lpstr>Document</vt:lpstr>
      <vt:lpstr>Worksheet</vt:lpstr>
      <vt:lpstr>Climate change and the water resources of the western U.S.</vt:lpstr>
      <vt:lpstr>Outline</vt:lpstr>
      <vt:lpstr>PowerPoint Presentation</vt:lpstr>
      <vt:lpstr>PowerPoint Presentation</vt:lpstr>
      <vt:lpstr>PowerPoint Presentation</vt:lpstr>
      <vt:lpstr>Soil Moisture Annual Trends</vt:lpstr>
      <vt:lpstr>PowerPoint Presentation</vt:lpstr>
      <vt:lpstr>PowerPoint Presentation</vt:lpstr>
      <vt:lpstr>2.  Global and regional perspectives</vt:lpstr>
      <vt:lpstr>PowerPoint Presentation</vt:lpstr>
      <vt:lpstr>PowerPoint Presentation</vt:lpstr>
      <vt:lpstr>3. Widely varying predictions (projections) of future Colorado River streamflows</vt:lpstr>
      <vt:lpstr>PowerPoint Presentation</vt:lpstr>
      <vt:lpstr>PowerPoint Presentation</vt:lpstr>
      <vt:lpstr>PowerPoint Presentation</vt:lpstr>
      <vt:lpstr>Past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Uncertainty in Future Projections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Understanding hydrologic sensitivities to climate change – the Colorado River basin as a case study</vt:lpstr>
      <vt:lpstr>PowerPoint Presentation</vt:lpstr>
      <vt:lpstr>PowerPoint Presentation</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Temperature Sensitivity</vt:lpstr>
      <vt:lpstr>Precipitation &amp; Temperature</vt:lpstr>
      <vt:lpstr>PowerPoint Presentation</vt:lpstr>
      <vt:lpstr>PowerPoint Presentation</vt:lpstr>
      <vt:lpstr>PowerPoint Presentation</vt:lpstr>
      <vt:lpstr>5. Water management implications</vt:lpstr>
      <vt:lpstr>PowerPoint Presentation</vt:lpstr>
      <vt:lpstr>Natural Flow at Lee Ferry, AZ</vt:lpstr>
      <vt:lpstr>PowerPoint Presentation</vt:lpstr>
      <vt:lpstr>Total Basin Storage (from Christensen et al., 2004)</vt:lpstr>
      <vt:lpstr>Annual Releases to the Lower Basin (from Christensen et al., 2004)</vt:lpstr>
      <vt:lpstr>Annual Releases to Mexico (from Christensen et al., 2004)</vt:lpstr>
      <vt:lpstr>Annual Hydropower Production (from Christensen et al., 2004)</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Precipitation extremes and flooding: Evidence of nonstationarity and hydrologic design implications</dc:title>
  <dc:creator>lettenma</dc:creator>
  <cp:lastModifiedBy>lettenma</cp:lastModifiedBy>
  <cp:revision>100</cp:revision>
  <dcterms:created xsi:type="dcterms:W3CDTF">2010-09-26T11:31:24Z</dcterms:created>
  <dcterms:modified xsi:type="dcterms:W3CDTF">2013-03-25T03:17:31Z</dcterms:modified>
</cp:coreProperties>
</file>