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5"/>
  </p:notesMasterIdLst>
  <p:sldIdLst>
    <p:sldId id="256" r:id="rId2"/>
    <p:sldId id="268" r:id="rId3"/>
    <p:sldId id="269" r:id="rId4"/>
    <p:sldId id="284" r:id="rId5"/>
    <p:sldId id="270" r:id="rId6"/>
    <p:sldId id="288" r:id="rId7"/>
    <p:sldId id="296" r:id="rId8"/>
    <p:sldId id="295" r:id="rId9"/>
    <p:sldId id="271" r:id="rId10"/>
    <p:sldId id="272" r:id="rId11"/>
    <p:sldId id="287" r:id="rId12"/>
    <p:sldId id="293" r:id="rId13"/>
    <p:sldId id="273" r:id="rId14"/>
    <p:sldId id="294" r:id="rId15"/>
    <p:sldId id="274" r:id="rId16"/>
    <p:sldId id="286" r:id="rId17"/>
    <p:sldId id="290" r:id="rId18"/>
    <p:sldId id="277" r:id="rId19"/>
    <p:sldId id="280" r:id="rId20"/>
    <p:sldId id="281" r:id="rId21"/>
    <p:sldId id="289" r:id="rId22"/>
    <p:sldId id="282" r:id="rId23"/>
    <p:sldId id="291"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horzBarState="maximized">
    <p:restoredLeft sz="14994" autoAdjust="0"/>
    <p:restoredTop sz="94660" autoAdjust="0"/>
  </p:normalViewPr>
  <p:slideViewPr>
    <p:cSldViewPr snapToGrid="0">
      <p:cViewPr varScale="1">
        <p:scale>
          <a:sx n="114" d="100"/>
          <a:sy n="114" d="100"/>
        </p:scale>
        <p:origin x="474" y="11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7" d="100"/>
          <a:sy n="87" d="100"/>
        </p:scale>
        <p:origin x="3840"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9B67464-C6A5-4000-94F9-6D097590A520}" type="datetimeFigureOut">
              <a:rPr lang="en-US" smtClean="0"/>
              <a:t>9/11/2023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16D611C-E796-4AAC-AC9C-4BA6FC648B4A}" type="slidenum">
              <a:rPr lang="en-US" smtClean="0"/>
              <a:t>‹#›</a:t>
            </a:fld>
            <a:endParaRPr lang="en-US"/>
          </a:p>
        </p:txBody>
      </p:sp>
    </p:spTree>
    <p:extLst>
      <p:ext uri="{BB962C8B-B14F-4D97-AF65-F5344CB8AC3E}">
        <p14:creationId xmlns:p14="http://schemas.microsoft.com/office/powerpoint/2010/main" val="3152372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Welcome to the Career Fair Prep presentation. My name is Jennifer Jordan and I am here to talk to you about the in’s and out’s of career fairs. The main points being making a good first impression by having knowledge of the company and an idea of who you want to speak to first. </a:t>
            </a:r>
          </a:p>
          <a:p>
            <a:endParaRPr lang="en-US" dirty="0"/>
          </a:p>
          <a:p>
            <a:r>
              <a:rPr lang="en-US" dirty="0"/>
              <a:t>Our career fair is small compared to other campus fairs so it is possible you get to speak to everyone  - especially if you are exploring careers! However, I encourage you to think of your top 5 employers and go from there. You can have a plan or not – it’s up to you.</a:t>
            </a:r>
          </a:p>
          <a:p>
            <a:endParaRPr lang="en-US" dirty="0"/>
          </a:p>
          <a:p>
            <a:r>
              <a:rPr lang="en-US" dirty="0"/>
              <a:t>We have a wonderful and diverse employer turnout so take advantage of this opportunity to connect with multiple professionals. </a:t>
            </a:r>
          </a:p>
        </p:txBody>
      </p:sp>
      <p:sp>
        <p:nvSpPr>
          <p:cNvPr id="4" name="Slide Number Placeholder 3"/>
          <p:cNvSpPr>
            <a:spLocks noGrp="1"/>
          </p:cNvSpPr>
          <p:nvPr>
            <p:ph type="sldNum" sz="quarter" idx="10"/>
          </p:nvPr>
        </p:nvSpPr>
        <p:spPr/>
        <p:txBody>
          <a:bodyPr/>
          <a:lstStyle/>
          <a:p>
            <a:fld id="{E16D611C-E796-4AAC-AC9C-4BA6FC648B4A}" type="slidenum">
              <a:rPr lang="en-US" smtClean="0"/>
              <a:t>1</a:t>
            </a:fld>
            <a:endParaRPr lang="en-US"/>
          </a:p>
        </p:txBody>
      </p:sp>
    </p:spTree>
    <p:extLst>
      <p:ext uri="{BB962C8B-B14F-4D97-AF65-F5344CB8AC3E}">
        <p14:creationId xmlns:p14="http://schemas.microsoft.com/office/powerpoint/2010/main" val="40370555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6D611C-E796-4AAC-AC9C-4BA6FC648B4A}" type="slidenum">
              <a:rPr lang="en-US" smtClean="0"/>
              <a:t>10</a:t>
            </a:fld>
            <a:endParaRPr lang="en-US"/>
          </a:p>
        </p:txBody>
      </p:sp>
    </p:spTree>
    <p:extLst>
      <p:ext uri="{BB962C8B-B14F-4D97-AF65-F5344CB8AC3E}">
        <p14:creationId xmlns:p14="http://schemas.microsoft.com/office/powerpoint/2010/main" val="41894746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6D611C-E796-4AAC-AC9C-4BA6FC648B4A}" type="slidenum">
              <a:rPr lang="en-US" smtClean="0"/>
              <a:t>11</a:t>
            </a:fld>
            <a:endParaRPr lang="en-US"/>
          </a:p>
        </p:txBody>
      </p:sp>
    </p:spTree>
    <p:extLst>
      <p:ext uri="{BB962C8B-B14F-4D97-AF65-F5344CB8AC3E}">
        <p14:creationId xmlns:p14="http://schemas.microsoft.com/office/powerpoint/2010/main" val="4457487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6D611C-E796-4AAC-AC9C-4BA6FC648B4A}" type="slidenum">
              <a:rPr lang="en-US" smtClean="0"/>
              <a:t>12</a:t>
            </a:fld>
            <a:endParaRPr lang="en-US"/>
          </a:p>
        </p:txBody>
      </p:sp>
    </p:spTree>
    <p:extLst>
      <p:ext uri="{BB962C8B-B14F-4D97-AF65-F5344CB8AC3E}">
        <p14:creationId xmlns:p14="http://schemas.microsoft.com/office/powerpoint/2010/main" val="23170358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Watch video</a:t>
            </a:r>
            <a:r>
              <a:rPr lang="en-US" baseline="0" dirty="0"/>
              <a:t> from 45 sec-4 min</a:t>
            </a:r>
          </a:p>
          <a:p>
            <a:endParaRPr lang="en-US" baseline="0" dirty="0"/>
          </a:p>
          <a:p>
            <a:r>
              <a:rPr lang="en-US" baseline="0" dirty="0"/>
              <a:t>Let’s practice. I’d like everyone to get up and shake hand with a few people around the room. </a:t>
            </a:r>
            <a:endParaRPr lang="en-US" dirty="0"/>
          </a:p>
        </p:txBody>
      </p:sp>
      <p:sp>
        <p:nvSpPr>
          <p:cNvPr id="4" name="Slide Number Placeholder 3"/>
          <p:cNvSpPr>
            <a:spLocks noGrp="1"/>
          </p:cNvSpPr>
          <p:nvPr>
            <p:ph type="sldNum" sz="quarter" idx="10"/>
          </p:nvPr>
        </p:nvSpPr>
        <p:spPr/>
        <p:txBody>
          <a:bodyPr/>
          <a:lstStyle/>
          <a:p>
            <a:fld id="{E16D611C-E796-4AAC-AC9C-4BA6FC648B4A}" type="slidenum">
              <a:rPr lang="en-US" smtClean="0"/>
              <a:t>13</a:t>
            </a:fld>
            <a:endParaRPr lang="en-US"/>
          </a:p>
        </p:txBody>
      </p:sp>
    </p:spTree>
    <p:extLst>
      <p:ext uri="{BB962C8B-B14F-4D97-AF65-F5344CB8AC3E}">
        <p14:creationId xmlns:p14="http://schemas.microsoft.com/office/powerpoint/2010/main" val="41800183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6D611C-E796-4AAC-AC9C-4BA6FC648B4A}" type="slidenum">
              <a:rPr lang="en-US" smtClean="0"/>
              <a:t>14</a:t>
            </a:fld>
            <a:endParaRPr lang="en-US"/>
          </a:p>
        </p:txBody>
      </p:sp>
    </p:spTree>
    <p:extLst>
      <p:ext uri="{BB962C8B-B14F-4D97-AF65-F5344CB8AC3E}">
        <p14:creationId xmlns:p14="http://schemas.microsoft.com/office/powerpoint/2010/main" val="13222585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6D611C-E796-4AAC-AC9C-4BA6FC648B4A}" type="slidenum">
              <a:rPr lang="en-US" smtClean="0"/>
              <a:t>15</a:t>
            </a:fld>
            <a:endParaRPr lang="en-US"/>
          </a:p>
        </p:txBody>
      </p:sp>
    </p:spTree>
    <p:extLst>
      <p:ext uri="{BB962C8B-B14F-4D97-AF65-F5344CB8AC3E}">
        <p14:creationId xmlns:p14="http://schemas.microsoft.com/office/powerpoint/2010/main" val="28842390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6D611C-E796-4AAC-AC9C-4BA6FC648B4A}" type="slidenum">
              <a:rPr lang="en-US" smtClean="0"/>
              <a:t>16</a:t>
            </a:fld>
            <a:endParaRPr lang="en-US"/>
          </a:p>
        </p:txBody>
      </p:sp>
    </p:spTree>
    <p:extLst>
      <p:ext uri="{BB962C8B-B14F-4D97-AF65-F5344CB8AC3E}">
        <p14:creationId xmlns:p14="http://schemas.microsoft.com/office/powerpoint/2010/main" val="31427427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last piece of this is deciding who you’ll talk to first. Now, if you prefer not to plan this out, that is totally fine. Some people like to have a strategy, however. Some might want to approach companies that they are not as interested in at first, as a way to warm up. Others might want to start out with their top companies. How you plan this part is totally up to you. </a:t>
            </a:r>
          </a:p>
          <a:p>
            <a:endParaRPr lang="en-US" dirty="0"/>
          </a:p>
        </p:txBody>
      </p:sp>
      <p:sp>
        <p:nvSpPr>
          <p:cNvPr id="4" name="Slide Number Placeholder 3"/>
          <p:cNvSpPr>
            <a:spLocks noGrp="1"/>
          </p:cNvSpPr>
          <p:nvPr>
            <p:ph type="sldNum" sz="quarter" idx="10"/>
          </p:nvPr>
        </p:nvSpPr>
        <p:spPr/>
        <p:txBody>
          <a:bodyPr/>
          <a:lstStyle/>
          <a:p>
            <a:fld id="{E16D611C-E796-4AAC-AC9C-4BA6FC648B4A}" type="slidenum">
              <a:rPr lang="en-US" smtClean="0"/>
              <a:t>17</a:t>
            </a:fld>
            <a:endParaRPr lang="en-US"/>
          </a:p>
        </p:txBody>
      </p:sp>
    </p:spTree>
    <p:extLst>
      <p:ext uri="{BB962C8B-B14F-4D97-AF65-F5344CB8AC3E}">
        <p14:creationId xmlns:p14="http://schemas.microsoft.com/office/powerpoint/2010/main" val="952914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6D611C-E796-4AAC-AC9C-4BA6FC648B4A}" type="slidenum">
              <a:rPr lang="en-US" smtClean="0"/>
              <a:t>18</a:t>
            </a:fld>
            <a:endParaRPr lang="en-US"/>
          </a:p>
        </p:txBody>
      </p:sp>
    </p:spTree>
    <p:extLst>
      <p:ext uri="{BB962C8B-B14F-4D97-AF65-F5344CB8AC3E}">
        <p14:creationId xmlns:p14="http://schemas.microsoft.com/office/powerpoint/2010/main" val="35427285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6D611C-E796-4AAC-AC9C-4BA6FC648B4A}" type="slidenum">
              <a:rPr lang="en-US" smtClean="0"/>
              <a:t>19</a:t>
            </a:fld>
            <a:endParaRPr lang="en-US"/>
          </a:p>
        </p:txBody>
      </p:sp>
    </p:spTree>
    <p:extLst>
      <p:ext uri="{BB962C8B-B14F-4D97-AF65-F5344CB8AC3E}">
        <p14:creationId xmlns:p14="http://schemas.microsoft.com/office/powerpoint/2010/main" val="294503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would</a:t>
            </a:r>
            <a:r>
              <a:rPr lang="en-US" baseline="0" dirty="0"/>
              <a:t> like to start by getting a sense of what you are all hoping to get out of this presentation. Is anyone willing to share what they would like to learn? </a:t>
            </a:r>
          </a:p>
          <a:p>
            <a:endParaRPr lang="en-US" baseline="0" dirty="0"/>
          </a:p>
          <a:p>
            <a:r>
              <a:rPr lang="en-US" baseline="0" dirty="0"/>
              <a:t>Great, thanks for sharing. I will try to incorporate all of your questions into the presentation. Also, I’d like for this to be interactive, so please speak up with questions as we go along. I’m also going to make this interactive, so that you can practice things like your handshake and introduction. </a:t>
            </a:r>
          </a:p>
          <a:p>
            <a:endParaRPr lang="en-US" baseline="0" dirty="0"/>
          </a:p>
          <a:p>
            <a:r>
              <a:rPr lang="en-US" baseline="0" dirty="0"/>
              <a:t>As an overview, we’ll be talking about what you should do between now and next Thursday, what to do during the fair as well as after. </a:t>
            </a:r>
            <a:endParaRPr lang="en-US" dirty="0"/>
          </a:p>
        </p:txBody>
      </p:sp>
      <p:sp>
        <p:nvSpPr>
          <p:cNvPr id="4" name="Slide Number Placeholder 3"/>
          <p:cNvSpPr>
            <a:spLocks noGrp="1"/>
          </p:cNvSpPr>
          <p:nvPr>
            <p:ph type="sldNum" sz="quarter" idx="10"/>
          </p:nvPr>
        </p:nvSpPr>
        <p:spPr/>
        <p:txBody>
          <a:bodyPr/>
          <a:lstStyle/>
          <a:p>
            <a:fld id="{E16D611C-E796-4AAC-AC9C-4BA6FC648B4A}" type="slidenum">
              <a:rPr lang="en-US" smtClean="0"/>
              <a:t>2</a:t>
            </a:fld>
            <a:endParaRPr lang="en-US"/>
          </a:p>
        </p:txBody>
      </p:sp>
    </p:spTree>
    <p:extLst>
      <p:ext uri="{BB962C8B-B14F-4D97-AF65-F5344CB8AC3E}">
        <p14:creationId xmlns:p14="http://schemas.microsoft.com/office/powerpoint/2010/main" val="24418471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6D611C-E796-4AAC-AC9C-4BA6FC648B4A}" type="slidenum">
              <a:rPr lang="en-US" smtClean="0"/>
              <a:t>20</a:t>
            </a:fld>
            <a:endParaRPr lang="en-US"/>
          </a:p>
        </p:txBody>
      </p:sp>
    </p:spTree>
    <p:extLst>
      <p:ext uri="{BB962C8B-B14F-4D97-AF65-F5344CB8AC3E}">
        <p14:creationId xmlns:p14="http://schemas.microsoft.com/office/powerpoint/2010/main" val="6972920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6D611C-E796-4AAC-AC9C-4BA6FC648B4A}" type="slidenum">
              <a:rPr lang="en-US" smtClean="0"/>
              <a:t>21</a:t>
            </a:fld>
            <a:endParaRPr lang="en-US"/>
          </a:p>
        </p:txBody>
      </p:sp>
    </p:spTree>
    <p:extLst>
      <p:ext uri="{BB962C8B-B14F-4D97-AF65-F5344CB8AC3E}">
        <p14:creationId xmlns:p14="http://schemas.microsoft.com/office/powerpoint/2010/main" val="36445944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6D611C-E796-4AAC-AC9C-4BA6FC648B4A}" type="slidenum">
              <a:rPr lang="en-US" smtClean="0"/>
              <a:t>22</a:t>
            </a:fld>
            <a:endParaRPr lang="en-US"/>
          </a:p>
        </p:txBody>
      </p:sp>
    </p:spTree>
    <p:extLst>
      <p:ext uri="{BB962C8B-B14F-4D97-AF65-F5344CB8AC3E}">
        <p14:creationId xmlns:p14="http://schemas.microsoft.com/office/powerpoint/2010/main" val="24259327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6D611C-E796-4AAC-AC9C-4BA6FC648B4A}" type="slidenum">
              <a:rPr lang="en-US" smtClean="0"/>
              <a:t>23</a:t>
            </a:fld>
            <a:endParaRPr lang="en-US"/>
          </a:p>
        </p:txBody>
      </p:sp>
    </p:spTree>
    <p:extLst>
      <p:ext uri="{BB962C8B-B14F-4D97-AF65-F5344CB8AC3E}">
        <p14:creationId xmlns:p14="http://schemas.microsoft.com/office/powerpoint/2010/main" val="34024244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 like to start by talking about</a:t>
            </a:r>
            <a:r>
              <a:rPr lang="en-US" baseline="0" dirty="0"/>
              <a:t> goals. You are all planning to attend the career fair for a reason, and I’m guessing those reasons vary quite a bit. Thinking in advance about your expectations will help you mentally prepare and make you feel like you have a defined purpose for going. </a:t>
            </a:r>
          </a:p>
          <a:p>
            <a:endParaRPr lang="en-US" baseline="0" dirty="0"/>
          </a:p>
          <a:p>
            <a:r>
              <a:rPr lang="en-US" baseline="0" dirty="0"/>
              <a:t>I’d like for you to think for a moment about this question: How will you know that the fair was successful? In other words, what needs to happen during the fair for you to feel satisfied? Is anyone willing to share their idea? </a:t>
            </a:r>
          </a:p>
          <a:p>
            <a:endParaRPr lang="en-US" baseline="0" dirty="0"/>
          </a:p>
          <a:p>
            <a:r>
              <a:rPr lang="en-US" baseline="0" dirty="0"/>
              <a:t>Here are some possible goals that I came up with. I’d like for you to write down whatever you come up as a goal. Great- so keep your goal in mind as we go along this presentation and use that as the context for everything we talk about. </a:t>
            </a:r>
          </a:p>
        </p:txBody>
      </p:sp>
      <p:sp>
        <p:nvSpPr>
          <p:cNvPr id="4" name="Slide Number Placeholder 3"/>
          <p:cNvSpPr>
            <a:spLocks noGrp="1"/>
          </p:cNvSpPr>
          <p:nvPr>
            <p:ph type="sldNum" sz="quarter" idx="10"/>
          </p:nvPr>
        </p:nvSpPr>
        <p:spPr/>
        <p:txBody>
          <a:bodyPr/>
          <a:lstStyle/>
          <a:p>
            <a:fld id="{E16D611C-E796-4AAC-AC9C-4BA6FC648B4A}" type="slidenum">
              <a:rPr lang="en-US" smtClean="0"/>
              <a:t>3</a:t>
            </a:fld>
            <a:endParaRPr lang="en-US"/>
          </a:p>
        </p:txBody>
      </p:sp>
    </p:spTree>
    <p:extLst>
      <p:ext uri="{BB962C8B-B14F-4D97-AF65-F5344CB8AC3E}">
        <p14:creationId xmlns:p14="http://schemas.microsoft.com/office/powerpoint/2010/main" val="33031036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we’ve talked about why you’re going to the fair,</a:t>
            </a:r>
            <a:r>
              <a:rPr lang="en-US" baseline="0" dirty="0"/>
              <a:t> let’s go through each piece of preparation. I like to imagine a toolbox- all of these things are your tools. By thinking through each of these pieces before the career fair, you will feel more prepared and confident. </a:t>
            </a:r>
            <a:endParaRPr lang="en-US" dirty="0"/>
          </a:p>
        </p:txBody>
      </p:sp>
      <p:sp>
        <p:nvSpPr>
          <p:cNvPr id="4" name="Slide Number Placeholder 3"/>
          <p:cNvSpPr>
            <a:spLocks noGrp="1"/>
          </p:cNvSpPr>
          <p:nvPr>
            <p:ph type="sldNum" sz="quarter" idx="10"/>
          </p:nvPr>
        </p:nvSpPr>
        <p:spPr/>
        <p:txBody>
          <a:bodyPr/>
          <a:lstStyle/>
          <a:p>
            <a:fld id="{E16D611C-E796-4AAC-AC9C-4BA6FC648B4A}" type="slidenum">
              <a:rPr lang="en-US" smtClean="0"/>
              <a:t>4</a:t>
            </a:fld>
            <a:endParaRPr lang="en-US"/>
          </a:p>
        </p:txBody>
      </p:sp>
    </p:spTree>
    <p:extLst>
      <p:ext uri="{BB962C8B-B14F-4D97-AF65-F5344CB8AC3E}">
        <p14:creationId xmlns:p14="http://schemas.microsoft.com/office/powerpoint/2010/main" val="379828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a:t>
            </a:r>
            <a:r>
              <a:rPr lang="en-US" baseline="0" dirty="0"/>
              <a:t> tool, so to speak, is to figure out who you want to talk to at the fair and gain knowledge of the companies. On your sheet I’ve added the list of companies that will be at the fair. </a:t>
            </a:r>
          </a:p>
          <a:p>
            <a:endParaRPr lang="en-US" baseline="0" dirty="0"/>
          </a:p>
          <a:p>
            <a:r>
              <a:rPr lang="en-US" baseline="0" dirty="0"/>
              <a:t>With what you know about these companies right now, I’d like for you to circle about 5 companies that you are really interested in. If there are any companies that you are not interested in for any reason, feel free to cross those out. Also, if there are companies that you know nothing about, put a ? Next to the company name. That will remind you to do a little research on that company before the fair. </a:t>
            </a:r>
          </a:p>
          <a:p>
            <a:endParaRPr lang="en-US" baseline="0" dirty="0"/>
          </a:p>
          <a:p>
            <a:r>
              <a:rPr lang="en-US" baseline="0" dirty="0"/>
              <a:t>Going through this list is the first step. You can refine this list over the next week by looking at the job descriptions on GeoSource and identifying the companies that have positions you are qualified for. Prioritize the companies, if possible. </a:t>
            </a:r>
          </a:p>
          <a:p>
            <a:endParaRPr lang="en-US" baseline="0" dirty="0"/>
          </a:p>
        </p:txBody>
      </p:sp>
      <p:sp>
        <p:nvSpPr>
          <p:cNvPr id="4" name="Slide Number Placeholder 3"/>
          <p:cNvSpPr>
            <a:spLocks noGrp="1"/>
          </p:cNvSpPr>
          <p:nvPr>
            <p:ph type="sldNum" sz="quarter" idx="10"/>
          </p:nvPr>
        </p:nvSpPr>
        <p:spPr/>
        <p:txBody>
          <a:bodyPr/>
          <a:lstStyle/>
          <a:p>
            <a:fld id="{E16D611C-E796-4AAC-AC9C-4BA6FC648B4A}" type="slidenum">
              <a:rPr lang="en-US" smtClean="0"/>
              <a:t>5</a:t>
            </a:fld>
            <a:endParaRPr lang="en-US"/>
          </a:p>
        </p:txBody>
      </p:sp>
    </p:spTree>
    <p:extLst>
      <p:ext uri="{BB962C8B-B14F-4D97-AF65-F5344CB8AC3E}">
        <p14:creationId xmlns:p14="http://schemas.microsoft.com/office/powerpoint/2010/main" val="3370519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Once you know the companies that you are interested in, you should do some research on the companies. You don’t want to approach employers at the career fair and ask super simple questions that could easily be found on the website. You should have an idea of where they are located, what their main operations are, etc. You can obviously go to a company’s website to do research, but you can also use </a:t>
            </a:r>
            <a:r>
              <a:rPr lang="en-US" baseline="0" dirty="0" err="1"/>
              <a:t>Linkedin</a:t>
            </a:r>
            <a:r>
              <a:rPr lang="en-US" baseline="0"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How many of you have </a:t>
            </a:r>
            <a:r>
              <a:rPr lang="en-US" baseline="0" dirty="0" err="1"/>
              <a:t>linkedin</a:t>
            </a:r>
            <a:r>
              <a:rPr lang="en-US" baseline="0" dirty="0"/>
              <a:t>? </a:t>
            </a:r>
            <a:r>
              <a:rPr lang="en-US" baseline="0" dirty="0" err="1"/>
              <a:t>Linkedin</a:t>
            </a:r>
            <a:r>
              <a:rPr lang="en-US" baseline="0" dirty="0"/>
              <a:t> is wonderful for company research. I’ll show you an example w/ </a:t>
            </a:r>
            <a:r>
              <a:rPr lang="en-US" dirty="0"/>
              <a:t>TWDB</a:t>
            </a:r>
            <a:r>
              <a:rPr lang="en-US" baseline="0" dirty="0"/>
              <a:t>. GO TO PAGE. Go over the main sections of the site and highlight ‘how you’re connected’ and the services pages. </a:t>
            </a:r>
          </a:p>
          <a:p>
            <a:endParaRPr lang="en-US" dirty="0"/>
          </a:p>
        </p:txBody>
      </p:sp>
      <p:sp>
        <p:nvSpPr>
          <p:cNvPr id="4" name="Slide Number Placeholder 3"/>
          <p:cNvSpPr>
            <a:spLocks noGrp="1"/>
          </p:cNvSpPr>
          <p:nvPr>
            <p:ph type="sldNum" sz="quarter" idx="10"/>
          </p:nvPr>
        </p:nvSpPr>
        <p:spPr/>
        <p:txBody>
          <a:bodyPr/>
          <a:lstStyle/>
          <a:p>
            <a:fld id="{E16D611C-E796-4AAC-AC9C-4BA6FC648B4A}" type="slidenum">
              <a:rPr lang="en-US" smtClean="0"/>
              <a:t>6</a:t>
            </a:fld>
            <a:endParaRPr lang="en-US"/>
          </a:p>
        </p:txBody>
      </p:sp>
    </p:spTree>
    <p:extLst>
      <p:ext uri="{BB962C8B-B14F-4D97-AF65-F5344CB8AC3E}">
        <p14:creationId xmlns:p14="http://schemas.microsoft.com/office/powerpoint/2010/main" val="34455016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Once you know the companies that you are interested in, you should do some research on the companies. You don’t want to approach employers at the career fair and ask super simple questions that could easily be found on the website. You should have an idea of where they are located, what their main operations are, etc. You can obviously go to a company’s website to do research, but you can also use </a:t>
            </a:r>
            <a:r>
              <a:rPr lang="en-US" baseline="0" dirty="0" err="1"/>
              <a:t>Linkedin</a:t>
            </a:r>
            <a:r>
              <a:rPr lang="en-US" baseline="0"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How many of you have </a:t>
            </a:r>
            <a:r>
              <a:rPr lang="en-US" baseline="0" dirty="0" err="1"/>
              <a:t>linkedin</a:t>
            </a:r>
            <a:r>
              <a:rPr lang="en-US" baseline="0" dirty="0"/>
              <a:t>? </a:t>
            </a:r>
            <a:r>
              <a:rPr lang="en-US" baseline="0" dirty="0" err="1"/>
              <a:t>Linkedin</a:t>
            </a:r>
            <a:r>
              <a:rPr lang="en-US" baseline="0" dirty="0"/>
              <a:t> is wonderful for company research. I’ll show you an example w/ </a:t>
            </a:r>
            <a:r>
              <a:rPr lang="en-US" dirty="0"/>
              <a:t>TWDB</a:t>
            </a:r>
            <a:r>
              <a:rPr lang="en-US" baseline="0" dirty="0"/>
              <a:t>. GO TO PAGE. Go over the main sections of the site and highlight ‘how you’re connected’ and the services pages. </a:t>
            </a:r>
          </a:p>
          <a:p>
            <a:endParaRPr lang="en-US" dirty="0"/>
          </a:p>
        </p:txBody>
      </p:sp>
      <p:sp>
        <p:nvSpPr>
          <p:cNvPr id="4" name="Slide Number Placeholder 3"/>
          <p:cNvSpPr>
            <a:spLocks noGrp="1"/>
          </p:cNvSpPr>
          <p:nvPr>
            <p:ph type="sldNum" sz="quarter" idx="10"/>
          </p:nvPr>
        </p:nvSpPr>
        <p:spPr/>
        <p:txBody>
          <a:bodyPr/>
          <a:lstStyle/>
          <a:p>
            <a:fld id="{E16D611C-E796-4AAC-AC9C-4BA6FC648B4A}" type="slidenum">
              <a:rPr lang="en-US" smtClean="0"/>
              <a:t>7</a:t>
            </a:fld>
            <a:endParaRPr lang="en-US"/>
          </a:p>
        </p:txBody>
      </p:sp>
    </p:spTree>
    <p:extLst>
      <p:ext uri="{BB962C8B-B14F-4D97-AF65-F5344CB8AC3E}">
        <p14:creationId xmlns:p14="http://schemas.microsoft.com/office/powerpoint/2010/main" val="42263541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Once you know the companies that you are interested in, you should do some research on the companies. You don’t want to approach employers at the career fair and ask super simple questions that could easily be found on the website. You should have an idea of where they are located, what their main operations are, etc. You can obviously go to a company’s website to do research, but you can also use </a:t>
            </a:r>
            <a:r>
              <a:rPr lang="en-US" baseline="0" dirty="0" err="1"/>
              <a:t>Linkedin</a:t>
            </a:r>
            <a:r>
              <a:rPr lang="en-US" baseline="0"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How many of you have </a:t>
            </a:r>
            <a:r>
              <a:rPr lang="en-US" baseline="0" dirty="0" err="1"/>
              <a:t>linkedin</a:t>
            </a:r>
            <a:r>
              <a:rPr lang="en-US" baseline="0" dirty="0"/>
              <a:t>? </a:t>
            </a:r>
            <a:r>
              <a:rPr lang="en-US" baseline="0" dirty="0" err="1"/>
              <a:t>Linkedin</a:t>
            </a:r>
            <a:r>
              <a:rPr lang="en-US" baseline="0" dirty="0"/>
              <a:t> is wonderful for company research. I’ll show you an example w/ TWDB. GO TO PAGE. Go over the main sections of the site and highlight ‘how you’re connected’ and the services pages. </a:t>
            </a:r>
          </a:p>
          <a:p>
            <a:endParaRPr lang="en-US" dirty="0"/>
          </a:p>
        </p:txBody>
      </p:sp>
      <p:sp>
        <p:nvSpPr>
          <p:cNvPr id="4" name="Slide Number Placeholder 3"/>
          <p:cNvSpPr>
            <a:spLocks noGrp="1"/>
          </p:cNvSpPr>
          <p:nvPr>
            <p:ph type="sldNum" sz="quarter" idx="10"/>
          </p:nvPr>
        </p:nvSpPr>
        <p:spPr/>
        <p:txBody>
          <a:bodyPr/>
          <a:lstStyle/>
          <a:p>
            <a:fld id="{E16D611C-E796-4AAC-AC9C-4BA6FC648B4A}" type="slidenum">
              <a:rPr lang="en-US" smtClean="0"/>
              <a:t>8</a:t>
            </a:fld>
            <a:endParaRPr lang="en-US"/>
          </a:p>
        </p:txBody>
      </p:sp>
    </p:spTree>
    <p:extLst>
      <p:ext uri="{BB962C8B-B14F-4D97-AF65-F5344CB8AC3E}">
        <p14:creationId xmlns:p14="http://schemas.microsoft.com/office/powerpoint/2010/main" val="2759194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a:t>
            </a:r>
            <a:r>
              <a:rPr lang="en-US" baseline="0" dirty="0"/>
              <a:t> you are researching companies, think of some questions for the recruiters. Having questions will demonstrate your interest. </a:t>
            </a:r>
          </a:p>
          <a:p>
            <a:endParaRPr lang="en-US" baseline="0" dirty="0"/>
          </a:p>
          <a:p>
            <a:r>
              <a:rPr lang="en-US" baseline="0" dirty="0"/>
              <a:t>Now, keep in mind that you may not be able to ask all of your questions to each recruiter. If many students are waiting, you don’t want to hog the recruiter. However, having some questions in mind will help you feel prepared and give you some conversation starters to rely on. </a:t>
            </a:r>
          </a:p>
          <a:p>
            <a:endParaRPr lang="en-US" baseline="0" dirty="0"/>
          </a:p>
          <a:p>
            <a:r>
              <a:rPr lang="en-US" baseline="0" dirty="0"/>
              <a:t>I’ve included some general questions here. Take a few minutes and write down some questions that you may want to ask, or any that you like from this slide. </a:t>
            </a:r>
          </a:p>
          <a:p>
            <a:endParaRPr lang="en-US" baseline="0" dirty="0"/>
          </a:p>
        </p:txBody>
      </p:sp>
      <p:sp>
        <p:nvSpPr>
          <p:cNvPr id="4" name="Slide Number Placeholder 3"/>
          <p:cNvSpPr>
            <a:spLocks noGrp="1"/>
          </p:cNvSpPr>
          <p:nvPr>
            <p:ph type="sldNum" sz="quarter" idx="10"/>
          </p:nvPr>
        </p:nvSpPr>
        <p:spPr/>
        <p:txBody>
          <a:bodyPr/>
          <a:lstStyle/>
          <a:p>
            <a:fld id="{E16D611C-E796-4AAC-AC9C-4BA6FC648B4A}" type="slidenum">
              <a:rPr lang="en-US" smtClean="0"/>
              <a:t>9</a:t>
            </a:fld>
            <a:endParaRPr lang="en-US"/>
          </a:p>
        </p:txBody>
      </p:sp>
    </p:spTree>
    <p:extLst>
      <p:ext uri="{BB962C8B-B14F-4D97-AF65-F5344CB8AC3E}">
        <p14:creationId xmlns:p14="http://schemas.microsoft.com/office/powerpoint/2010/main" val="9359371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BDF68E2-58F2-4D09-BE8B-E3BD06533059}" type="datetimeFigureOut">
              <a:rPr lang="en-US" dirty="0"/>
              <a:t>9/11/2023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E2D6473-DF6D-4702-B328-E0DD40540A4E}" type="datetimeFigureOut">
              <a:rPr lang="en-US" dirty="0"/>
              <a:t>9/11/2023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26F7E3A-B166-407D-9866-32884E7D5B37}" type="datetimeFigureOut">
              <a:rPr lang="en-US" dirty="0"/>
              <a:t>9/11/2023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8FC5F6-F338-4AE4-BB23-26385BCFC423}" type="datetimeFigureOut">
              <a:rPr lang="en-US" dirty="0"/>
              <a:t>9/11/2023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EBB0C4-6273-4C6E-B9BD-2EDC30F1CD52}" type="datetimeFigureOut">
              <a:rPr lang="en-US" dirty="0"/>
              <a:t>9/11/2023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9AB4D41-86C1-4908-B66A-0B50CEB3BF29}" type="datetimeFigureOut">
              <a:rPr lang="en-US" dirty="0"/>
              <a:t>9/11/2023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6426E2C-56C1-4E0D-A793-0088A7FDD37E}" type="datetimeFigureOut">
              <a:rPr lang="en-US" dirty="0"/>
              <a:t>9/11/2023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8C39B41-D8B5-4052-B551-9B5525EAA8B6}" type="datetimeFigureOut">
              <a:rPr lang="en-US" dirty="0"/>
              <a:t>9/11/2023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D94136C-8742-45B2-AF27-D93DF72833A9}" type="datetimeFigureOut">
              <a:rPr lang="en-US" dirty="0"/>
              <a:t>9/11/2023</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2ABBEA6-7C60-4B02-AE87-00D78D8422AF}" type="datetimeFigureOut">
              <a:rPr lang="en-US" dirty="0"/>
              <a:t>9/11/2023</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CAD897-D46E-4AD2-BD9B-49DD3E640873}" type="datetimeFigureOut">
              <a:rPr lang="en-US" dirty="0"/>
              <a:t>9/11/2023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8624D31-43A5-475A-80CF-332C9F6DCF35}" type="datetimeFigureOut">
              <a:rPr lang="en-US" dirty="0"/>
              <a:t>9/11/2023</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hyperlink" Target="https://utexas.biginterview.com/" TargetMode="External"/><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Career Fair </a:t>
            </a:r>
            <a:br>
              <a:rPr lang="en-US" dirty="0"/>
            </a:br>
            <a:r>
              <a:rPr lang="en-US" dirty="0"/>
              <a:t>Prep Workshop	</a:t>
            </a:r>
          </a:p>
        </p:txBody>
      </p:sp>
      <p:sp>
        <p:nvSpPr>
          <p:cNvPr id="3" name="Subtitle 2"/>
          <p:cNvSpPr>
            <a:spLocks noGrp="1"/>
          </p:cNvSpPr>
          <p:nvPr>
            <p:ph type="subTitle" idx="1"/>
          </p:nvPr>
        </p:nvSpPr>
        <p:spPr/>
        <p:txBody>
          <a:bodyPr/>
          <a:lstStyle/>
          <a:p>
            <a:r>
              <a:rPr lang="en-US" dirty="0"/>
              <a:t>Jennifer Jordan</a:t>
            </a:r>
          </a:p>
          <a:p>
            <a:r>
              <a:rPr lang="en-US" dirty="0"/>
              <a:t>Jackson School of Geosciences Career Center</a:t>
            </a:r>
          </a:p>
        </p:txBody>
      </p:sp>
    </p:spTree>
    <p:extLst>
      <p:ext uri="{BB962C8B-B14F-4D97-AF65-F5344CB8AC3E}">
        <p14:creationId xmlns:p14="http://schemas.microsoft.com/office/powerpoint/2010/main" val="24734925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Before the fair</a:t>
            </a:r>
          </a:p>
        </p:txBody>
      </p:sp>
      <p:sp>
        <p:nvSpPr>
          <p:cNvPr id="3" name="Content Placeholder 2"/>
          <p:cNvSpPr>
            <a:spLocks noGrp="1"/>
          </p:cNvSpPr>
          <p:nvPr>
            <p:ph idx="1"/>
          </p:nvPr>
        </p:nvSpPr>
        <p:spPr/>
        <p:txBody>
          <a:bodyPr>
            <a:normAutofit/>
          </a:bodyPr>
          <a:lstStyle/>
          <a:p>
            <a:pPr algn="ctr"/>
            <a:r>
              <a:rPr lang="en-US" sz="2400" b="1" dirty="0"/>
              <a:t>Appearance</a:t>
            </a:r>
          </a:p>
          <a:p>
            <a:pPr lvl="1">
              <a:buFont typeface="Wingdings" panose="05000000000000000000" pitchFamily="2" charset="2"/>
              <a:buChar char="v"/>
            </a:pPr>
            <a:r>
              <a:rPr lang="en-US" dirty="0"/>
              <a:t>2 Pieces (no jacket required)</a:t>
            </a:r>
          </a:p>
          <a:p>
            <a:pPr lvl="1">
              <a:buFont typeface="Wingdings" panose="05000000000000000000" pitchFamily="2" charset="2"/>
              <a:buChar char="v"/>
            </a:pPr>
            <a:r>
              <a:rPr lang="en-US" dirty="0"/>
              <a:t> Loafers, flats, boots, low heels</a:t>
            </a:r>
          </a:p>
          <a:p>
            <a:pPr lvl="1">
              <a:buFont typeface="Wingdings" panose="05000000000000000000" pitchFamily="2" charset="2"/>
              <a:buChar char="v"/>
            </a:pPr>
            <a:r>
              <a:rPr lang="en-US" dirty="0"/>
              <a:t>Top: Blouse, long sleeved button-up, tailored shirt, collard top</a:t>
            </a:r>
          </a:p>
          <a:p>
            <a:pPr lvl="1">
              <a:buFont typeface="Wingdings" panose="05000000000000000000" pitchFamily="2" charset="2"/>
              <a:buChar char="v"/>
            </a:pPr>
            <a:r>
              <a:rPr lang="en-US" dirty="0"/>
              <a:t>Bottom: Dress pants, knee length skirt or dress, khakis/slacks </a:t>
            </a:r>
          </a:p>
          <a:p>
            <a:pPr lvl="1">
              <a:buFont typeface="Wingdings" panose="05000000000000000000" pitchFamily="2" charset="2"/>
              <a:buChar char="v"/>
            </a:pPr>
            <a:endParaRPr lang="en-US" dirty="0"/>
          </a:p>
          <a:p>
            <a:pPr marL="201168" lvl="1" indent="0">
              <a:buNone/>
            </a:pPr>
            <a:endParaRPr lang="en-US" sz="2200" dirty="0"/>
          </a:p>
          <a:p>
            <a:pPr>
              <a:buFont typeface="Wingdings" panose="05000000000000000000" pitchFamily="2" charset="2"/>
              <a:buChar char="v"/>
            </a:pPr>
            <a:endParaRPr lang="en-US" sz="2400" dirty="0"/>
          </a:p>
          <a:p>
            <a:pPr>
              <a:buFont typeface="Wingdings" panose="05000000000000000000" pitchFamily="2" charset="2"/>
              <a:buChar char="v"/>
            </a:pPr>
            <a:endParaRPr lang="en-US" sz="2400" dirty="0"/>
          </a:p>
        </p:txBody>
      </p:sp>
      <p:sp>
        <p:nvSpPr>
          <p:cNvPr id="4" name="Text Placeholder 3"/>
          <p:cNvSpPr>
            <a:spLocks noGrp="1"/>
          </p:cNvSpPr>
          <p:nvPr>
            <p:ph type="body" sz="half" idx="2"/>
          </p:nvPr>
        </p:nvSpPr>
        <p:spPr/>
        <p:txBody>
          <a:bodyPr/>
          <a:lstStyle/>
          <a:p>
            <a:r>
              <a:rPr lang="en-US" dirty="0"/>
              <a:t>Knowledge of Company</a:t>
            </a:r>
          </a:p>
          <a:p>
            <a:r>
              <a:rPr lang="en-US" dirty="0"/>
              <a:t>Questions</a:t>
            </a:r>
          </a:p>
          <a:p>
            <a:r>
              <a:rPr lang="en-US" b="1" dirty="0"/>
              <a:t>Appearance</a:t>
            </a:r>
          </a:p>
          <a:p>
            <a:r>
              <a:rPr lang="en-US" dirty="0"/>
              <a:t>Resume</a:t>
            </a:r>
          </a:p>
          <a:p>
            <a:r>
              <a:rPr lang="en-US" dirty="0"/>
              <a:t>Handshake</a:t>
            </a:r>
          </a:p>
          <a:p>
            <a:r>
              <a:rPr lang="en-US" dirty="0"/>
              <a:t>Introduction</a:t>
            </a:r>
          </a:p>
          <a:p>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4507" y="2549439"/>
            <a:ext cx="1622260" cy="2416253"/>
          </a:xfrm>
          <a:prstGeom prst="rect">
            <a:avLst/>
          </a:prstGeom>
          <a:noFill/>
          <a:ln>
            <a:noFill/>
          </a:ln>
          <a:effectLst>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4862" y="2373270"/>
            <a:ext cx="1610834" cy="2416253"/>
          </a:xfrm>
          <a:prstGeom prst="rect">
            <a:avLst/>
          </a:prstGeom>
          <a:noFill/>
          <a:ln>
            <a:noFill/>
          </a:ln>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17921" y="2549439"/>
            <a:ext cx="1201549" cy="2464717"/>
          </a:xfrm>
          <a:prstGeom prst="rect">
            <a:avLst/>
          </a:prstGeom>
          <a:noFill/>
          <a:ln>
            <a:noFill/>
          </a:ln>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a:extLst>
              <a:ext uri="{FF2B5EF4-FFF2-40B4-BE49-F238E27FC236}">
                <a16:creationId xmlns:a16="http://schemas.microsoft.com/office/drawing/2014/main" id="{E3E29562-EC81-41B3-99BA-A8300422D6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97113" y="3842003"/>
            <a:ext cx="1811509" cy="234430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a:extLst>
              <a:ext uri="{FF2B5EF4-FFF2-40B4-BE49-F238E27FC236}">
                <a16:creationId xmlns:a16="http://schemas.microsoft.com/office/drawing/2014/main" id="{B41CBA8C-FBA3-425A-AD35-444D0F8E79A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5480" y="4348057"/>
            <a:ext cx="1398652" cy="2153077"/>
          </a:xfrm>
          <a:prstGeom prst="rect">
            <a:avLst/>
          </a:prstGeom>
          <a:noFill/>
          <a:ln>
            <a:noFill/>
          </a:ln>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7">
            <a:extLst>
              <a:ext uri="{FF2B5EF4-FFF2-40B4-BE49-F238E27FC236}">
                <a16:creationId xmlns:a16="http://schemas.microsoft.com/office/drawing/2014/main" id="{716468ED-D5BF-43A0-9EE6-645DD0FC752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70276" y="4392493"/>
            <a:ext cx="1074824" cy="2348883"/>
          </a:xfrm>
          <a:prstGeom prst="rect">
            <a:avLst/>
          </a:prstGeom>
          <a:noFill/>
          <a:ln>
            <a:noFill/>
          </a:ln>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88380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Before the fair</a:t>
            </a:r>
          </a:p>
        </p:txBody>
      </p:sp>
      <p:sp>
        <p:nvSpPr>
          <p:cNvPr id="3" name="Content Placeholder 2"/>
          <p:cNvSpPr>
            <a:spLocks noGrp="1"/>
          </p:cNvSpPr>
          <p:nvPr>
            <p:ph idx="1"/>
          </p:nvPr>
        </p:nvSpPr>
        <p:spPr>
          <a:xfrm>
            <a:off x="4834156" y="1243249"/>
            <a:ext cx="6492240" cy="5257800"/>
          </a:xfrm>
        </p:spPr>
        <p:txBody>
          <a:bodyPr>
            <a:normAutofit/>
          </a:bodyPr>
          <a:lstStyle/>
          <a:p>
            <a:pPr algn="ctr"/>
            <a:r>
              <a:rPr lang="en-US" sz="2400" b="1" dirty="0"/>
              <a:t>Perfect your resume</a:t>
            </a:r>
          </a:p>
          <a:p>
            <a:pPr>
              <a:buFont typeface="Wingdings" panose="05000000000000000000" pitchFamily="2" charset="2"/>
              <a:buChar char="v"/>
            </a:pPr>
            <a:r>
              <a:rPr lang="en-US" sz="2400" dirty="0"/>
              <a:t>Print resume on quality resume paper</a:t>
            </a:r>
          </a:p>
          <a:p>
            <a:pPr>
              <a:buFont typeface="Wingdings" panose="05000000000000000000" pitchFamily="2" charset="2"/>
              <a:buChar char="v"/>
            </a:pPr>
            <a:r>
              <a:rPr lang="en-US" sz="2400" dirty="0"/>
              <a:t>2 page resumes:</a:t>
            </a:r>
          </a:p>
          <a:p>
            <a:pPr lvl="1">
              <a:buFont typeface="Wingdings" panose="05000000000000000000" pitchFamily="2" charset="2"/>
              <a:buChar char="v"/>
            </a:pPr>
            <a:r>
              <a:rPr lang="en-US" sz="2200" dirty="0"/>
              <a:t>Print double sided (if doesn’t bleed through)</a:t>
            </a:r>
          </a:p>
          <a:p>
            <a:pPr lvl="1">
              <a:buFont typeface="Wingdings" panose="05000000000000000000" pitchFamily="2" charset="2"/>
              <a:buChar char="v"/>
            </a:pPr>
            <a:r>
              <a:rPr lang="en-US" sz="2200" dirty="0"/>
              <a:t>Staple</a:t>
            </a:r>
          </a:p>
          <a:p>
            <a:pPr lvl="1">
              <a:buFont typeface="Wingdings" panose="05000000000000000000" pitchFamily="2" charset="2"/>
              <a:buChar char="v"/>
            </a:pPr>
            <a:r>
              <a:rPr lang="en-US" sz="2200" dirty="0"/>
              <a:t>Keep separate and add header to second page  </a:t>
            </a:r>
          </a:p>
          <a:p>
            <a:pPr>
              <a:buFont typeface="Wingdings" panose="05000000000000000000" pitchFamily="2" charset="2"/>
              <a:buChar char="v"/>
            </a:pPr>
            <a:endParaRPr lang="en-US" sz="2400" dirty="0"/>
          </a:p>
        </p:txBody>
      </p:sp>
      <p:sp>
        <p:nvSpPr>
          <p:cNvPr id="4" name="Text Placeholder 3"/>
          <p:cNvSpPr>
            <a:spLocks noGrp="1"/>
          </p:cNvSpPr>
          <p:nvPr>
            <p:ph type="body" sz="half" idx="2"/>
          </p:nvPr>
        </p:nvSpPr>
        <p:spPr/>
        <p:txBody>
          <a:bodyPr/>
          <a:lstStyle/>
          <a:p>
            <a:r>
              <a:rPr lang="en-US" dirty="0"/>
              <a:t>Knowledge of Company</a:t>
            </a:r>
          </a:p>
          <a:p>
            <a:r>
              <a:rPr lang="en-US" dirty="0"/>
              <a:t>Questions</a:t>
            </a:r>
          </a:p>
          <a:p>
            <a:r>
              <a:rPr lang="en-US" dirty="0"/>
              <a:t>Appearance</a:t>
            </a:r>
          </a:p>
          <a:p>
            <a:r>
              <a:rPr lang="en-US" b="1" dirty="0"/>
              <a:t>Resume</a:t>
            </a:r>
          </a:p>
          <a:p>
            <a:r>
              <a:rPr lang="en-US" dirty="0"/>
              <a:t>Handshake</a:t>
            </a:r>
          </a:p>
          <a:p>
            <a:r>
              <a:rPr lang="en-US" dirty="0"/>
              <a:t>Introduction</a:t>
            </a:r>
          </a:p>
          <a:p>
            <a:endParaRPr lang="en-US" dirty="0"/>
          </a:p>
        </p:txBody>
      </p:sp>
    </p:spTree>
    <p:extLst>
      <p:ext uri="{BB962C8B-B14F-4D97-AF65-F5344CB8AC3E}">
        <p14:creationId xmlns:p14="http://schemas.microsoft.com/office/powerpoint/2010/main" val="7568893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3764352" y="1520539"/>
            <a:ext cx="4953000" cy="4743450"/>
          </a:xfrm>
          <a:prstGeom prst="rect">
            <a:avLst/>
          </a:prstGeom>
        </p:spPr>
      </p:pic>
      <p:sp>
        <p:nvSpPr>
          <p:cNvPr id="2" name="Title 1"/>
          <p:cNvSpPr>
            <a:spLocks noGrp="1"/>
          </p:cNvSpPr>
          <p:nvPr>
            <p:ph type="title"/>
          </p:nvPr>
        </p:nvSpPr>
        <p:spPr>
          <a:xfrm>
            <a:off x="1211652" y="108456"/>
            <a:ext cx="10058400" cy="1450757"/>
          </a:xfrm>
        </p:spPr>
        <p:txBody>
          <a:bodyPr>
            <a:normAutofit/>
          </a:bodyPr>
          <a:lstStyle/>
          <a:p>
            <a:pPr algn="ctr"/>
            <a:r>
              <a:rPr lang="en-US" sz="2800" b="1" dirty="0">
                <a:solidFill>
                  <a:srgbClr val="FF0000"/>
                </a:solidFill>
              </a:rPr>
              <a:t>Beforehand…no pun intended</a:t>
            </a:r>
            <a:br>
              <a:rPr lang="en-US" sz="2800" b="1" dirty="0">
                <a:solidFill>
                  <a:srgbClr val="FF0000"/>
                </a:solidFill>
              </a:rPr>
            </a:br>
            <a:r>
              <a:rPr lang="en-US" sz="2800" b="1" dirty="0">
                <a:solidFill>
                  <a:srgbClr val="FF0000"/>
                </a:solidFill>
              </a:rPr>
              <a:t>Practice a good handshake</a:t>
            </a:r>
          </a:p>
        </p:txBody>
      </p:sp>
      <p:sp>
        <p:nvSpPr>
          <p:cNvPr id="3" name="Content Placeholder 2"/>
          <p:cNvSpPr>
            <a:spLocks noGrp="1"/>
          </p:cNvSpPr>
          <p:nvPr>
            <p:ph idx="1"/>
          </p:nvPr>
        </p:nvSpPr>
        <p:spPr/>
        <p:txBody>
          <a:bodyPr>
            <a:normAutofit/>
          </a:bodyPr>
          <a:lstStyle/>
          <a:p>
            <a:pPr marL="45720" indent="0">
              <a:buNone/>
            </a:pPr>
            <a:endParaRPr lang="en-US" sz="2400" b="1" dirty="0"/>
          </a:p>
          <a:p>
            <a:pPr marL="45720" indent="0">
              <a:buNone/>
            </a:pPr>
            <a:endParaRPr lang="en-US" sz="2400" b="1" dirty="0"/>
          </a:p>
        </p:txBody>
      </p:sp>
      <p:pic>
        <p:nvPicPr>
          <p:cNvPr id="8" name="Picture 7"/>
          <p:cNvPicPr>
            <a:picLocks noChangeAspect="1"/>
          </p:cNvPicPr>
          <p:nvPr/>
        </p:nvPicPr>
        <p:blipFill>
          <a:blip r:embed="rId4"/>
          <a:stretch>
            <a:fillRect/>
          </a:stretch>
        </p:blipFill>
        <p:spPr>
          <a:xfrm>
            <a:off x="363860" y="3990312"/>
            <a:ext cx="3708926" cy="1987156"/>
          </a:xfrm>
          <a:prstGeom prst="rect">
            <a:avLst/>
          </a:prstGeom>
        </p:spPr>
      </p:pic>
      <p:pic>
        <p:nvPicPr>
          <p:cNvPr id="9" name="Picture 8"/>
          <p:cNvPicPr>
            <a:picLocks noChangeAspect="1"/>
          </p:cNvPicPr>
          <p:nvPr/>
        </p:nvPicPr>
        <p:blipFill>
          <a:blip r:embed="rId5"/>
          <a:stretch>
            <a:fillRect/>
          </a:stretch>
        </p:blipFill>
        <p:spPr>
          <a:xfrm>
            <a:off x="8481165" y="594011"/>
            <a:ext cx="3141562" cy="3109341"/>
          </a:xfrm>
          <a:prstGeom prst="rect">
            <a:avLst/>
          </a:prstGeom>
        </p:spPr>
      </p:pic>
      <p:pic>
        <p:nvPicPr>
          <p:cNvPr id="10" name="Picture 9"/>
          <p:cNvPicPr>
            <a:picLocks noChangeAspect="1"/>
          </p:cNvPicPr>
          <p:nvPr/>
        </p:nvPicPr>
        <p:blipFill>
          <a:blip r:embed="rId6"/>
          <a:stretch>
            <a:fillRect/>
          </a:stretch>
        </p:blipFill>
        <p:spPr>
          <a:xfrm>
            <a:off x="363860" y="594011"/>
            <a:ext cx="3636679" cy="2232270"/>
          </a:xfrm>
          <a:prstGeom prst="rect">
            <a:avLst/>
          </a:prstGeom>
        </p:spPr>
      </p:pic>
      <p:pic>
        <p:nvPicPr>
          <p:cNvPr id="11" name="Picture 10"/>
          <p:cNvPicPr>
            <a:picLocks noChangeAspect="1"/>
          </p:cNvPicPr>
          <p:nvPr/>
        </p:nvPicPr>
        <p:blipFill>
          <a:blip r:embed="rId7"/>
          <a:stretch>
            <a:fillRect/>
          </a:stretch>
        </p:blipFill>
        <p:spPr>
          <a:xfrm>
            <a:off x="8481165" y="3760114"/>
            <a:ext cx="3127685" cy="2436685"/>
          </a:xfrm>
          <a:prstGeom prst="rect">
            <a:avLst/>
          </a:prstGeom>
        </p:spPr>
      </p:pic>
      <p:sp>
        <p:nvSpPr>
          <p:cNvPr id="13" name="TextBox 12"/>
          <p:cNvSpPr txBox="1"/>
          <p:nvPr/>
        </p:nvSpPr>
        <p:spPr>
          <a:xfrm>
            <a:off x="3828651" y="6402120"/>
            <a:ext cx="4501568" cy="338554"/>
          </a:xfrm>
          <a:prstGeom prst="rect">
            <a:avLst/>
          </a:prstGeom>
          <a:noFill/>
        </p:spPr>
        <p:txBody>
          <a:bodyPr wrap="square" rtlCol="0">
            <a:spAutoFit/>
          </a:bodyPr>
          <a:lstStyle/>
          <a:p>
            <a:pPr algn="ctr"/>
            <a:r>
              <a:rPr lang="en-US" sz="1600" dirty="0"/>
              <a:t>Source: http://theoatmeal.com/comics/handshakes</a:t>
            </a:r>
          </a:p>
        </p:txBody>
      </p:sp>
    </p:spTree>
    <p:extLst>
      <p:ext uri="{BB962C8B-B14F-4D97-AF65-F5344CB8AC3E}">
        <p14:creationId xmlns:p14="http://schemas.microsoft.com/office/powerpoint/2010/main" val="20890860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5614" y="1475297"/>
            <a:ext cx="3453415" cy="3146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Before the fair</a:t>
            </a:r>
          </a:p>
        </p:txBody>
      </p:sp>
      <p:sp>
        <p:nvSpPr>
          <p:cNvPr id="3" name="Content Placeholder 2"/>
          <p:cNvSpPr>
            <a:spLocks noGrp="1"/>
          </p:cNvSpPr>
          <p:nvPr>
            <p:ph idx="1"/>
          </p:nvPr>
        </p:nvSpPr>
        <p:spPr>
          <a:xfrm>
            <a:off x="4582468" y="420802"/>
            <a:ext cx="6492240" cy="5257800"/>
          </a:xfrm>
        </p:spPr>
        <p:txBody>
          <a:bodyPr>
            <a:normAutofit/>
          </a:bodyPr>
          <a:lstStyle/>
          <a:p>
            <a:pPr algn="ctr"/>
            <a:r>
              <a:rPr lang="en-US" sz="2400" b="1" dirty="0"/>
              <a:t>Practice your handshake</a:t>
            </a:r>
          </a:p>
          <a:p>
            <a:pPr algn="ctr"/>
            <a:endParaRPr lang="en-US" sz="2400" b="1" dirty="0"/>
          </a:p>
          <a:p>
            <a:pPr algn="ctr"/>
            <a:endParaRPr lang="en-US" sz="2400" b="1" dirty="0"/>
          </a:p>
          <a:p>
            <a:pPr>
              <a:buFont typeface="Wingdings" panose="05000000000000000000" pitchFamily="2" charset="2"/>
              <a:buChar char="v"/>
            </a:pPr>
            <a:r>
              <a:rPr lang="en-US" sz="2400" dirty="0"/>
              <a:t>Practice </a:t>
            </a:r>
          </a:p>
        </p:txBody>
      </p:sp>
      <p:sp>
        <p:nvSpPr>
          <p:cNvPr id="4" name="Text Placeholder 3"/>
          <p:cNvSpPr>
            <a:spLocks noGrp="1"/>
          </p:cNvSpPr>
          <p:nvPr>
            <p:ph type="body" sz="half" idx="2"/>
          </p:nvPr>
        </p:nvSpPr>
        <p:spPr/>
        <p:txBody>
          <a:bodyPr/>
          <a:lstStyle/>
          <a:p>
            <a:r>
              <a:rPr lang="en-US" dirty="0"/>
              <a:t>Knowledge of Company</a:t>
            </a:r>
          </a:p>
          <a:p>
            <a:r>
              <a:rPr lang="en-US" dirty="0"/>
              <a:t>Questions</a:t>
            </a:r>
          </a:p>
          <a:p>
            <a:r>
              <a:rPr lang="en-US" dirty="0"/>
              <a:t>Appearance</a:t>
            </a:r>
          </a:p>
          <a:p>
            <a:r>
              <a:rPr lang="en-US" dirty="0"/>
              <a:t>Resume</a:t>
            </a:r>
          </a:p>
          <a:p>
            <a:r>
              <a:rPr lang="en-US" b="1" dirty="0"/>
              <a:t>Handshake</a:t>
            </a:r>
          </a:p>
          <a:p>
            <a:r>
              <a:rPr lang="en-US" dirty="0"/>
              <a:t>Introduction</a:t>
            </a:r>
          </a:p>
          <a:p>
            <a:endParaRPr lang="en-US" dirty="0"/>
          </a:p>
        </p:txBody>
      </p:sp>
    </p:spTree>
    <p:extLst>
      <p:ext uri="{BB962C8B-B14F-4D97-AF65-F5344CB8AC3E}">
        <p14:creationId xmlns:p14="http://schemas.microsoft.com/office/powerpoint/2010/main" val="38616563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231BB3-4B80-4207-B0D3-C7E2E4DCA1EC}"/>
              </a:ext>
            </a:extLst>
          </p:cNvPr>
          <p:cNvPicPr>
            <a:picLocks noChangeAspect="1"/>
          </p:cNvPicPr>
          <p:nvPr/>
        </p:nvPicPr>
        <p:blipFill>
          <a:blip r:embed="rId3"/>
          <a:stretch>
            <a:fillRect/>
          </a:stretch>
        </p:blipFill>
        <p:spPr>
          <a:xfrm>
            <a:off x="4991448" y="167779"/>
            <a:ext cx="6550853" cy="5964895"/>
          </a:xfrm>
          <a:prstGeom prst="rect">
            <a:avLst/>
          </a:prstGeom>
        </p:spPr>
      </p:pic>
      <p:pic>
        <p:nvPicPr>
          <p:cNvPr id="4" name="Picture 3">
            <a:extLst>
              <a:ext uri="{FF2B5EF4-FFF2-40B4-BE49-F238E27FC236}">
                <a16:creationId xmlns:a16="http://schemas.microsoft.com/office/drawing/2014/main" id="{EA359A10-4557-46F4-BF1D-358019C9B84C}"/>
              </a:ext>
            </a:extLst>
          </p:cNvPr>
          <p:cNvPicPr>
            <a:picLocks noChangeAspect="1"/>
          </p:cNvPicPr>
          <p:nvPr/>
        </p:nvPicPr>
        <p:blipFill>
          <a:blip r:embed="rId4"/>
          <a:stretch>
            <a:fillRect/>
          </a:stretch>
        </p:blipFill>
        <p:spPr>
          <a:xfrm>
            <a:off x="0" y="0"/>
            <a:ext cx="4087773" cy="6400800"/>
          </a:xfrm>
          <a:prstGeom prst="rect">
            <a:avLst/>
          </a:prstGeom>
        </p:spPr>
      </p:pic>
    </p:spTree>
    <p:extLst>
      <p:ext uri="{BB962C8B-B14F-4D97-AF65-F5344CB8AC3E}">
        <p14:creationId xmlns:p14="http://schemas.microsoft.com/office/powerpoint/2010/main" val="41976242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Before the fair</a:t>
            </a:r>
          </a:p>
        </p:txBody>
      </p:sp>
      <p:sp>
        <p:nvSpPr>
          <p:cNvPr id="3" name="Content Placeholder 2"/>
          <p:cNvSpPr>
            <a:spLocks noGrp="1"/>
          </p:cNvSpPr>
          <p:nvPr>
            <p:ph idx="1"/>
          </p:nvPr>
        </p:nvSpPr>
        <p:spPr/>
        <p:txBody>
          <a:bodyPr>
            <a:normAutofit/>
          </a:bodyPr>
          <a:lstStyle/>
          <a:p>
            <a:pPr algn="ctr"/>
            <a:r>
              <a:rPr lang="en-US" sz="2400" b="1" dirty="0"/>
              <a:t>Practice your introduction</a:t>
            </a:r>
          </a:p>
          <a:p>
            <a:pPr>
              <a:buFont typeface="Wingdings" panose="05000000000000000000" pitchFamily="2" charset="2"/>
              <a:buChar char="v"/>
            </a:pPr>
            <a:r>
              <a:rPr lang="en-US" sz="2400" dirty="0"/>
              <a:t>Elevator pitch</a:t>
            </a:r>
          </a:p>
          <a:p>
            <a:pPr>
              <a:buFont typeface="Wingdings" panose="05000000000000000000" pitchFamily="2" charset="2"/>
              <a:buChar char="v"/>
            </a:pPr>
            <a:r>
              <a:rPr lang="en-US" sz="2400" dirty="0"/>
              <a:t>Example: </a:t>
            </a:r>
          </a:p>
          <a:p>
            <a:pPr marL="292608" lvl="1" indent="0">
              <a:buNone/>
            </a:pPr>
            <a:r>
              <a:rPr lang="en-US" sz="2200" dirty="0"/>
              <a:t>Hello, my name is ______________. I’m a _____________ at the Jackson School of Geosciences studying ___________________. I’m currently looking for a(n) ______________ position as a(n) ________________ for _______________. </a:t>
            </a:r>
            <a:br>
              <a:rPr lang="en-US" sz="2200" dirty="0"/>
            </a:br>
            <a:r>
              <a:rPr lang="en-US" sz="2200" dirty="0"/>
              <a:t>Can you tell me a little about _________? </a:t>
            </a:r>
          </a:p>
          <a:p>
            <a:pPr>
              <a:buFont typeface="Wingdings" panose="05000000000000000000" pitchFamily="2" charset="2"/>
              <a:buChar char="v"/>
            </a:pPr>
            <a:r>
              <a:rPr lang="en-US" sz="2400" dirty="0"/>
              <a:t>Practice </a:t>
            </a:r>
          </a:p>
        </p:txBody>
      </p:sp>
      <p:sp>
        <p:nvSpPr>
          <p:cNvPr id="4" name="Text Placeholder 3"/>
          <p:cNvSpPr>
            <a:spLocks noGrp="1"/>
          </p:cNvSpPr>
          <p:nvPr>
            <p:ph type="body" sz="half" idx="2"/>
          </p:nvPr>
        </p:nvSpPr>
        <p:spPr/>
        <p:txBody>
          <a:bodyPr/>
          <a:lstStyle/>
          <a:p>
            <a:r>
              <a:rPr lang="en-US" dirty="0"/>
              <a:t>Knowledge of Company</a:t>
            </a:r>
          </a:p>
          <a:p>
            <a:r>
              <a:rPr lang="en-US" dirty="0"/>
              <a:t>Questions</a:t>
            </a:r>
          </a:p>
          <a:p>
            <a:r>
              <a:rPr lang="en-US" dirty="0"/>
              <a:t>Appearance</a:t>
            </a:r>
          </a:p>
          <a:p>
            <a:r>
              <a:rPr lang="en-US" dirty="0"/>
              <a:t>Resume</a:t>
            </a:r>
          </a:p>
          <a:p>
            <a:r>
              <a:rPr lang="en-US" dirty="0"/>
              <a:t>Handshake</a:t>
            </a:r>
          </a:p>
          <a:p>
            <a:r>
              <a:rPr lang="en-US" b="1" dirty="0"/>
              <a:t>Introduction</a:t>
            </a:r>
          </a:p>
          <a:p>
            <a:endParaRPr lang="en-US" dirty="0"/>
          </a:p>
        </p:txBody>
      </p:sp>
    </p:spTree>
    <p:extLst>
      <p:ext uri="{BB962C8B-B14F-4D97-AF65-F5344CB8AC3E}">
        <p14:creationId xmlns:p14="http://schemas.microsoft.com/office/powerpoint/2010/main" val="33397781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 the fair</a:t>
            </a:r>
          </a:p>
        </p:txBody>
      </p:sp>
      <p:sp>
        <p:nvSpPr>
          <p:cNvPr id="3" name="Content Placeholder 2"/>
          <p:cNvSpPr>
            <a:spLocks noGrp="1"/>
          </p:cNvSpPr>
          <p:nvPr>
            <p:ph idx="1"/>
          </p:nvPr>
        </p:nvSpPr>
        <p:spPr/>
        <p:txBody>
          <a:bodyPr>
            <a:normAutofit/>
          </a:bodyPr>
          <a:lstStyle/>
          <a:p>
            <a:pPr algn="ctr"/>
            <a:r>
              <a:rPr lang="en-US" sz="2400" b="1" dirty="0"/>
              <a:t>What to bring</a:t>
            </a:r>
          </a:p>
          <a:p>
            <a:pPr>
              <a:buFont typeface="Wingdings" panose="05000000000000000000" pitchFamily="2" charset="2"/>
              <a:buChar char="v"/>
            </a:pPr>
            <a:r>
              <a:rPr lang="en-US" sz="2400" dirty="0"/>
              <a:t>Backpack check-in</a:t>
            </a:r>
          </a:p>
          <a:p>
            <a:pPr>
              <a:buFont typeface="Wingdings" panose="05000000000000000000" pitchFamily="2" charset="2"/>
              <a:buChar char="v"/>
            </a:pPr>
            <a:r>
              <a:rPr lang="en-US" sz="2400" dirty="0" err="1"/>
              <a:t>Padfolio</a:t>
            </a:r>
            <a:endParaRPr lang="en-US" sz="2200" dirty="0"/>
          </a:p>
          <a:p>
            <a:pPr>
              <a:buFont typeface="Wingdings" panose="05000000000000000000" pitchFamily="2" charset="2"/>
              <a:buChar char="v"/>
            </a:pPr>
            <a:r>
              <a:rPr lang="en-US" sz="2400" dirty="0"/>
              <a:t>Resumes</a:t>
            </a:r>
          </a:p>
          <a:p>
            <a:pPr marL="201168" lvl="1" indent="0">
              <a:buNone/>
            </a:pPr>
            <a:endParaRPr lang="en-US" sz="2200" dirty="0"/>
          </a:p>
        </p:txBody>
      </p:sp>
      <p:sp>
        <p:nvSpPr>
          <p:cNvPr id="4" name="Text Placeholder 3"/>
          <p:cNvSpPr>
            <a:spLocks noGrp="1"/>
          </p:cNvSpPr>
          <p:nvPr>
            <p:ph type="body" sz="half" idx="2"/>
          </p:nvPr>
        </p:nvSpPr>
        <p:spPr/>
        <p:txBody>
          <a:bodyPr/>
          <a:lstStyle/>
          <a:p>
            <a:r>
              <a:rPr lang="en-US" b="1" dirty="0"/>
              <a:t>What to bring</a:t>
            </a:r>
          </a:p>
          <a:p>
            <a:r>
              <a:rPr lang="en-US" dirty="0"/>
              <a:t>Strategy </a:t>
            </a:r>
          </a:p>
          <a:p>
            <a:r>
              <a:rPr lang="en-US" dirty="0"/>
              <a:t>Approach the booth </a:t>
            </a:r>
          </a:p>
          <a:p>
            <a:r>
              <a:rPr lang="en-US" dirty="0"/>
              <a:t>Close the conversation</a:t>
            </a:r>
          </a:p>
          <a:p>
            <a:r>
              <a:rPr lang="en-US" dirty="0"/>
              <a:t>Avoid the shopping spree</a:t>
            </a:r>
          </a:p>
          <a:p>
            <a:r>
              <a:rPr lang="en-US" dirty="0"/>
              <a:t>Take your headshot</a:t>
            </a:r>
          </a:p>
          <a:p>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2136" y="3976383"/>
            <a:ext cx="2165957" cy="22246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16325" y="3169327"/>
            <a:ext cx="2356103" cy="30317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403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 the fair</a:t>
            </a:r>
          </a:p>
        </p:txBody>
      </p:sp>
      <p:sp>
        <p:nvSpPr>
          <p:cNvPr id="3" name="Content Placeholder 2"/>
          <p:cNvSpPr>
            <a:spLocks noGrp="1"/>
          </p:cNvSpPr>
          <p:nvPr>
            <p:ph idx="1"/>
          </p:nvPr>
        </p:nvSpPr>
        <p:spPr/>
        <p:txBody>
          <a:bodyPr>
            <a:normAutofit/>
          </a:bodyPr>
          <a:lstStyle/>
          <a:p>
            <a:pPr algn="ctr"/>
            <a:r>
              <a:rPr lang="en-US" sz="2400" b="1" dirty="0"/>
              <a:t>Have a strategy</a:t>
            </a:r>
          </a:p>
          <a:p>
            <a:pPr>
              <a:buFont typeface="Wingdings" panose="05000000000000000000" pitchFamily="2" charset="2"/>
              <a:buChar char="v"/>
            </a:pPr>
            <a:r>
              <a:rPr lang="en-US" sz="2400" dirty="0"/>
              <a:t>Decide where to start </a:t>
            </a:r>
          </a:p>
          <a:p>
            <a:pPr>
              <a:buFont typeface="Wingdings" panose="05000000000000000000" pitchFamily="2" charset="2"/>
              <a:buChar char="v"/>
            </a:pPr>
            <a:r>
              <a:rPr lang="en-US" sz="2400" dirty="0"/>
              <a:t>Plan your time</a:t>
            </a:r>
          </a:p>
        </p:txBody>
      </p:sp>
      <p:sp>
        <p:nvSpPr>
          <p:cNvPr id="4" name="Text Placeholder 3"/>
          <p:cNvSpPr>
            <a:spLocks noGrp="1"/>
          </p:cNvSpPr>
          <p:nvPr>
            <p:ph type="body" sz="half" idx="2"/>
          </p:nvPr>
        </p:nvSpPr>
        <p:spPr/>
        <p:txBody>
          <a:bodyPr/>
          <a:lstStyle/>
          <a:p>
            <a:r>
              <a:rPr lang="en-US" dirty="0"/>
              <a:t>What to bring</a:t>
            </a:r>
          </a:p>
          <a:p>
            <a:r>
              <a:rPr lang="en-US" b="1" dirty="0"/>
              <a:t>Strategy </a:t>
            </a:r>
          </a:p>
          <a:p>
            <a:r>
              <a:rPr lang="en-US" dirty="0"/>
              <a:t>Approach the booth </a:t>
            </a:r>
          </a:p>
          <a:p>
            <a:r>
              <a:rPr lang="en-US" dirty="0"/>
              <a:t>Close the conversation</a:t>
            </a:r>
          </a:p>
          <a:p>
            <a:r>
              <a:rPr lang="en-US" dirty="0"/>
              <a:t>Avoid the shopping spree</a:t>
            </a:r>
          </a:p>
          <a:p>
            <a:r>
              <a:rPr lang="en-US" dirty="0"/>
              <a:t>Take your headshot</a:t>
            </a:r>
          </a:p>
          <a:p>
            <a:endParaRPr lang="en-US" dirty="0"/>
          </a:p>
        </p:txBody>
      </p:sp>
      <p:pic>
        <p:nvPicPr>
          <p:cNvPr id="4098" name="Picture 2" descr="C:\Users\cb35774\Desktop\Flashdrive\Sept 2012 Career Fair Photos\100_117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9869" y="2297540"/>
            <a:ext cx="5592932" cy="4194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77188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During the fair</a:t>
            </a:r>
          </a:p>
        </p:txBody>
      </p:sp>
      <p:sp>
        <p:nvSpPr>
          <p:cNvPr id="3" name="Content Placeholder 2"/>
          <p:cNvSpPr>
            <a:spLocks noGrp="1"/>
          </p:cNvSpPr>
          <p:nvPr>
            <p:ph idx="1"/>
          </p:nvPr>
        </p:nvSpPr>
        <p:spPr/>
        <p:txBody>
          <a:bodyPr>
            <a:normAutofit/>
          </a:bodyPr>
          <a:lstStyle/>
          <a:p>
            <a:pPr algn="ctr"/>
            <a:r>
              <a:rPr lang="en-US" sz="2400" b="1" dirty="0"/>
              <a:t>Approach the booth</a:t>
            </a:r>
          </a:p>
          <a:p>
            <a:pPr>
              <a:buFont typeface="Wingdings" panose="05000000000000000000" pitchFamily="2" charset="2"/>
              <a:buChar char="v"/>
            </a:pPr>
            <a:r>
              <a:rPr lang="en-US" sz="2400" dirty="0"/>
              <a:t>Smile</a:t>
            </a:r>
          </a:p>
          <a:p>
            <a:pPr>
              <a:buFont typeface="Wingdings" panose="05000000000000000000" pitchFamily="2" charset="2"/>
              <a:buChar char="v"/>
            </a:pPr>
            <a:r>
              <a:rPr lang="en-US" sz="2400" dirty="0"/>
              <a:t>Offer handshake</a:t>
            </a:r>
          </a:p>
          <a:p>
            <a:pPr>
              <a:buFont typeface="Wingdings" panose="05000000000000000000" pitchFamily="2" charset="2"/>
              <a:buChar char="v"/>
            </a:pPr>
            <a:r>
              <a:rPr lang="en-US" sz="2400" dirty="0"/>
              <a:t>Introduce yourself</a:t>
            </a:r>
          </a:p>
          <a:p>
            <a:pPr>
              <a:buFont typeface="Wingdings" panose="05000000000000000000" pitchFamily="2" charset="2"/>
              <a:buChar char="v"/>
            </a:pPr>
            <a:r>
              <a:rPr lang="en-US" sz="2400" dirty="0"/>
              <a:t>Ask questions</a:t>
            </a:r>
          </a:p>
          <a:p>
            <a:pPr algn="ctr"/>
            <a:endParaRPr lang="en-US" sz="2400" b="1" dirty="0"/>
          </a:p>
        </p:txBody>
      </p:sp>
      <p:sp>
        <p:nvSpPr>
          <p:cNvPr id="4" name="Text Placeholder 3"/>
          <p:cNvSpPr>
            <a:spLocks noGrp="1"/>
          </p:cNvSpPr>
          <p:nvPr>
            <p:ph type="body" sz="half" idx="2"/>
          </p:nvPr>
        </p:nvSpPr>
        <p:spPr/>
        <p:txBody>
          <a:bodyPr/>
          <a:lstStyle/>
          <a:p>
            <a:r>
              <a:rPr lang="en-US" dirty="0"/>
              <a:t>What to bring</a:t>
            </a:r>
          </a:p>
          <a:p>
            <a:r>
              <a:rPr lang="en-US" dirty="0"/>
              <a:t>Strategy </a:t>
            </a:r>
          </a:p>
          <a:p>
            <a:r>
              <a:rPr lang="en-US" b="1" dirty="0"/>
              <a:t>Approach the booth </a:t>
            </a:r>
          </a:p>
          <a:p>
            <a:r>
              <a:rPr lang="en-US" dirty="0"/>
              <a:t>Close the conversation</a:t>
            </a:r>
          </a:p>
          <a:p>
            <a:r>
              <a:rPr lang="en-US" dirty="0"/>
              <a:t>Avoid the shopping spree</a:t>
            </a:r>
          </a:p>
          <a:p>
            <a:r>
              <a:rPr lang="en-US" dirty="0"/>
              <a:t>Take your headshot</a:t>
            </a:r>
          </a:p>
        </p:txBody>
      </p:sp>
      <p:pic>
        <p:nvPicPr>
          <p:cNvPr id="9218" name="Picture 2" descr="C:\Users\cb35774\Desktop\Flashdrive\Sept 2012 Career Fair Photos\100_117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3146" y="3602556"/>
            <a:ext cx="3852909" cy="2889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2125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During the fair</a:t>
            </a:r>
          </a:p>
        </p:txBody>
      </p:sp>
      <p:sp>
        <p:nvSpPr>
          <p:cNvPr id="3" name="Content Placeholder 2"/>
          <p:cNvSpPr>
            <a:spLocks noGrp="1"/>
          </p:cNvSpPr>
          <p:nvPr>
            <p:ph idx="1"/>
          </p:nvPr>
        </p:nvSpPr>
        <p:spPr/>
        <p:txBody>
          <a:bodyPr/>
          <a:lstStyle/>
          <a:p>
            <a:pPr algn="ctr"/>
            <a:r>
              <a:rPr lang="en-US" sz="2400" b="1" dirty="0"/>
              <a:t>Close the conversation</a:t>
            </a:r>
          </a:p>
          <a:p>
            <a:pPr>
              <a:buFont typeface="Wingdings" panose="05000000000000000000" pitchFamily="2" charset="2"/>
              <a:buChar char="v"/>
            </a:pPr>
            <a:r>
              <a:rPr lang="en-US" sz="2400" dirty="0"/>
              <a:t>Collect business cards</a:t>
            </a:r>
          </a:p>
          <a:p>
            <a:pPr>
              <a:buFont typeface="Wingdings" panose="05000000000000000000" pitchFamily="2" charset="2"/>
              <a:buChar char="v"/>
            </a:pPr>
            <a:r>
              <a:rPr lang="en-US" sz="2400" dirty="0"/>
              <a:t>Ask for the next steps</a:t>
            </a:r>
          </a:p>
        </p:txBody>
      </p:sp>
      <p:sp>
        <p:nvSpPr>
          <p:cNvPr id="4" name="Text Placeholder 3"/>
          <p:cNvSpPr>
            <a:spLocks noGrp="1"/>
          </p:cNvSpPr>
          <p:nvPr>
            <p:ph type="body" sz="half" idx="2"/>
          </p:nvPr>
        </p:nvSpPr>
        <p:spPr/>
        <p:txBody>
          <a:bodyPr/>
          <a:lstStyle/>
          <a:p>
            <a:r>
              <a:rPr lang="en-US" dirty="0"/>
              <a:t>What to bring</a:t>
            </a:r>
          </a:p>
          <a:p>
            <a:r>
              <a:rPr lang="en-US" dirty="0"/>
              <a:t>Strategy </a:t>
            </a:r>
          </a:p>
          <a:p>
            <a:r>
              <a:rPr lang="en-US" dirty="0"/>
              <a:t>Approach the booth </a:t>
            </a:r>
          </a:p>
          <a:p>
            <a:r>
              <a:rPr lang="en-US" b="1" dirty="0"/>
              <a:t>Close the conversation</a:t>
            </a:r>
          </a:p>
          <a:p>
            <a:r>
              <a:rPr lang="en-US" dirty="0"/>
              <a:t>Avoid the shopping spree</a:t>
            </a:r>
          </a:p>
          <a:p>
            <a:r>
              <a:rPr lang="en-US" dirty="0"/>
              <a:t>Take your headshot</a:t>
            </a:r>
          </a:p>
          <a:p>
            <a:endParaRPr lang="en-US"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5996" y="2702788"/>
            <a:ext cx="4573936" cy="30588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88923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a:t>
            </a:r>
          </a:p>
        </p:txBody>
      </p:sp>
      <p:sp>
        <p:nvSpPr>
          <p:cNvPr id="3" name="Content Placeholder 2"/>
          <p:cNvSpPr>
            <a:spLocks noGrp="1"/>
          </p:cNvSpPr>
          <p:nvPr>
            <p:ph idx="1"/>
          </p:nvPr>
        </p:nvSpPr>
        <p:spPr/>
        <p:txBody>
          <a:bodyPr/>
          <a:lstStyle/>
          <a:p>
            <a:pPr marL="0" indent="0" algn="ctr">
              <a:buNone/>
            </a:pPr>
            <a:r>
              <a:rPr lang="en-US" sz="2400" b="1" dirty="0"/>
              <a:t>The plan</a:t>
            </a:r>
          </a:p>
          <a:p>
            <a:pPr marL="0" indent="0" algn="ctr">
              <a:buNone/>
            </a:pPr>
            <a:endParaRPr lang="en-US" sz="2400" b="1" dirty="0"/>
          </a:p>
          <a:p>
            <a:pPr>
              <a:buFont typeface="Wingdings" panose="05000000000000000000" pitchFamily="2" charset="2"/>
              <a:buChar char="v"/>
            </a:pPr>
            <a:r>
              <a:rPr lang="en-US" sz="2400" dirty="0"/>
              <a:t>Introductions &amp; </a:t>
            </a:r>
            <a:br>
              <a:rPr lang="en-US" sz="2400" dirty="0"/>
            </a:br>
            <a:r>
              <a:rPr lang="en-US" sz="2400" dirty="0"/>
              <a:t>   Expectations</a:t>
            </a:r>
          </a:p>
          <a:p>
            <a:pPr marL="0" indent="0">
              <a:buNone/>
            </a:pPr>
            <a:endParaRPr lang="en-US" sz="2400" dirty="0"/>
          </a:p>
          <a:p>
            <a:pPr>
              <a:buFont typeface="Wingdings" panose="05000000000000000000" pitchFamily="2" charset="2"/>
              <a:buChar char="v"/>
            </a:pPr>
            <a:r>
              <a:rPr lang="en-US" sz="2400" dirty="0"/>
              <a:t>What to do: </a:t>
            </a:r>
          </a:p>
          <a:p>
            <a:pPr lvl="1">
              <a:buFont typeface="Wingdings" panose="05000000000000000000" pitchFamily="2" charset="2"/>
              <a:buChar char="v"/>
            </a:pPr>
            <a:r>
              <a:rPr lang="en-US" sz="2400" dirty="0"/>
              <a:t>Before the fair</a:t>
            </a:r>
          </a:p>
          <a:p>
            <a:pPr lvl="1">
              <a:buFont typeface="Wingdings" panose="05000000000000000000" pitchFamily="2" charset="2"/>
              <a:buChar char="v"/>
            </a:pPr>
            <a:r>
              <a:rPr lang="en-US" sz="2400" dirty="0"/>
              <a:t>During the fair</a:t>
            </a:r>
          </a:p>
          <a:p>
            <a:pPr lvl="1">
              <a:buFont typeface="Wingdings" panose="05000000000000000000" pitchFamily="2" charset="2"/>
              <a:buChar char="v"/>
            </a:pPr>
            <a:r>
              <a:rPr lang="en-US" sz="2400" dirty="0"/>
              <a:t>After the fair </a:t>
            </a:r>
          </a:p>
        </p:txBody>
      </p:sp>
      <p:sp>
        <p:nvSpPr>
          <p:cNvPr id="4" name="Text Placeholder 3"/>
          <p:cNvSpPr>
            <a:spLocks noGrp="1"/>
          </p:cNvSpPr>
          <p:nvPr>
            <p:ph type="body" sz="half" idx="2"/>
          </p:nvPr>
        </p:nvSpPr>
        <p:spPr/>
        <p:txBody>
          <a:bodyPr/>
          <a:lstStyle/>
          <a:p>
            <a:endParaRPr lang="en-US" dirty="0"/>
          </a:p>
        </p:txBody>
      </p:sp>
      <p:pic>
        <p:nvPicPr>
          <p:cNvPr id="1026" name="Picture 2" descr="C:\Users\cb35774\Desktop\Flashdrive\Sept 2012 Career Fair Photos\100_117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8936" y="1652578"/>
            <a:ext cx="4192035" cy="3144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8742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During the fair</a:t>
            </a:r>
          </a:p>
        </p:txBody>
      </p:sp>
      <p:sp>
        <p:nvSpPr>
          <p:cNvPr id="3" name="Content Placeholder 2"/>
          <p:cNvSpPr>
            <a:spLocks noGrp="1"/>
          </p:cNvSpPr>
          <p:nvPr>
            <p:ph idx="1"/>
          </p:nvPr>
        </p:nvSpPr>
        <p:spPr/>
        <p:txBody>
          <a:bodyPr>
            <a:normAutofit/>
          </a:bodyPr>
          <a:lstStyle/>
          <a:p>
            <a:pPr algn="ctr"/>
            <a:r>
              <a:rPr lang="en-US" sz="2400" b="1" dirty="0"/>
              <a:t>Avoid the shopping spree</a:t>
            </a:r>
          </a:p>
        </p:txBody>
      </p:sp>
      <p:sp>
        <p:nvSpPr>
          <p:cNvPr id="4" name="Text Placeholder 3"/>
          <p:cNvSpPr>
            <a:spLocks noGrp="1"/>
          </p:cNvSpPr>
          <p:nvPr>
            <p:ph type="body" sz="half" idx="2"/>
          </p:nvPr>
        </p:nvSpPr>
        <p:spPr/>
        <p:txBody>
          <a:bodyPr/>
          <a:lstStyle/>
          <a:p>
            <a:r>
              <a:rPr lang="en-US" dirty="0"/>
              <a:t>What to bring</a:t>
            </a:r>
          </a:p>
          <a:p>
            <a:r>
              <a:rPr lang="en-US" dirty="0"/>
              <a:t>Strategy </a:t>
            </a:r>
          </a:p>
          <a:p>
            <a:r>
              <a:rPr lang="en-US" dirty="0"/>
              <a:t>Approach the booth </a:t>
            </a:r>
          </a:p>
          <a:p>
            <a:r>
              <a:rPr lang="en-US" dirty="0"/>
              <a:t>Close the conversation</a:t>
            </a:r>
          </a:p>
          <a:p>
            <a:r>
              <a:rPr lang="en-US" b="1" dirty="0"/>
              <a:t>Avoid the shopping spree</a:t>
            </a:r>
          </a:p>
          <a:p>
            <a:r>
              <a:rPr lang="en-US" dirty="0"/>
              <a:t>Take your headshot</a:t>
            </a:r>
          </a:p>
          <a:p>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5962" y="1863063"/>
            <a:ext cx="3822437" cy="2705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63494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During the fair</a:t>
            </a:r>
          </a:p>
        </p:txBody>
      </p:sp>
      <p:sp>
        <p:nvSpPr>
          <p:cNvPr id="3" name="Content Placeholder 2"/>
          <p:cNvSpPr>
            <a:spLocks noGrp="1"/>
          </p:cNvSpPr>
          <p:nvPr>
            <p:ph idx="1"/>
          </p:nvPr>
        </p:nvSpPr>
        <p:spPr/>
        <p:txBody>
          <a:bodyPr>
            <a:normAutofit/>
          </a:bodyPr>
          <a:lstStyle/>
          <a:p>
            <a:pPr algn="ctr"/>
            <a:r>
              <a:rPr lang="en-US" sz="2400" b="1" dirty="0"/>
              <a:t>Take a headshot</a:t>
            </a:r>
          </a:p>
          <a:p>
            <a:pPr>
              <a:buFont typeface="Wingdings" panose="05000000000000000000" pitchFamily="2" charset="2"/>
              <a:buChar char="v"/>
            </a:pPr>
            <a:r>
              <a:rPr lang="en-US" sz="2400" dirty="0"/>
              <a:t>Take your photo for LinkedIn! You’ll be all dressed up!</a:t>
            </a:r>
          </a:p>
          <a:p>
            <a:pPr>
              <a:buFont typeface="Wingdings" panose="05000000000000000000" pitchFamily="2" charset="2"/>
              <a:buChar char="v"/>
            </a:pPr>
            <a:r>
              <a:rPr lang="en-US" sz="2400" dirty="0"/>
              <a:t>Ask someone to take your picture</a:t>
            </a:r>
          </a:p>
        </p:txBody>
      </p:sp>
      <p:sp>
        <p:nvSpPr>
          <p:cNvPr id="4" name="Text Placeholder 3"/>
          <p:cNvSpPr>
            <a:spLocks noGrp="1"/>
          </p:cNvSpPr>
          <p:nvPr>
            <p:ph type="body" sz="half" idx="2"/>
          </p:nvPr>
        </p:nvSpPr>
        <p:spPr/>
        <p:txBody>
          <a:bodyPr/>
          <a:lstStyle/>
          <a:p>
            <a:r>
              <a:rPr lang="en-US" dirty="0"/>
              <a:t>What to bring</a:t>
            </a:r>
          </a:p>
          <a:p>
            <a:r>
              <a:rPr lang="en-US" dirty="0"/>
              <a:t>Strategy </a:t>
            </a:r>
          </a:p>
          <a:p>
            <a:r>
              <a:rPr lang="en-US" dirty="0"/>
              <a:t>Approach the booth </a:t>
            </a:r>
          </a:p>
          <a:p>
            <a:r>
              <a:rPr lang="en-US" dirty="0"/>
              <a:t>Close the conversation</a:t>
            </a:r>
          </a:p>
          <a:p>
            <a:r>
              <a:rPr lang="en-US" dirty="0"/>
              <a:t>Avoid the shopping spree</a:t>
            </a:r>
          </a:p>
          <a:p>
            <a:r>
              <a:rPr lang="en-US" b="1" dirty="0"/>
              <a:t>Take your headshot </a:t>
            </a:r>
          </a:p>
          <a:p>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9880" y="3199394"/>
            <a:ext cx="4248752" cy="31897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175772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After the fair</a:t>
            </a:r>
          </a:p>
        </p:txBody>
      </p:sp>
      <p:sp>
        <p:nvSpPr>
          <p:cNvPr id="3" name="Content Placeholder 2"/>
          <p:cNvSpPr>
            <a:spLocks noGrp="1"/>
          </p:cNvSpPr>
          <p:nvPr>
            <p:ph idx="1"/>
          </p:nvPr>
        </p:nvSpPr>
        <p:spPr>
          <a:xfrm>
            <a:off x="4800600" y="731520"/>
            <a:ext cx="6492240" cy="5669280"/>
          </a:xfrm>
        </p:spPr>
        <p:txBody>
          <a:bodyPr>
            <a:normAutofit/>
          </a:bodyPr>
          <a:lstStyle/>
          <a:p>
            <a:pPr algn="ctr"/>
            <a:r>
              <a:rPr lang="en-US" sz="2400" b="1" dirty="0"/>
              <a:t>After the fair </a:t>
            </a:r>
          </a:p>
          <a:p>
            <a:pPr>
              <a:buFont typeface="Wingdings" panose="05000000000000000000" pitchFamily="2" charset="2"/>
              <a:buChar char="v"/>
            </a:pPr>
            <a:r>
              <a:rPr lang="en-US" sz="2400" dirty="0"/>
              <a:t>Apply on Handshake or the company website</a:t>
            </a:r>
          </a:p>
          <a:p>
            <a:pPr>
              <a:buFont typeface="Wingdings" panose="05000000000000000000" pitchFamily="2" charset="2"/>
              <a:buChar char="v"/>
            </a:pPr>
            <a:endParaRPr lang="en-US" sz="2400" dirty="0"/>
          </a:p>
          <a:p>
            <a:pPr>
              <a:buFont typeface="Wingdings" panose="05000000000000000000" pitchFamily="2" charset="2"/>
              <a:buChar char="v"/>
            </a:pPr>
            <a:r>
              <a:rPr lang="en-US" sz="2400" dirty="0"/>
              <a:t>Follow-up with a thank you email</a:t>
            </a:r>
          </a:p>
          <a:p>
            <a:pPr>
              <a:buFont typeface="Wingdings" panose="05000000000000000000" pitchFamily="2" charset="2"/>
              <a:buChar char="v"/>
            </a:pPr>
            <a:endParaRPr lang="en-US" sz="2400" dirty="0"/>
          </a:p>
          <a:p>
            <a:pPr>
              <a:buFont typeface="Wingdings" panose="05000000000000000000" pitchFamily="2" charset="2"/>
              <a:buChar char="v"/>
            </a:pPr>
            <a:endParaRPr lang="en-US" sz="2400" dirty="0"/>
          </a:p>
          <a:p>
            <a:pPr>
              <a:buFont typeface="Wingdings" panose="05000000000000000000" pitchFamily="2" charset="2"/>
              <a:buChar char="v"/>
            </a:pPr>
            <a:endParaRPr lang="en-US" sz="2400" dirty="0"/>
          </a:p>
          <a:p>
            <a:pPr>
              <a:buFont typeface="Wingdings" panose="05000000000000000000" pitchFamily="2" charset="2"/>
              <a:buChar char="v"/>
            </a:pPr>
            <a:endParaRPr lang="en-US" sz="2400" dirty="0"/>
          </a:p>
          <a:p>
            <a:pPr>
              <a:buFont typeface="Wingdings" panose="05000000000000000000" pitchFamily="2" charset="2"/>
              <a:buChar char="v"/>
            </a:pPr>
            <a:endParaRPr lang="en-US" sz="2400" dirty="0"/>
          </a:p>
          <a:p>
            <a:pPr>
              <a:buFont typeface="Wingdings" panose="05000000000000000000" pitchFamily="2" charset="2"/>
              <a:buChar char="v"/>
            </a:pPr>
            <a:r>
              <a:rPr lang="en-US" sz="2400" dirty="0"/>
              <a:t>Prepare for interviews </a:t>
            </a:r>
          </a:p>
          <a:p>
            <a:pPr>
              <a:buFont typeface="Wingdings" panose="05000000000000000000" pitchFamily="2" charset="2"/>
              <a:buChar char="v"/>
            </a:pPr>
            <a:r>
              <a:rPr lang="en-US" sz="2400" dirty="0"/>
              <a:t>Big Interview at </a:t>
            </a:r>
            <a:r>
              <a:rPr lang="en-US" sz="2400" dirty="0">
                <a:hlinkClick r:id="rId3"/>
              </a:rPr>
              <a:t>https://utexas.biginterview.com/</a:t>
            </a:r>
            <a:endParaRPr lang="en-US" sz="2400" dirty="0"/>
          </a:p>
          <a:p>
            <a:pPr marL="0" indent="0">
              <a:buNone/>
            </a:pPr>
            <a:endParaRPr lang="en-US" sz="2400" dirty="0"/>
          </a:p>
          <a:p>
            <a:pPr>
              <a:buFont typeface="Wingdings" panose="05000000000000000000" pitchFamily="2" charset="2"/>
              <a:buChar char="v"/>
            </a:pPr>
            <a:endParaRPr lang="en-US" sz="2400" dirty="0"/>
          </a:p>
        </p:txBody>
      </p:sp>
      <p:sp>
        <p:nvSpPr>
          <p:cNvPr id="4" name="Text Placeholder 3"/>
          <p:cNvSpPr>
            <a:spLocks noGrp="1"/>
          </p:cNvSpPr>
          <p:nvPr>
            <p:ph type="body" sz="half" idx="2"/>
          </p:nvPr>
        </p:nvSpPr>
        <p:spPr/>
        <p:txBody>
          <a:bodyPr/>
          <a:lstStyle/>
          <a:p>
            <a:r>
              <a:rPr lang="en-US" dirty="0"/>
              <a:t>Next Steps</a:t>
            </a:r>
          </a:p>
        </p:txBody>
      </p:sp>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5022" y="3035076"/>
            <a:ext cx="2733074" cy="18205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65903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Content Placeholder 2"/>
          <p:cNvSpPr>
            <a:spLocks noGrp="1"/>
          </p:cNvSpPr>
          <p:nvPr>
            <p:ph idx="1"/>
          </p:nvPr>
        </p:nvSpPr>
        <p:spPr/>
        <p:txBody>
          <a:bodyPr/>
          <a:lstStyle/>
          <a:p>
            <a:endParaRPr lang="en-US" dirty="0"/>
          </a:p>
        </p:txBody>
      </p:sp>
      <p:sp>
        <p:nvSpPr>
          <p:cNvPr id="4" name="Text Placeholder 3"/>
          <p:cNvSpPr>
            <a:spLocks noGrp="1"/>
          </p:cNvSpPr>
          <p:nvPr>
            <p:ph type="body" sz="half" idx="2"/>
          </p:nvPr>
        </p:nvSpPr>
        <p:spPr/>
        <p:txBody>
          <a:bodyPr/>
          <a:lstStyle/>
          <a:p>
            <a:endParaRPr lang="en-US"/>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1575" y="1013778"/>
            <a:ext cx="7526646" cy="50052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222599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Before the fair</a:t>
            </a:r>
          </a:p>
        </p:txBody>
      </p:sp>
      <p:sp>
        <p:nvSpPr>
          <p:cNvPr id="3" name="Content Placeholder 2"/>
          <p:cNvSpPr>
            <a:spLocks noGrp="1"/>
          </p:cNvSpPr>
          <p:nvPr>
            <p:ph idx="1"/>
          </p:nvPr>
        </p:nvSpPr>
        <p:spPr/>
        <p:txBody>
          <a:bodyPr>
            <a:normAutofit/>
          </a:bodyPr>
          <a:lstStyle/>
          <a:p>
            <a:pPr algn="ctr"/>
            <a:r>
              <a:rPr lang="en-US" sz="2400" b="1" dirty="0"/>
              <a:t>Goals</a:t>
            </a:r>
          </a:p>
          <a:p>
            <a:pPr>
              <a:buFont typeface="Wingdings" panose="05000000000000000000" pitchFamily="2" charset="2"/>
              <a:buChar char="v"/>
            </a:pPr>
            <a:r>
              <a:rPr lang="en-US" sz="2400" dirty="0"/>
              <a:t>How will you know the fair was successful? </a:t>
            </a:r>
          </a:p>
          <a:p>
            <a:pPr marL="0" indent="0">
              <a:buNone/>
            </a:pPr>
            <a:endParaRPr lang="en-US" sz="2400" dirty="0"/>
          </a:p>
          <a:p>
            <a:pPr marL="0" indent="0" algn="ctr">
              <a:buNone/>
            </a:pPr>
            <a:r>
              <a:rPr lang="en-US" sz="2400" b="1" dirty="0"/>
              <a:t>Ideas</a:t>
            </a:r>
          </a:p>
          <a:p>
            <a:pPr>
              <a:buFont typeface="Wingdings" panose="05000000000000000000" pitchFamily="2" charset="2"/>
              <a:buChar char="v"/>
            </a:pPr>
            <a:r>
              <a:rPr lang="en-US" sz="2400" dirty="0"/>
              <a:t>Network and make connections</a:t>
            </a:r>
          </a:p>
          <a:p>
            <a:pPr>
              <a:buFont typeface="Wingdings" panose="05000000000000000000" pitchFamily="2" charset="2"/>
              <a:buChar char="v"/>
            </a:pPr>
            <a:r>
              <a:rPr lang="en-US" sz="2400" dirty="0"/>
              <a:t>Learn more about companies</a:t>
            </a:r>
          </a:p>
          <a:p>
            <a:pPr>
              <a:buFont typeface="Wingdings" panose="05000000000000000000" pitchFamily="2" charset="2"/>
              <a:buChar char="v"/>
            </a:pPr>
            <a:r>
              <a:rPr lang="en-US" sz="2400" dirty="0"/>
              <a:t>Feel more prepared for interviews</a:t>
            </a:r>
          </a:p>
          <a:p>
            <a:pPr>
              <a:buFont typeface="Wingdings" panose="05000000000000000000" pitchFamily="2" charset="2"/>
              <a:buChar char="v"/>
            </a:pPr>
            <a:r>
              <a:rPr lang="en-US" sz="2400" dirty="0"/>
              <a:t>Be considered as a candidate </a:t>
            </a:r>
          </a:p>
          <a:p>
            <a:pPr>
              <a:buFont typeface="Wingdings" panose="05000000000000000000" pitchFamily="2" charset="2"/>
              <a:buChar char="v"/>
            </a:pPr>
            <a:r>
              <a:rPr lang="en-US" sz="2400" dirty="0"/>
              <a:t>Drop off your resume</a:t>
            </a:r>
          </a:p>
          <a:p>
            <a:pPr>
              <a:buFont typeface="Wingdings" panose="05000000000000000000" pitchFamily="2" charset="2"/>
              <a:buChar char="v"/>
            </a:pPr>
            <a:r>
              <a:rPr lang="en-US" sz="2400" dirty="0"/>
              <a:t>Explore career options</a:t>
            </a:r>
          </a:p>
        </p:txBody>
      </p:sp>
      <p:sp>
        <p:nvSpPr>
          <p:cNvPr id="4" name="Text Placeholder 3"/>
          <p:cNvSpPr>
            <a:spLocks noGrp="1"/>
          </p:cNvSpPr>
          <p:nvPr>
            <p:ph type="body" sz="half" idx="2"/>
          </p:nvPr>
        </p:nvSpPr>
        <p:spPr/>
        <p:txBody>
          <a:bodyPr/>
          <a:lstStyle/>
          <a:p>
            <a:endParaRPr 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44475" y="4279036"/>
            <a:ext cx="2144208" cy="2119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37540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8960" y="1422091"/>
            <a:ext cx="4762500" cy="476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Before the fair</a:t>
            </a:r>
          </a:p>
        </p:txBody>
      </p:sp>
      <p:sp>
        <p:nvSpPr>
          <p:cNvPr id="3" name="Content Placeholder 2"/>
          <p:cNvSpPr>
            <a:spLocks noGrp="1"/>
          </p:cNvSpPr>
          <p:nvPr>
            <p:ph idx="1"/>
          </p:nvPr>
        </p:nvSpPr>
        <p:spPr/>
        <p:txBody>
          <a:bodyPr>
            <a:normAutofit/>
          </a:bodyPr>
          <a:lstStyle/>
          <a:p>
            <a:pPr algn="ctr"/>
            <a:r>
              <a:rPr lang="en-US" sz="2400" b="1" dirty="0"/>
              <a:t>How to prepare</a:t>
            </a:r>
          </a:p>
        </p:txBody>
      </p:sp>
      <p:sp>
        <p:nvSpPr>
          <p:cNvPr id="4" name="Text Placeholder 3"/>
          <p:cNvSpPr>
            <a:spLocks noGrp="1"/>
          </p:cNvSpPr>
          <p:nvPr>
            <p:ph type="body" sz="half" idx="2"/>
          </p:nvPr>
        </p:nvSpPr>
        <p:spPr/>
        <p:txBody>
          <a:bodyPr/>
          <a:lstStyle/>
          <a:p>
            <a:r>
              <a:rPr lang="en-US" dirty="0"/>
              <a:t>Knowledge of Company</a:t>
            </a:r>
          </a:p>
          <a:p>
            <a:r>
              <a:rPr lang="en-US" dirty="0"/>
              <a:t>Questions</a:t>
            </a:r>
          </a:p>
          <a:p>
            <a:r>
              <a:rPr lang="en-US" dirty="0"/>
              <a:t>Appearance</a:t>
            </a:r>
          </a:p>
          <a:p>
            <a:r>
              <a:rPr lang="en-US" dirty="0"/>
              <a:t>Resume</a:t>
            </a:r>
          </a:p>
          <a:p>
            <a:r>
              <a:rPr lang="en-US" dirty="0"/>
              <a:t>Handshake</a:t>
            </a:r>
          </a:p>
          <a:p>
            <a:r>
              <a:rPr lang="en-US" dirty="0"/>
              <a:t>Introduction</a:t>
            </a:r>
          </a:p>
        </p:txBody>
      </p:sp>
      <p:sp>
        <p:nvSpPr>
          <p:cNvPr id="6" name="Rectangle 5"/>
          <p:cNvSpPr/>
          <p:nvPr/>
        </p:nvSpPr>
        <p:spPr>
          <a:xfrm rot="1433958">
            <a:off x="9745632" y="2089457"/>
            <a:ext cx="1815023" cy="461665"/>
          </a:xfrm>
          <a:prstGeom prst="rect">
            <a:avLst/>
          </a:prstGeom>
          <a:noFill/>
        </p:spPr>
        <p:txBody>
          <a:bodyPr wrap="square" lIns="91440" tIns="45720" rIns="91440" bIns="45720">
            <a:spAutoFit/>
          </a:bodyPr>
          <a:lstStyle/>
          <a:p>
            <a:pPr algn="ctr"/>
            <a:r>
              <a:rPr lang="en-US" sz="2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Resume</a:t>
            </a:r>
          </a:p>
        </p:txBody>
      </p:sp>
      <p:sp>
        <p:nvSpPr>
          <p:cNvPr id="8" name="Rectangle 7"/>
          <p:cNvSpPr/>
          <p:nvPr/>
        </p:nvSpPr>
        <p:spPr>
          <a:xfrm rot="19836661">
            <a:off x="4427259" y="1903308"/>
            <a:ext cx="1815023" cy="461665"/>
          </a:xfrm>
          <a:prstGeom prst="rect">
            <a:avLst/>
          </a:prstGeom>
          <a:noFill/>
        </p:spPr>
        <p:txBody>
          <a:bodyPr wrap="square" lIns="91440" tIns="45720" rIns="91440" bIns="45720">
            <a:spAutoFit/>
          </a:bodyPr>
          <a:lstStyle/>
          <a:p>
            <a:pPr algn="ctr"/>
            <a:r>
              <a:rPr lang="en-US" sz="2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Handshake</a:t>
            </a:r>
          </a:p>
        </p:txBody>
      </p:sp>
      <p:sp>
        <p:nvSpPr>
          <p:cNvPr id="9" name="Rectangle 8"/>
          <p:cNvSpPr/>
          <p:nvPr/>
        </p:nvSpPr>
        <p:spPr>
          <a:xfrm rot="696194">
            <a:off x="7039425" y="1510756"/>
            <a:ext cx="1815023" cy="461665"/>
          </a:xfrm>
          <a:prstGeom prst="rect">
            <a:avLst/>
          </a:prstGeom>
          <a:noFill/>
        </p:spPr>
        <p:txBody>
          <a:bodyPr wrap="square" lIns="91440" tIns="45720" rIns="91440" bIns="45720">
            <a:spAutoFit/>
          </a:bodyPr>
          <a:lstStyle/>
          <a:p>
            <a:pPr algn="ctr"/>
            <a:r>
              <a:rPr lang="en-US" sz="2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Introduction</a:t>
            </a:r>
          </a:p>
        </p:txBody>
      </p:sp>
      <p:sp>
        <p:nvSpPr>
          <p:cNvPr id="10" name="Rectangle 9"/>
          <p:cNvSpPr/>
          <p:nvPr/>
        </p:nvSpPr>
        <p:spPr>
          <a:xfrm rot="20722976">
            <a:off x="4421990" y="4470363"/>
            <a:ext cx="1815023" cy="830997"/>
          </a:xfrm>
          <a:prstGeom prst="rect">
            <a:avLst/>
          </a:prstGeom>
          <a:noFill/>
        </p:spPr>
        <p:txBody>
          <a:bodyPr wrap="square" lIns="91440" tIns="45720" rIns="91440" bIns="45720">
            <a:spAutoFit/>
          </a:bodyPr>
          <a:lstStyle/>
          <a:p>
            <a:pPr algn="ctr"/>
            <a:r>
              <a:rPr lang="en-US" sz="2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Knowledge of Company</a:t>
            </a:r>
          </a:p>
        </p:txBody>
      </p:sp>
      <p:sp>
        <p:nvSpPr>
          <p:cNvPr id="11" name="Rectangle 10"/>
          <p:cNvSpPr/>
          <p:nvPr/>
        </p:nvSpPr>
        <p:spPr>
          <a:xfrm rot="902115">
            <a:off x="9421599" y="4807429"/>
            <a:ext cx="1815023" cy="461665"/>
          </a:xfrm>
          <a:prstGeom prst="rect">
            <a:avLst/>
          </a:prstGeom>
          <a:noFill/>
        </p:spPr>
        <p:txBody>
          <a:bodyPr wrap="square" lIns="91440" tIns="45720" rIns="91440" bIns="45720">
            <a:spAutoFit/>
          </a:bodyPr>
          <a:lstStyle/>
          <a:p>
            <a:pPr algn="ctr"/>
            <a:r>
              <a:rPr lang="en-US" sz="2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Appearance</a:t>
            </a:r>
          </a:p>
        </p:txBody>
      </p:sp>
      <p:sp>
        <p:nvSpPr>
          <p:cNvPr id="12" name="Rectangle 11"/>
          <p:cNvSpPr/>
          <p:nvPr/>
        </p:nvSpPr>
        <p:spPr>
          <a:xfrm rot="323029">
            <a:off x="7029196" y="5953758"/>
            <a:ext cx="1815023" cy="461665"/>
          </a:xfrm>
          <a:prstGeom prst="rect">
            <a:avLst/>
          </a:prstGeom>
          <a:noFill/>
        </p:spPr>
        <p:txBody>
          <a:bodyPr wrap="square" lIns="91440" tIns="45720" rIns="91440" bIns="45720">
            <a:spAutoFit/>
          </a:bodyPr>
          <a:lstStyle/>
          <a:p>
            <a:pPr algn="ctr"/>
            <a:r>
              <a:rPr lang="en-U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Questions</a:t>
            </a:r>
            <a:endParaRPr lang="en-US" sz="2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Tree>
    <p:extLst>
      <p:ext uri="{BB962C8B-B14F-4D97-AF65-F5344CB8AC3E}">
        <p14:creationId xmlns:p14="http://schemas.microsoft.com/office/powerpoint/2010/main" val="2592539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Before the fair</a:t>
            </a:r>
          </a:p>
        </p:txBody>
      </p:sp>
      <p:sp>
        <p:nvSpPr>
          <p:cNvPr id="3" name="Content Placeholder 2"/>
          <p:cNvSpPr>
            <a:spLocks noGrp="1"/>
          </p:cNvSpPr>
          <p:nvPr>
            <p:ph idx="1"/>
          </p:nvPr>
        </p:nvSpPr>
        <p:spPr/>
        <p:txBody>
          <a:bodyPr>
            <a:normAutofit/>
          </a:bodyPr>
          <a:lstStyle/>
          <a:p>
            <a:pPr algn="ctr"/>
            <a:r>
              <a:rPr lang="en-US" sz="2400" b="1" dirty="0"/>
              <a:t>Research companies </a:t>
            </a:r>
          </a:p>
          <a:p>
            <a:pPr>
              <a:buFont typeface="Wingdings" panose="05000000000000000000" pitchFamily="2" charset="2"/>
              <a:buChar char="v"/>
            </a:pPr>
            <a:r>
              <a:rPr lang="en-US" sz="2400" dirty="0"/>
              <a:t>Find out who will be at the fair </a:t>
            </a:r>
          </a:p>
          <a:p>
            <a:pPr>
              <a:buFont typeface="Wingdings" panose="05000000000000000000" pitchFamily="2" charset="2"/>
              <a:buChar char="v"/>
            </a:pPr>
            <a:r>
              <a:rPr lang="en-US" sz="2400" dirty="0"/>
              <a:t>Determine companies of greatest interest</a:t>
            </a:r>
          </a:p>
          <a:p>
            <a:pPr lvl="1">
              <a:buFont typeface="Wingdings" panose="05000000000000000000" pitchFamily="2" charset="2"/>
              <a:buChar char="v"/>
            </a:pPr>
            <a:r>
              <a:rPr lang="en-US" sz="2200" dirty="0"/>
              <a:t>Look at descriptions on Handshake</a:t>
            </a:r>
          </a:p>
          <a:p>
            <a:pPr lvl="1">
              <a:buFont typeface="Wingdings" panose="05000000000000000000" pitchFamily="2" charset="2"/>
              <a:buChar char="v"/>
            </a:pPr>
            <a:r>
              <a:rPr lang="en-US" sz="2200" dirty="0"/>
              <a:t>Determine the jobs you’ll apply for</a:t>
            </a:r>
          </a:p>
          <a:p>
            <a:pPr>
              <a:buFont typeface="Wingdings" panose="05000000000000000000" pitchFamily="2" charset="2"/>
              <a:buChar char="v"/>
            </a:pPr>
            <a:r>
              <a:rPr lang="en-US" sz="2400" dirty="0"/>
              <a:t>Learn about the companies</a:t>
            </a:r>
            <a:endParaRPr lang="en-US" sz="2200" dirty="0"/>
          </a:p>
        </p:txBody>
      </p:sp>
      <p:sp>
        <p:nvSpPr>
          <p:cNvPr id="4" name="Text Placeholder 3"/>
          <p:cNvSpPr>
            <a:spLocks noGrp="1"/>
          </p:cNvSpPr>
          <p:nvPr>
            <p:ph type="body" sz="half" idx="2"/>
          </p:nvPr>
        </p:nvSpPr>
        <p:spPr/>
        <p:txBody>
          <a:bodyPr/>
          <a:lstStyle/>
          <a:p>
            <a:r>
              <a:rPr lang="en-US" b="1" dirty="0"/>
              <a:t>Knowledge of Company</a:t>
            </a:r>
          </a:p>
          <a:p>
            <a:r>
              <a:rPr lang="en-US" dirty="0"/>
              <a:t>Questions</a:t>
            </a:r>
          </a:p>
          <a:p>
            <a:r>
              <a:rPr lang="en-US" dirty="0"/>
              <a:t>Appearance</a:t>
            </a:r>
          </a:p>
          <a:p>
            <a:r>
              <a:rPr lang="en-US" dirty="0"/>
              <a:t>Resume</a:t>
            </a:r>
          </a:p>
          <a:p>
            <a:r>
              <a:rPr lang="en-US" dirty="0"/>
              <a:t>Handshake</a:t>
            </a:r>
          </a:p>
          <a:p>
            <a:r>
              <a:rPr lang="en-US" dirty="0"/>
              <a:t>Introduction</a:t>
            </a:r>
          </a:p>
          <a:p>
            <a:endParaRPr lang="en-US" dirty="0"/>
          </a:p>
        </p:txBody>
      </p:sp>
      <p:pic>
        <p:nvPicPr>
          <p:cNvPr id="4098" name="Picture 2" descr="C:\Users\cb35774\Desktop\Flashdrive\Sept 2012 Career Fair Photos\100_119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9981" y="3484486"/>
            <a:ext cx="4010338" cy="3007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6358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Before the fair</a:t>
            </a:r>
          </a:p>
        </p:txBody>
      </p:sp>
      <p:sp>
        <p:nvSpPr>
          <p:cNvPr id="3" name="Content Placeholder 2"/>
          <p:cNvSpPr>
            <a:spLocks noGrp="1"/>
          </p:cNvSpPr>
          <p:nvPr>
            <p:ph idx="1"/>
          </p:nvPr>
        </p:nvSpPr>
        <p:spPr/>
        <p:txBody>
          <a:bodyPr/>
          <a:lstStyle/>
          <a:p>
            <a:pPr algn="ctr"/>
            <a:r>
              <a:rPr lang="en-US" sz="2400" b="1" dirty="0"/>
              <a:t>Research companies </a:t>
            </a:r>
          </a:p>
          <a:p>
            <a:pPr>
              <a:buFont typeface="Wingdings" panose="05000000000000000000" pitchFamily="2" charset="2"/>
              <a:buChar char="v"/>
            </a:pPr>
            <a:r>
              <a:rPr lang="en-US" sz="2400" dirty="0"/>
              <a:t>Website</a:t>
            </a:r>
          </a:p>
          <a:p>
            <a:pPr>
              <a:buFont typeface="Wingdings" panose="05000000000000000000" pitchFamily="2" charset="2"/>
              <a:buChar char="v"/>
            </a:pPr>
            <a:r>
              <a:rPr lang="en-US" sz="2400" dirty="0"/>
              <a:t>LinkedIn</a:t>
            </a:r>
          </a:p>
        </p:txBody>
      </p:sp>
      <p:sp>
        <p:nvSpPr>
          <p:cNvPr id="4" name="Text Placeholder 3"/>
          <p:cNvSpPr>
            <a:spLocks noGrp="1"/>
          </p:cNvSpPr>
          <p:nvPr>
            <p:ph type="body" sz="half" idx="2"/>
          </p:nvPr>
        </p:nvSpPr>
        <p:spPr/>
        <p:txBody>
          <a:bodyPr/>
          <a:lstStyle/>
          <a:p>
            <a:r>
              <a:rPr lang="en-US" b="1" dirty="0"/>
              <a:t>Knowledge of Company</a:t>
            </a:r>
          </a:p>
          <a:p>
            <a:r>
              <a:rPr lang="en-US" dirty="0"/>
              <a:t>Questions</a:t>
            </a:r>
          </a:p>
          <a:p>
            <a:r>
              <a:rPr lang="en-US" dirty="0"/>
              <a:t>Appearance</a:t>
            </a:r>
          </a:p>
          <a:p>
            <a:r>
              <a:rPr lang="en-US" dirty="0"/>
              <a:t>Resume</a:t>
            </a:r>
          </a:p>
          <a:p>
            <a:r>
              <a:rPr lang="en-US" dirty="0"/>
              <a:t>Handshake</a:t>
            </a:r>
          </a:p>
          <a:p>
            <a:r>
              <a:rPr lang="en-US" dirty="0"/>
              <a:t>Introduction</a:t>
            </a:r>
          </a:p>
          <a:p>
            <a:endParaRPr lang="en-US" dirty="0"/>
          </a:p>
        </p:txBody>
      </p:sp>
      <p:pic>
        <p:nvPicPr>
          <p:cNvPr id="10" name="Picture 9">
            <a:extLst>
              <a:ext uri="{FF2B5EF4-FFF2-40B4-BE49-F238E27FC236}">
                <a16:creationId xmlns:a16="http://schemas.microsoft.com/office/drawing/2014/main" id="{26DC2595-968D-4D7C-98A9-27261AB3C08E}"/>
              </a:ext>
            </a:extLst>
          </p:cNvPr>
          <p:cNvPicPr>
            <a:picLocks noChangeAspect="1"/>
          </p:cNvPicPr>
          <p:nvPr/>
        </p:nvPicPr>
        <p:blipFill>
          <a:blip r:embed="rId3"/>
          <a:stretch>
            <a:fillRect/>
          </a:stretch>
        </p:blipFill>
        <p:spPr>
          <a:xfrm>
            <a:off x="4283820" y="2325811"/>
            <a:ext cx="7670492" cy="4286848"/>
          </a:xfrm>
          <a:prstGeom prst="rect">
            <a:avLst/>
          </a:prstGeom>
        </p:spPr>
      </p:pic>
    </p:spTree>
    <p:extLst>
      <p:ext uri="{BB962C8B-B14F-4D97-AF65-F5344CB8AC3E}">
        <p14:creationId xmlns:p14="http://schemas.microsoft.com/office/powerpoint/2010/main" val="1358669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Before the fair</a:t>
            </a:r>
          </a:p>
        </p:txBody>
      </p:sp>
      <p:sp>
        <p:nvSpPr>
          <p:cNvPr id="3" name="Content Placeholder 2"/>
          <p:cNvSpPr>
            <a:spLocks noGrp="1"/>
          </p:cNvSpPr>
          <p:nvPr>
            <p:ph idx="1"/>
          </p:nvPr>
        </p:nvSpPr>
        <p:spPr/>
        <p:txBody>
          <a:bodyPr/>
          <a:lstStyle/>
          <a:p>
            <a:pPr algn="ctr"/>
            <a:r>
              <a:rPr lang="en-US" sz="2400" b="1" dirty="0"/>
              <a:t>Research companies </a:t>
            </a:r>
          </a:p>
          <a:p>
            <a:pPr>
              <a:buFont typeface="Wingdings" panose="05000000000000000000" pitchFamily="2" charset="2"/>
              <a:buChar char="v"/>
            </a:pPr>
            <a:r>
              <a:rPr lang="en-US" sz="2400" dirty="0"/>
              <a:t>Website</a:t>
            </a:r>
          </a:p>
          <a:p>
            <a:pPr>
              <a:buFont typeface="Wingdings" panose="05000000000000000000" pitchFamily="2" charset="2"/>
              <a:buChar char="v"/>
            </a:pPr>
            <a:r>
              <a:rPr lang="en-US" sz="2400" dirty="0"/>
              <a:t>LinkedIn</a:t>
            </a:r>
          </a:p>
        </p:txBody>
      </p:sp>
      <p:sp>
        <p:nvSpPr>
          <p:cNvPr id="4" name="Text Placeholder 3"/>
          <p:cNvSpPr>
            <a:spLocks noGrp="1"/>
          </p:cNvSpPr>
          <p:nvPr>
            <p:ph type="body" sz="half" idx="2"/>
          </p:nvPr>
        </p:nvSpPr>
        <p:spPr/>
        <p:txBody>
          <a:bodyPr/>
          <a:lstStyle/>
          <a:p>
            <a:r>
              <a:rPr lang="en-US" b="1" dirty="0"/>
              <a:t>Knowledge of Company</a:t>
            </a:r>
          </a:p>
          <a:p>
            <a:r>
              <a:rPr lang="en-US" dirty="0"/>
              <a:t>Questions</a:t>
            </a:r>
          </a:p>
          <a:p>
            <a:r>
              <a:rPr lang="en-US" dirty="0"/>
              <a:t>Appearance</a:t>
            </a:r>
          </a:p>
          <a:p>
            <a:r>
              <a:rPr lang="en-US" dirty="0"/>
              <a:t>Resume</a:t>
            </a:r>
          </a:p>
          <a:p>
            <a:r>
              <a:rPr lang="en-US" dirty="0"/>
              <a:t>Handshake</a:t>
            </a:r>
          </a:p>
          <a:p>
            <a:r>
              <a:rPr lang="en-US" dirty="0"/>
              <a:t>Introduction</a:t>
            </a:r>
          </a:p>
          <a:p>
            <a:endParaRPr lang="en-US" dirty="0"/>
          </a:p>
        </p:txBody>
      </p:sp>
      <p:pic>
        <p:nvPicPr>
          <p:cNvPr id="8" name="Picture 7">
            <a:extLst>
              <a:ext uri="{FF2B5EF4-FFF2-40B4-BE49-F238E27FC236}">
                <a16:creationId xmlns:a16="http://schemas.microsoft.com/office/drawing/2014/main" id="{36C70D0C-B4E1-4167-A350-C6D4879EEAE6}"/>
              </a:ext>
            </a:extLst>
          </p:cNvPr>
          <p:cNvPicPr>
            <a:picLocks noChangeAspect="1"/>
          </p:cNvPicPr>
          <p:nvPr/>
        </p:nvPicPr>
        <p:blipFill>
          <a:blip r:embed="rId3"/>
          <a:stretch>
            <a:fillRect/>
          </a:stretch>
        </p:blipFill>
        <p:spPr>
          <a:xfrm>
            <a:off x="4240951" y="2268439"/>
            <a:ext cx="7797251" cy="4334480"/>
          </a:xfrm>
          <a:prstGeom prst="rect">
            <a:avLst/>
          </a:prstGeom>
        </p:spPr>
      </p:pic>
    </p:spTree>
    <p:extLst>
      <p:ext uri="{BB962C8B-B14F-4D97-AF65-F5344CB8AC3E}">
        <p14:creationId xmlns:p14="http://schemas.microsoft.com/office/powerpoint/2010/main" val="8268228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Before the fair</a:t>
            </a:r>
          </a:p>
        </p:txBody>
      </p:sp>
      <p:sp>
        <p:nvSpPr>
          <p:cNvPr id="3" name="Content Placeholder 2"/>
          <p:cNvSpPr>
            <a:spLocks noGrp="1"/>
          </p:cNvSpPr>
          <p:nvPr>
            <p:ph idx="1"/>
          </p:nvPr>
        </p:nvSpPr>
        <p:spPr/>
        <p:txBody>
          <a:bodyPr/>
          <a:lstStyle/>
          <a:p>
            <a:pPr algn="ctr"/>
            <a:r>
              <a:rPr lang="en-US" sz="2400" b="1" dirty="0"/>
              <a:t>Research companies </a:t>
            </a:r>
          </a:p>
          <a:p>
            <a:pPr>
              <a:buFont typeface="Wingdings" panose="05000000000000000000" pitchFamily="2" charset="2"/>
              <a:buChar char="v"/>
            </a:pPr>
            <a:r>
              <a:rPr lang="en-US" sz="2400" dirty="0"/>
              <a:t>Website</a:t>
            </a:r>
          </a:p>
          <a:p>
            <a:pPr>
              <a:buFont typeface="Wingdings" panose="05000000000000000000" pitchFamily="2" charset="2"/>
              <a:buChar char="v"/>
            </a:pPr>
            <a:r>
              <a:rPr lang="en-US" sz="2400" dirty="0"/>
              <a:t>LinkedIn</a:t>
            </a:r>
          </a:p>
        </p:txBody>
      </p:sp>
      <p:sp>
        <p:nvSpPr>
          <p:cNvPr id="4" name="Text Placeholder 3"/>
          <p:cNvSpPr>
            <a:spLocks noGrp="1"/>
          </p:cNvSpPr>
          <p:nvPr>
            <p:ph type="body" sz="half" idx="2"/>
          </p:nvPr>
        </p:nvSpPr>
        <p:spPr/>
        <p:txBody>
          <a:bodyPr/>
          <a:lstStyle/>
          <a:p>
            <a:r>
              <a:rPr lang="en-US" b="1" dirty="0"/>
              <a:t>Knowledge of Company</a:t>
            </a:r>
          </a:p>
          <a:p>
            <a:r>
              <a:rPr lang="en-US" dirty="0"/>
              <a:t>Questions</a:t>
            </a:r>
          </a:p>
          <a:p>
            <a:r>
              <a:rPr lang="en-US" dirty="0"/>
              <a:t>Appearance</a:t>
            </a:r>
          </a:p>
          <a:p>
            <a:r>
              <a:rPr lang="en-US" dirty="0"/>
              <a:t>Resume</a:t>
            </a:r>
          </a:p>
          <a:p>
            <a:r>
              <a:rPr lang="en-US" dirty="0"/>
              <a:t>Handshake</a:t>
            </a:r>
          </a:p>
          <a:p>
            <a:r>
              <a:rPr lang="en-US" dirty="0"/>
              <a:t>Introduction</a:t>
            </a:r>
          </a:p>
          <a:p>
            <a:endParaRPr lang="en-US" dirty="0"/>
          </a:p>
        </p:txBody>
      </p:sp>
      <p:pic>
        <p:nvPicPr>
          <p:cNvPr id="9" name="Picture 8">
            <a:extLst>
              <a:ext uri="{FF2B5EF4-FFF2-40B4-BE49-F238E27FC236}">
                <a16:creationId xmlns:a16="http://schemas.microsoft.com/office/drawing/2014/main" id="{5DA0F3FC-A8E0-4BD6-A89B-2D56F9D7ABBC}"/>
              </a:ext>
            </a:extLst>
          </p:cNvPr>
          <p:cNvPicPr>
            <a:picLocks noChangeAspect="1"/>
          </p:cNvPicPr>
          <p:nvPr/>
        </p:nvPicPr>
        <p:blipFill>
          <a:blip r:embed="rId3"/>
          <a:stretch>
            <a:fillRect/>
          </a:stretch>
        </p:blipFill>
        <p:spPr>
          <a:xfrm>
            <a:off x="4269530" y="2170191"/>
            <a:ext cx="7554379" cy="4364833"/>
          </a:xfrm>
          <a:prstGeom prst="rect">
            <a:avLst/>
          </a:prstGeom>
        </p:spPr>
      </p:pic>
    </p:spTree>
    <p:extLst>
      <p:ext uri="{BB962C8B-B14F-4D97-AF65-F5344CB8AC3E}">
        <p14:creationId xmlns:p14="http://schemas.microsoft.com/office/powerpoint/2010/main" val="29654964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Before the fair</a:t>
            </a:r>
          </a:p>
        </p:txBody>
      </p:sp>
      <p:sp>
        <p:nvSpPr>
          <p:cNvPr id="3" name="Content Placeholder 2"/>
          <p:cNvSpPr>
            <a:spLocks noGrp="1"/>
          </p:cNvSpPr>
          <p:nvPr>
            <p:ph idx="1"/>
          </p:nvPr>
        </p:nvSpPr>
        <p:spPr/>
        <p:txBody>
          <a:bodyPr>
            <a:normAutofit/>
          </a:bodyPr>
          <a:lstStyle/>
          <a:p>
            <a:pPr algn="ctr"/>
            <a:r>
              <a:rPr lang="en-US" sz="2400" b="1" dirty="0"/>
              <a:t>Questions for the recruiters</a:t>
            </a:r>
          </a:p>
          <a:p>
            <a:pPr>
              <a:buFont typeface="Wingdings" panose="05000000000000000000" pitchFamily="2" charset="2"/>
              <a:buChar char="v"/>
            </a:pPr>
            <a:r>
              <a:rPr lang="en-US" sz="2400" dirty="0"/>
              <a:t>What do you want to know? </a:t>
            </a:r>
          </a:p>
          <a:p>
            <a:pPr>
              <a:buFont typeface="Wingdings" panose="05000000000000000000" pitchFamily="2" charset="2"/>
              <a:buChar char="v"/>
            </a:pPr>
            <a:r>
              <a:rPr lang="en-US" sz="2400" dirty="0"/>
              <a:t>Have questions ready for the recruiters</a:t>
            </a:r>
          </a:p>
          <a:p>
            <a:pPr>
              <a:buFont typeface="Wingdings" panose="05000000000000000000" pitchFamily="2" charset="2"/>
              <a:buChar char="v"/>
            </a:pPr>
            <a:endParaRPr lang="en-US" sz="2400" dirty="0"/>
          </a:p>
          <a:p>
            <a:pPr marL="0" indent="0" algn="ctr">
              <a:buNone/>
            </a:pPr>
            <a:r>
              <a:rPr lang="en-US" sz="2400" b="1" dirty="0"/>
              <a:t>Ideas</a:t>
            </a:r>
          </a:p>
          <a:p>
            <a:pPr>
              <a:buFont typeface="Wingdings" panose="05000000000000000000" pitchFamily="2" charset="2"/>
              <a:buChar char="v"/>
            </a:pPr>
            <a:r>
              <a:rPr lang="en-US" dirty="0"/>
              <a:t>What do you like about working for ________? </a:t>
            </a:r>
          </a:p>
          <a:p>
            <a:pPr>
              <a:buFont typeface="Wingdings" panose="05000000000000000000" pitchFamily="2" charset="2"/>
              <a:buChar char="v"/>
            </a:pPr>
            <a:r>
              <a:rPr lang="en-US" dirty="0"/>
              <a:t>What additional skills or training would help me in this field? </a:t>
            </a:r>
          </a:p>
          <a:p>
            <a:pPr>
              <a:buFont typeface="Wingdings" panose="05000000000000000000" pitchFamily="2" charset="2"/>
              <a:buChar char="v"/>
            </a:pPr>
            <a:r>
              <a:rPr lang="en-US" dirty="0"/>
              <a:t>What skills or work experience do you look for in a candidate?</a:t>
            </a:r>
          </a:p>
          <a:p>
            <a:pPr>
              <a:buFont typeface="Wingdings" panose="05000000000000000000" pitchFamily="2" charset="2"/>
              <a:buChar char="v"/>
            </a:pPr>
            <a:r>
              <a:rPr lang="en-US" dirty="0"/>
              <a:t>What is the company culture at _______? </a:t>
            </a:r>
          </a:p>
          <a:p>
            <a:pPr>
              <a:buFont typeface="Wingdings" panose="05000000000000000000" pitchFamily="2" charset="2"/>
              <a:buChar char="v"/>
            </a:pPr>
            <a:endParaRPr lang="en-US" dirty="0"/>
          </a:p>
        </p:txBody>
      </p:sp>
      <p:sp>
        <p:nvSpPr>
          <p:cNvPr id="4" name="Text Placeholder 3"/>
          <p:cNvSpPr>
            <a:spLocks noGrp="1"/>
          </p:cNvSpPr>
          <p:nvPr>
            <p:ph type="body" sz="half" idx="2"/>
          </p:nvPr>
        </p:nvSpPr>
        <p:spPr/>
        <p:txBody>
          <a:bodyPr/>
          <a:lstStyle/>
          <a:p>
            <a:r>
              <a:rPr lang="en-US" dirty="0"/>
              <a:t>Knowledge of Company</a:t>
            </a:r>
          </a:p>
          <a:p>
            <a:r>
              <a:rPr lang="en-US" b="1" dirty="0"/>
              <a:t>Questions</a:t>
            </a:r>
          </a:p>
          <a:p>
            <a:r>
              <a:rPr lang="en-US" dirty="0"/>
              <a:t>Appearance</a:t>
            </a:r>
          </a:p>
          <a:p>
            <a:r>
              <a:rPr lang="en-US" dirty="0"/>
              <a:t>Resume</a:t>
            </a:r>
          </a:p>
          <a:p>
            <a:r>
              <a:rPr lang="en-US" dirty="0"/>
              <a:t>Handshake</a:t>
            </a:r>
          </a:p>
          <a:p>
            <a:r>
              <a:rPr lang="en-US" dirty="0"/>
              <a:t>Introduction</a:t>
            </a:r>
          </a:p>
          <a:p>
            <a:endParaRPr lang="en-US" dirty="0"/>
          </a:p>
        </p:txBody>
      </p:sp>
    </p:spTree>
    <p:extLst>
      <p:ext uri="{BB962C8B-B14F-4D97-AF65-F5344CB8AC3E}">
        <p14:creationId xmlns:p14="http://schemas.microsoft.com/office/powerpoint/2010/main" val="1211741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1570</TotalTime>
  <Words>1939</Words>
  <Application>Microsoft Office PowerPoint</Application>
  <PresentationFormat>Widescreen</PresentationFormat>
  <Paragraphs>285</Paragraphs>
  <Slides>23</Slides>
  <Notes>23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Calibri</vt:lpstr>
      <vt:lpstr>Calibri Light</vt:lpstr>
      <vt:lpstr>Wingdings</vt:lpstr>
      <vt:lpstr>Retrospect</vt:lpstr>
      <vt:lpstr>Career Fair  Prep Workshop </vt:lpstr>
      <vt:lpstr>Overview</vt:lpstr>
      <vt:lpstr>Before the fair</vt:lpstr>
      <vt:lpstr>Before the fair</vt:lpstr>
      <vt:lpstr>Before the fair</vt:lpstr>
      <vt:lpstr>Before the fair</vt:lpstr>
      <vt:lpstr>Before the fair</vt:lpstr>
      <vt:lpstr>Before the fair</vt:lpstr>
      <vt:lpstr>Before the fair</vt:lpstr>
      <vt:lpstr>Before the fair</vt:lpstr>
      <vt:lpstr>Before the fair</vt:lpstr>
      <vt:lpstr>Beforehand…no pun intended Practice a good handshake</vt:lpstr>
      <vt:lpstr>Before the fair</vt:lpstr>
      <vt:lpstr>PowerPoint Presentation</vt:lpstr>
      <vt:lpstr>Before the fair</vt:lpstr>
      <vt:lpstr>At the fair</vt:lpstr>
      <vt:lpstr>At the fair</vt:lpstr>
      <vt:lpstr>During the fair</vt:lpstr>
      <vt:lpstr>During the fair</vt:lpstr>
      <vt:lpstr>During the fair</vt:lpstr>
      <vt:lpstr>During the fair</vt:lpstr>
      <vt:lpstr>After the fair</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Career Services &amp; You</dc:title>
  <dc:creator>Riess, Carolyn M</dc:creator>
  <cp:lastModifiedBy>Jordan, Jennifer L</cp:lastModifiedBy>
  <cp:revision>165</cp:revision>
  <dcterms:created xsi:type="dcterms:W3CDTF">2013-07-02T16:42:36Z</dcterms:created>
  <dcterms:modified xsi:type="dcterms:W3CDTF">2023-09-11T17:42:01Z</dcterms:modified>
</cp:coreProperties>
</file>